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/>
    <p:restoredTop sz="94719"/>
  </p:normalViewPr>
  <p:slideViewPr>
    <p:cSldViewPr snapToGrid="0">
      <p:cViewPr varScale="1">
        <p:scale>
          <a:sx n="150" d="100"/>
          <a:sy n="15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A063-2D8A-CFE4-A793-CD632A167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89793-FD2C-C489-2756-086EE856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588E-493C-EFE0-4EA7-7E5100FD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7A73-F488-5850-08A4-C25570D2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281B-C5D9-6D54-8331-34DE0BF4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8408-3CD9-EF92-CB5A-57186B98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17CA-52E8-B753-E9AA-6415D4C3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23BA-3F47-61C4-0FDD-326A40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19C4-0C47-AF61-6FA1-F70FBEFF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CB96-32FB-970E-A181-2ED51DFF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4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51297-AB42-8A50-9F59-32009BE5D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4E45E-35EC-53F6-D96C-E53575D4F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6C89-FAAA-C9C8-1D09-F009993C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98D4-C603-7FB5-8887-017B1B1C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6FBB-65DF-B95A-5AD9-423B91B8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9BA0-CB14-455D-E9E0-27F44B76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C8C8-E7FA-03A8-8013-05EC4E62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7FB2-7584-348B-4CD1-0E5F4309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2011-292B-BD17-316F-F146CEB2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539F-DB01-096B-55A9-593E08A0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1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5CA3-8AB1-36E6-6D08-4F29FFF4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62097-5C86-11B1-CEF7-228AFDEEF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EF2E-45DE-0C78-2CAD-6EE790F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0966-F83D-4CA0-5347-DD1EDBED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F3864-7697-E7F0-704C-6DB10C04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5BBF-8CDB-9338-AB67-9CA33832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2E5F-8255-D487-6A2A-2A5F61483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F6601-4F78-8D21-9D2E-744F22CD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652B-729C-6557-F310-1066D69C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FCF93-5BC9-2240-EC11-790FFA97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E3ACA-4480-0B58-620B-226D6312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0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650D-64E9-0835-3040-30C5C111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6A4B-8010-C1AC-01A4-4E72F73A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DB49-2B5A-76E1-5D7C-EA725DF0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3A78E-60A1-9F57-C317-8810909E8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8E87D-BA58-BB2E-D4E0-0EF204949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32CAA-9A39-F488-A1F7-9FAFD0F7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D96A8-00C6-7D1D-63A9-1105EA84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52441-69D9-2258-9CC4-0129EC22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7652-E5AE-FF92-9931-788DE3F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0C5B0-7AF5-3618-A450-83816D15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C211B-CC74-C7D6-7B79-EB677727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4EFE7-C852-DF64-EC25-84C122FA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75882-1146-4F9B-437E-0CC557FD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ECF89-E4EC-A155-D062-A20C7067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7209C-B7A1-45E6-998C-A36C9C28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2E2-145C-EB25-6C71-6D540166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4485-F4AD-7C99-57B2-6C8264EB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09FF0-0C31-B01C-222E-E20868B23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4A57-A224-9A2B-A4C0-2A731CD7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E6717-B569-A21A-7EAD-EB0C7A0C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1698-6EC5-DEF8-861E-927A82E6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FF3B-72D8-8D2F-A928-D14FC9C5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BAA85-B19F-B54F-A6A8-81EB7FC74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E28F0-DBD5-04B8-FE47-6354F8C8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4B750-F37A-07BD-5139-847259B1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2CF7-5E04-27B5-9DC0-7BB829F8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9B48B-71A3-11B6-DDFB-EE420A7B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EB84E-AE92-97AF-78A5-546E9386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BF621-B5E7-EBFF-5F0A-CA37F56A2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6E15-AE4A-84D3-C8C6-B52050F7D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DDC3-ED67-CE47-890B-F5ADFF314BB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2044-7E66-C646-7724-704B46E07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B9F1-7FAD-0F80-1A11-F62910E0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0D49-DB1A-EC48-BACC-8040667C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4DFE-5F08-0107-9AA0-F680D238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Gates-funded HPV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DAE0D-B630-2F4D-DA00-FA8B79294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Baseline Characteristics &amp; HPV-related findings </a:t>
            </a:r>
          </a:p>
          <a:p>
            <a:r>
              <a:rPr lang="en-US" dirty="0"/>
              <a:t>Among Participants at Screening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18DA-B974-FD16-40F6-9428E5FE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-117475"/>
            <a:ext cx="11243734" cy="1325563"/>
          </a:xfrm>
        </p:spPr>
        <p:txBody>
          <a:bodyPr/>
          <a:lstStyle/>
          <a:p>
            <a:r>
              <a:rPr lang="en-US" dirty="0"/>
              <a:t>Prevalence of HPV by cohort type</a:t>
            </a:r>
          </a:p>
        </p:txBody>
      </p:sp>
      <p:pic>
        <p:nvPicPr>
          <p:cNvPr id="30" name="Content Placeholder 29" descr="A graph of negative results&#10;&#10;Description automatically generated">
            <a:extLst>
              <a:ext uri="{FF2B5EF4-FFF2-40B4-BE49-F238E27FC236}">
                <a16:creationId xmlns:a16="http://schemas.microsoft.com/office/drawing/2014/main" id="{671FB224-CD32-2823-4D82-9BAF6C08C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3" y="1461030"/>
            <a:ext cx="6541204" cy="4905903"/>
          </a:xfrm>
        </p:spPr>
      </p:pic>
    </p:spTree>
    <p:extLst>
      <p:ext uri="{BB962C8B-B14F-4D97-AF65-F5344CB8AC3E}">
        <p14:creationId xmlns:p14="http://schemas.microsoft.com/office/powerpoint/2010/main" val="427402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3C0F-059D-4917-D594-C84D3EFF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HPV prevalence by age and HIV status</a:t>
            </a:r>
          </a:p>
        </p:txBody>
      </p:sp>
      <p:pic>
        <p:nvPicPr>
          <p:cNvPr id="18" name="Content Placeholder 17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7179F335-ECDE-EE1A-9AFB-420E6973A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163" y="1343817"/>
            <a:ext cx="10997673" cy="5498837"/>
          </a:xfrm>
        </p:spPr>
      </p:pic>
    </p:spTree>
    <p:extLst>
      <p:ext uri="{BB962C8B-B14F-4D97-AF65-F5344CB8AC3E}">
        <p14:creationId xmlns:p14="http://schemas.microsoft.com/office/powerpoint/2010/main" val="313653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ECE8-4177-BB7D-579A-6CAD453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Genotypes by cohort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8F193-FD0B-CDA3-936D-F99006E1262D}"/>
              </a:ext>
            </a:extLst>
          </p:cNvPr>
          <p:cNvSpPr txBox="1"/>
          <p:nvPr/>
        </p:nvSpPr>
        <p:spPr>
          <a:xfrm>
            <a:off x="5875354" y="503502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P1 = HPV 16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P2 = HPV 18 or 45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P3 = HPV 31,33,35,52 or 58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P4 = HPV 51 or 59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P5 = HPV 39, 56, 66 or 68</a:t>
            </a:r>
          </a:p>
        </p:txBody>
      </p:sp>
      <p:pic>
        <p:nvPicPr>
          <p:cNvPr id="8" name="Content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68D69EB-9C5C-7CB3-A3E1-A60F012DF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66" y="1208088"/>
            <a:ext cx="7078134" cy="56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AAF1-9ED2-2790-4472-AE3BD6AC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HPV Genotypes by HIV (FSW)</a:t>
            </a:r>
          </a:p>
        </p:txBody>
      </p:sp>
      <p:pic>
        <p:nvPicPr>
          <p:cNvPr id="5" name="Content Placeholder 4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3228BD02-980A-7CA6-EF5B-010419921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3" y="1837267"/>
            <a:ext cx="8754337" cy="50024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944E9-2327-5B84-50A4-74328FA8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02" y="1024467"/>
            <a:ext cx="4326329" cy="424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B44B3A-B905-9D22-D412-9F1CC4BD824E}"/>
              </a:ext>
            </a:extLst>
          </p:cNvPr>
          <p:cNvSpPr txBox="1"/>
          <p:nvPr/>
        </p:nvSpPr>
        <p:spPr>
          <a:xfrm>
            <a:off x="5910331" y="52662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P1 = HPV 16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P2 = HPV 18 or 45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P3 = HPV 31,33,35,52 or 58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P4 = HPV 51 or 59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P5 = HPV 39, 56, 66 or 68</a:t>
            </a:r>
          </a:p>
        </p:txBody>
      </p:sp>
    </p:spTree>
    <p:extLst>
      <p:ext uri="{BB962C8B-B14F-4D97-AF65-F5344CB8AC3E}">
        <p14:creationId xmlns:p14="http://schemas.microsoft.com/office/powerpoint/2010/main" val="24374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hart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661C1BBB-A723-C139-5605-83BDA9E3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66" y="1190976"/>
            <a:ext cx="8500536" cy="56670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4284B2-489C-3706-0E91-4C22CBE4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</a:t>
            </a:r>
            <a:r>
              <a:rPr lang="en-US" dirty="0" err="1"/>
              <a:t>ct</a:t>
            </a:r>
            <a:r>
              <a:rPr lang="en-US" dirty="0"/>
              <a:t> values (GeneXpert Genotype Channels)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391B9-1B9D-9B46-6F69-8616AFD55305}"/>
              </a:ext>
            </a:extLst>
          </p:cNvPr>
          <p:cNvSpPr txBox="1"/>
          <p:nvPr/>
        </p:nvSpPr>
        <p:spPr>
          <a:xfrm>
            <a:off x="5875354" y="503502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P1 = HPV 16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P2 = HPV 18 or 45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P3 = HPV 31,33,35,52 or 58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P4 = HPV 51 or 59</a:t>
            </a:r>
          </a:p>
          <a:p>
            <a:pPr algn="r"/>
            <a:r>
              <a:rPr lang="en-CA" b="0" i="0" dirty="0">
                <a:solidFill>
                  <a:srgbClr val="5A6570"/>
                </a:solidFill>
                <a:effectLst/>
                <a:latin typeface="system-ui"/>
              </a:rPr>
              <a:t>P5 = HPV 39, 56, 66 or 68</a:t>
            </a:r>
          </a:p>
        </p:txBody>
      </p:sp>
    </p:spTree>
    <p:extLst>
      <p:ext uri="{BB962C8B-B14F-4D97-AF65-F5344CB8AC3E}">
        <p14:creationId xmlns:p14="http://schemas.microsoft.com/office/powerpoint/2010/main" val="23085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A26C-0769-8599-EE12-9B4B1583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Genotypes by age and HIV Status (FSW)</a:t>
            </a:r>
          </a:p>
        </p:txBody>
      </p:sp>
      <p:pic>
        <p:nvPicPr>
          <p:cNvPr id="13" name="Content Placeholder 1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BC077FF-A10E-E91A-ED82-F4AE9FFBB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32" y="1151655"/>
            <a:ext cx="9973736" cy="5699278"/>
          </a:xfrm>
        </p:spPr>
      </p:pic>
    </p:spTree>
    <p:extLst>
      <p:ext uri="{BB962C8B-B14F-4D97-AF65-F5344CB8AC3E}">
        <p14:creationId xmlns:p14="http://schemas.microsoft.com/office/powerpoint/2010/main" val="359928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3889-B88C-DF1C-9ACE-F9B127A4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characteristics by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3D296C-B10A-5269-2274-04C7855E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38551"/>
            <a:ext cx="5783408" cy="4250456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A87B0855-F088-0752-8221-5BC464A2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4" y="1538551"/>
            <a:ext cx="5679246" cy="46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6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619F-30FE-73BB-FFD1-4A81651D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Factors associated with baseline HPV positivity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B7D4F-4223-2C76-2AC3-EEA556AF6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45" y="977757"/>
            <a:ext cx="4294922" cy="5861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3E47A-AB3E-0CCE-3800-A75D82F3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67" y="1343818"/>
            <a:ext cx="7206803" cy="49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5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161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system-ui</vt:lpstr>
      <vt:lpstr>Office Theme</vt:lpstr>
      <vt:lpstr>Gates-funded HPV Study</vt:lpstr>
      <vt:lpstr>Prevalence of HPV by cohort type</vt:lpstr>
      <vt:lpstr>HPV prevalence by age and HIV status</vt:lpstr>
      <vt:lpstr>Genotypes by cohort type</vt:lpstr>
      <vt:lpstr>Number of HPV Genotypes by HIV (FSW)</vt:lpstr>
      <vt:lpstr>1/ct values (GeneXpert Genotype Channels)</vt:lpstr>
      <vt:lpstr>Genotypes by age and HIV Status (FSW)</vt:lpstr>
      <vt:lpstr>Baseline characteristics by </vt:lpstr>
      <vt:lpstr>Factors associated with baseline HPV positivity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Gates-funded HPV Study</dc:title>
  <dc:creator>Myo Minn Oo</dc:creator>
  <cp:lastModifiedBy>Myo Minn Oo</cp:lastModifiedBy>
  <cp:revision>69</cp:revision>
  <dcterms:created xsi:type="dcterms:W3CDTF">2023-08-11T15:12:05Z</dcterms:created>
  <dcterms:modified xsi:type="dcterms:W3CDTF">2023-08-12T19:48:10Z</dcterms:modified>
</cp:coreProperties>
</file>