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1E4CA-AF7B-6685-7028-8DB6A4CF1843}" v="476" dt="2024-11-07T09:12:22.244"/>
    <p1510:client id="{A0435CA2-D56D-2B3E-4DDF-ACE860D331B2}" v="1420" dt="2024-11-07T10:54:40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35465CC-DCF3-4F60-A7C1-3FE60318CE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17802EB-2544-49AA-85FF-C1A4900FCA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D2894-14C8-45A1-AD8E-1EF5A9C1233B}" type="datetime1">
              <a:rPr lang="pl-PL" smtClean="0"/>
              <a:t>22.12.2024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E410894-0F94-4269-9910-694AA5B898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DC2CDE4-4BD0-4316-A6F4-EA2DEE9AC8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EEAEC-C5B1-4C4B-84E6-F0649C8F53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820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3C679-6BCE-42EC-B215-11CE513C6697}" type="datetime1">
              <a:rPr lang="pl-PL" smtClean="0"/>
              <a:pPr/>
              <a:t>22.12.2024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D7F23-DCEF-4D3E-BDAF-496AD126645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97458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D7F23-DCEF-4D3E-BDAF-496AD126645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92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Prostokąt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3B507C18-2274-4DAD-806F-0DB62009C626}" type="datetime1">
              <a:rPr lang="pl-PL" noProof="0" smtClean="0"/>
              <a:t>22.12.2024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11" name="Prostokąt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Prostokąt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w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w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w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Dowolny kształt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Dowolny kształt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F9792D-A594-41ED-84D6-924AFC5FA923}" type="datetime1">
              <a:rPr lang="pl-PL" noProof="0" smtClean="0"/>
              <a:t>22.12.2024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6" name="Prostokąt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Prostokąt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w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w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w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Dowolny kształt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Dowolny kształt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E17C0C-F53A-47A9-9EC3-4ECAD38D105C}" type="datetime1">
              <a:rPr lang="pl-PL" noProof="0" smtClean="0"/>
              <a:t>22.12.2024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3" name="Prostokąt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a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Prostokąt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w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w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w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w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w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Dowolny kształt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Dowolny kształt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Pole tekstowe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Pole tekstowe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4" name="Tekst — symbol zastępczy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6FA8D5-6968-40E4-8705-B37785CE5B6F}" type="datetime1">
              <a:rPr lang="pl-PL" noProof="0" smtClean="0"/>
              <a:t>22.12.2024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9" name="Prostokąt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Prostokąt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w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w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w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Dowolny kształt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Dowolny kształt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B5A0D-A3AD-4FB0-8331-54371EC16AEE}" type="datetime1">
              <a:rPr lang="pl-PL" noProof="0" smtClean="0"/>
              <a:t>22.12.2024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4" name="Prostokąt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6" name="Tekst — symbol zastępczy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9" name="Tekst — symbol zastępczy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4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0" name="Tekst — symbol zastępczy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cxnSp>
        <p:nvCxnSpPr>
          <p:cNvPr id="17" name="Łącznik prosty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FAED4E-1D61-44EE-AEA7-45F8842A1EFB}" type="datetime1">
              <a:rPr lang="pl-PL" noProof="0" smtClean="0"/>
              <a:t>22.12.2024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9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2" name="Tekst — symbol zastępczy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1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4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2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cxnSp>
        <p:nvCxnSpPr>
          <p:cNvPr id="43" name="Łącznik prosty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8A06FB-38BF-4631-8917-0A2BB1B15CDB}" type="datetime1">
              <a:rPr lang="pl-PL" noProof="0" smtClean="0"/>
              <a:t>22.12.2024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CA2E8D83-F435-418E-A6FA-17B8F3431225}" type="datetime1">
              <a:rPr lang="pl-PL" noProof="0" smtClean="0"/>
              <a:t>22.12.2024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Prostokąt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w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w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w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Prostokąt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owolny kształt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Dowolny kształt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C57A88B4-7551-4010-A976-F890A32A04FD}" type="datetime1">
              <a:rPr lang="pl-PL" noProof="0" smtClean="0"/>
              <a:t>22.12.2024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4" name="Prostokąt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E1234C-AC3A-4233-9FA6-019875300016}" type="datetime1">
              <a:rPr lang="pl-PL" noProof="0" smtClean="0"/>
              <a:t>22.12.2024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Prostokąt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w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w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w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Prostokąt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Dowolny kształt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Dowolny kształt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DEBD69-E2C3-4651-9F43-16B0BAB354E3}" type="datetime1">
              <a:rPr lang="pl-PL" noProof="0" smtClean="0"/>
              <a:t>22.12.2024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6" name="Prostokąt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0B329B-127F-4DC3-8E89-D163FDFD2387}" type="datetime1">
              <a:rPr lang="pl-PL" noProof="0" smtClean="0"/>
              <a:t>22.12.2024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4F0A8C-9703-469D-AD6F-6E237F87DD41}" type="datetime1">
              <a:rPr lang="pl-PL" noProof="0" smtClean="0"/>
              <a:t>22.12.2024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6C1930-32EA-4A26-A5B1-E0649563D8ED}" type="datetime1">
              <a:rPr lang="pl-PL" noProof="0" smtClean="0"/>
              <a:t>22.12.2024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71AEEE-43BD-4263-AD5F-711BD612D8DD}" type="datetime1">
              <a:rPr lang="pl-PL" noProof="0" smtClean="0"/>
              <a:t>22.12.2024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Prostokąt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Prostokąt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w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w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w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w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Prostokąt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Dowolny kształt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Dowolny kształt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47BF51-9344-43A3-B417-34A5575E0C28}" type="datetime1">
              <a:rPr lang="pl-PL" noProof="0" smtClean="0"/>
              <a:t>22.12.2024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6" name="Prostokąt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Prostokąt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w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w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w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Prostokąt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Dowolny kształt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Dowolny kształt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CCC6D1-D131-4647-8FC2-21A916B223EA}" type="datetime1">
              <a:rPr lang="pl-PL" noProof="0" smtClean="0"/>
              <a:t>22.12.2024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6" name="Prostokąt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Prostokąt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w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w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w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w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Dowolny kształt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Dowolny kształt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BA5A38B9-24FE-4957-BC18-FBAA65B6AF7A}" type="datetime1">
              <a:rPr lang="pl-PL" noProof="0" smtClean="0"/>
              <a:t>22.12.2024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21" name="Prostokąt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54955" y="1713653"/>
            <a:ext cx="8825658" cy="2677648"/>
          </a:xfrm>
        </p:spPr>
        <p:txBody>
          <a:bodyPr rtlCol="0"/>
          <a:lstStyle/>
          <a:p>
            <a:r>
              <a:rPr lang="pl-PL" dirty="0"/>
              <a:t>Tablica koncepcyjna aplikacji </a:t>
            </a:r>
            <a:r>
              <a:rPr lang="pl-PL" dirty="0" err="1"/>
              <a:t>EuroTravel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l-PL" dirty="0"/>
              <a:t>Hubert </a:t>
            </a:r>
            <a:r>
              <a:rPr lang="pl-PL" dirty="0" err="1"/>
              <a:t>adamiak</a:t>
            </a:r>
            <a:r>
              <a:rPr lang="pl-PL" dirty="0"/>
              <a:t>, </a:t>
            </a:r>
            <a:r>
              <a:rPr lang="pl-PL" dirty="0" err="1"/>
              <a:t>maciej</a:t>
            </a:r>
            <a:r>
              <a:rPr lang="pl-PL" dirty="0"/>
              <a:t> </a:t>
            </a:r>
            <a:r>
              <a:rPr lang="pl-PL" dirty="0" err="1"/>
              <a:t>ciepiela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9607A-97AC-5218-3646-EC7AE6E5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Zespół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84C498-6C3B-7FF0-0C9B-98A21738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Project Manager</a:t>
            </a:r>
          </a:p>
          <a:p>
            <a:r>
              <a:rPr lang="pl-PL" dirty="0"/>
              <a:t>Product </a:t>
            </a:r>
            <a:r>
              <a:rPr lang="pl-PL" dirty="0" err="1"/>
              <a:t>Owner</a:t>
            </a:r>
            <a:endParaRPr lang="pl-PL" dirty="0"/>
          </a:p>
          <a:p>
            <a:r>
              <a:rPr lang="pl-PL" dirty="0"/>
              <a:t>UX Designer</a:t>
            </a:r>
          </a:p>
          <a:p>
            <a:r>
              <a:rPr lang="pl-PL" dirty="0"/>
              <a:t>Architekt systemowy</a:t>
            </a:r>
          </a:p>
          <a:p>
            <a:r>
              <a:rPr lang="pl-PL" dirty="0"/>
              <a:t>Developer x 6</a:t>
            </a:r>
          </a:p>
          <a:p>
            <a:r>
              <a:rPr lang="pl-PL" dirty="0"/>
              <a:t>Data </a:t>
            </a:r>
            <a:r>
              <a:rPr lang="pl-PL" dirty="0" err="1"/>
              <a:t>Engineer</a:t>
            </a:r>
            <a:endParaRPr lang="pl-PL" dirty="0"/>
          </a:p>
          <a:p>
            <a:r>
              <a:rPr lang="pl-PL" dirty="0"/>
              <a:t>Analityk biznesowy x 1</a:t>
            </a:r>
          </a:p>
          <a:p>
            <a:r>
              <a:rPr lang="pl-PL" dirty="0"/>
              <a:t>Tester x 5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222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57E77D-E4F0-8A1E-94E4-5F84641C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Kosztorys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41BDFD-9352-3E7C-84A5-D697D0F7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1580"/>
            <a:ext cx="8785019" cy="39446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 dirty="0"/>
              <a:t>Koszt = liczba pracowników * tygodnie * godziny tygodniowo * stawka/h</a:t>
            </a:r>
          </a:p>
          <a:p>
            <a:r>
              <a:rPr lang="pl-PL" b="1" dirty="0"/>
              <a:t>PM </a:t>
            </a:r>
            <a:r>
              <a:rPr lang="pl-PL" dirty="0"/>
              <a:t>= 1 * 40 * 40 * 150 = </a:t>
            </a:r>
            <a:r>
              <a:rPr lang="pl-PL" dirty="0">
                <a:ea typeface="+mn-lt"/>
                <a:cs typeface="+mn-lt"/>
              </a:rPr>
              <a:t>240,000</a:t>
            </a:r>
          </a:p>
          <a:p>
            <a:r>
              <a:rPr lang="pl-PL" b="1" dirty="0"/>
              <a:t>PO </a:t>
            </a:r>
            <a:r>
              <a:rPr lang="pl-PL" dirty="0"/>
              <a:t>= 1 * 40 * 40 * 120 =</a:t>
            </a:r>
            <a:r>
              <a:rPr lang="pl-PL" dirty="0">
                <a:ea typeface="+mn-lt"/>
                <a:cs typeface="+mn-lt"/>
              </a:rPr>
              <a:t> 192,000</a:t>
            </a:r>
          </a:p>
          <a:p>
            <a:r>
              <a:rPr lang="pl-PL" b="1" dirty="0"/>
              <a:t>UX Designer</a:t>
            </a:r>
            <a:r>
              <a:rPr lang="pl-PL" dirty="0"/>
              <a:t> = 20,000</a:t>
            </a:r>
          </a:p>
          <a:p>
            <a:r>
              <a:rPr lang="pl-PL" b="1" dirty="0" err="1"/>
              <a:t>Arch</a:t>
            </a:r>
            <a:r>
              <a:rPr lang="pl-PL" b="1" dirty="0"/>
              <a:t> </a:t>
            </a:r>
            <a:r>
              <a:rPr lang="pl-PL" b="1" dirty="0" err="1"/>
              <a:t>Sys</a:t>
            </a:r>
            <a:r>
              <a:rPr lang="pl-PL" b="1" dirty="0"/>
              <a:t> </a:t>
            </a:r>
            <a:r>
              <a:rPr lang="pl-PL" dirty="0"/>
              <a:t>= 1 * 40 * 40 * 90 = </a:t>
            </a:r>
            <a:r>
              <a:rPr lang="pl-PL" dirty="0">
                <a:ea typeface="+mn-lt"/>
                <a:cs typeface="+mn-lt"/>
              </a:rPr>
              <a:t>144,000</a:t>
            </a:r>
          </a:p>
          <a:p>
            <a:r>
              <a:rPr lang="pl-PL" b="1" dirty="0" err="1"/>
              <a:t>Dev</a:t>
            </a:r>
            <a:r>
              <a:rPr lang="pl-PL" dirty="0"/>
              <a:t> = 6 * 40 * 40 * 70 = </a:t>
            </a:r>
            <a:r>
              <a:rPr lang="pl-PL" dirty="0">
                <a:ea typeface="+mn-lt"/>
                <a:cs typeface="+mn-lt"/>
              </a:rPr>
              <a:t>672,000</a:t>
            </a:r>
          </a:p>
          <a:p>
            <a:r>
              <a:rPr lang="pl-PL" b="1" dirty="0"/>
              <a:t>Data </a:t>
            </a:r>
            <a:r>
              <a:rPr lang="pl-PL" b="1" dirty="0" err="1"/>
              <a:t>eng</a:t>
            </a:r>
            <a:r>
              <a:rPr lang="pl-PL" dirty="0"/>
              <a:t> = 1 * 40 * 40 * 70 = 112,000</a:t>
            </a:r>
          </a:p>
          <a:p>
            <a:r>
              <a:rPr lang="pl-PL" b="1" dirty="0"/>
              <a:t>Analityk biz</a:t>
            </a:r>
            <a:r>
              <a:rPr lang="pl-PL" dirty="0"/>
              <a:t> = 1 * 27 * 40 * 90 = </a:t>
            </a:r>
            <a:r>
              <a:rPr lang="pl-PL" dirty="0">
                <a:ea typeface="+mn-lt"/>
                <a:cs typeface="+mn-lt"/>
              </a:rPr>
              <a:t>97,200</a:t>
            </a:r>
          </a:p>
          <a:p>
            <a:r>
              <a:rPr lang="pl-PL" b="1" dirty="0"/>
              <a:t>Tester</a:t>
            </a:r>
            <a:r>
              <a:rPr lang="pl-PL" dirty="0"/>
              <a:t> = 5 * 13 * 40 * 50 = </a:t>
            </a:r>
            <a:r>
              <a:rPr lang="pl-PL" dirty="0">
                <a:ea typeface="+mn-lt"/>
                <a:cs typeface="+mn-lt"/>
              </a:rPr>
              <a:t>130,000</a:t>
            </a:r>
          </a:p>
          <a:p>
            <a:r>
              <a:rPr lang="pl-PL" b="1" dirty="0"/>
              <a:t>RAZEM : około 1,6 mln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103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A478C3-D1DA-A3CE-660D-F06A11DE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tu jesteśmy?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8A266A-0477-1692-8310-E6C5ABAE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Chcemy ułatwić życie osobom podróżującym po Europie</a:t>
            </a:r>
          </a:p>
          <a:p>
            <a:r>
              <a:rPr lang="pl-PL" dirty="0"/>
              <a:t>Chcemy stworzyć aplikację, która pozwoli podróżować w łatwy, czytelny i szybki sposób</a:t>
            </a:r>
          </a:p>
          <a:p>
            <a:r>
              <a:rPr lang="pl-PL" dirty="0"/>
              <a:t>Coraz więcej młodych osób decyduje się na korzystanie z komunikacji miejskiej czy pociągów zamiast np. samochodu, a my chcemy pomóc im zaoszczędzić czasu i nerwów wynikających przykładowo z potrzeby kupowania każdego biletu w osobnej aplikacji czy nieczytelnych rozkładów</a:t>
            </a:r>
          </a:p>
        </p:txBody>
      </p:sp>
    </p:spTree>
    <p:extLst>
      <p:ext uri="{BB962C8B-B14F-4D97-AF65-F5344CB8AC3E}">
        <p14:creationId xmlns:p14="http://schemas.microsoft.com/office/powerpoint/2010/main" val="99629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6504AB-6DA1-86C3-4D39-E6FE8D40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Elevator</a:t>
            </a:r>
            <a:r>
              <a:rPr lang="pl-PL" dirty="0"/>
              <a:t> Pitch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7C2E90-DCA2-84CF-CDDD-A8AF0522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err="1"/>
              <a:t>EuroTravel</a:t>
            </a:r>
            <a:r>
              <a:rPr lang="pl-PL" dirty="0"/>
              <a:t> to aplikacja mobilna skierowana do każdej osoby korzystającej </a:t>
            </a:r>
            <a:r>
              <a:rPr lang="pl-PL"/>
              <a:t>z komunikacji miejskiej na terenie Europy.</a:t>
            </a:r>
          </a:p>
          <a:p>
            <a:r>
              <a:rPr lang="pl-PL"/>
              <a:t>Oferuje ona prosty i czytelny, ale </a:t>
            </a:r>
            <a:r>
              <a:rPr lang="pl-PL" dirty="0"/>
              <a:t>jednocześnie szczegółowy system wybierania lub generowania tras, </a:t>
            </a:r>
            <a:r>
              <a:rPr lang="pl-PL"/>
              <a:t>kupowania biletów oraz polecania ciekawych miejsc do odwiedzenia</a:t>
            </a:r>
          </a:p>
        </p:txBody>
      </p:sp>
    </p:spTree>
    <p:extLst>
      <p:ext uri="{BB962C8B-B14F-4D97-AF65-F5344CB8AC3E}">
        <p14:creationId xmlns:p14="http://schemas.microsoft.com/office/powerpoint/2010/main" val="307550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82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Oval 86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Oval 88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6" name="Rectangle 93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7" name="Rectangle 95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97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0" name="Freeform: Shape 101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707147C-2603-283B-3B88-716CEE9B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 err="1">
                <a:solidFill>
                  <a:srgbClr val="EBEBEB"/>
                </a:solidFill>
              </a:rPr>
              <a:t>Logotyp</a:t>
            </a:r>
            <a:r>
              <a:rPr lang="en-US" sz="4400" dirty="0">
                <a:solidFill>
                  <a:srgbClr val="EBEBEB"/>
                </a:solidFill>
              </a:rPr>
              <a:t> </a:t>
            </a:r>
            <a:r>
              <a:rPr lang="en-US" sz="4400" dirty="0" err="1">
                <a:solidFill>
                  <a:srgbClr val="EBEBEB"/>
                </a:solidFill>
              </a:rPr>
              <a:t>i</a:t>
            </a:r>
            <a:r>
              <a:rPr lang="en-US" sz="4400" dirty="0">
                <a:solidFill>
                  <a:srgbClr val="EBEBEB"/>
                </a:solidFill>
              </a:rPr>
              <a:t> </a:t>
            </a:r>
            <a:br>
              <a:rPr lang="en-US" dirty="0"/>
            </a:br>
            <a:r>
              <a:rPr lang="en-US" sz="4400" dirty="0" err="1"/>
              <a:t>reklama</a:t>
            </a:r>
          </a:p>
        </p:txBody>
      </p:sp>
      <p:sp>
        <p:nvSpPr>
          <p:cNvPr id="142" name="Symbol zastępczy zawartości 2">
            <a:extLst>
              <a:ext uri="{FF2B5EF4-FFF2-40B4-BE49-F238E27FC236}">
                <a16:creationId xmlns:a16="http://schemas.microsoft.com/office/drawing/2014/main" id="{C3D90483-144A-2043-E699-AEE771B6D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har char="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NAZWA APLIKACJI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6">
                    <a:lumMod val="76000"/>
                  </a:schemeClr>
                </a:solidFill>
              </a:rPr>
              <a:t>EuroTravel</a:t>
            </a:r>
            <a:endParaRPr lang="en-US" sz="2000" b="1" dirty="0">
              <a:solidFill>
                <a:schemeClr val="accent6">
                  <a:lumMod val="76000"/>
                </a:schemeClr>
              </a:solidFill>
            </a:endParaRPr>
          </a:p>
          <a:p>
            <a:endParaRPr lang="en-US" sz="2000" dirty="0">
              <a:solidFill>
                <a:srgbClr val="EF53A5"/>
              </a:solidFill>
            </a:endParaRPr>
          </a:p>
          <a:p>
            <a:pPr marL="285750" indent="-285750">
              <a:buFont typeface="'Wingdings 3',Sans-Serif" charset="2"/>
              <a:buChar char="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SLOGAN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6">
                    <a:lumMod val="76000"/>
                  </a:schemeClr>
                </a:solidFill>
              </a:rPr>
              <a:t>Podróżuj</a:t>
            </a:r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6000"/>
                  </a:schemeClr>
                </a:solidFill>
              </a:rPr>
              <a:t>szybko</a:t>
            </a:r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 </a:t>
            </a:r>
            <a:r>
              <a:rPr lang="en-US" sz="2000" b="1" dirty="0" err="1">
                <a:solidFill>
                  <a:schemeClr val="accent6">
                    <a:lumMod val="76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6000"/>
                  </a:schemeClr>
                </a:solidFill>
              </a:rPr>
              <a:t>przyjemnie</a:t>
            </a:r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!</a:t>
            </a:r>
            <a:endParaRPr lang="en-US">
              <a:solidFill>
                <a:schemeClr val="accent6">
                  <a:lumMod val="76000"/>
                </a:schemeClr>
              </a:solidFill>
            </a:endParaRPr>
          </a:p>
          <a:p>
            <a:pPr>
              <a:buChar char=""/>
            </a:pPr>
            <a:endParaRPr lang="en-US" sz="2000" dirty="0"/>
          </a:p>
          <a:p>
            <a:pPr>
              <a:buChar char="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KORZYŚCI Z KORZYSTANIA</a:t>
            </a:r>
          </a:p>
          <a:p>
            <a:r>
              <a:rPr lang="en-US" sz="2000" b="1" dirty="0" err="1">
                <a:solidFill>
                  <a:schemeClr val="accent6">
                    <a:lumMod val="76000"/>
                  </a:schemeClr>
                </a:solidFill>
              </a:rPr>
              <a:t>Oszczędność</a:t>
            </a:r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6000"/>
                  </a:schemeClr>
                </a:solidFill>
              </a:rPr>
              <a:t>czasu</a:t>
            </a:r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6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 </a:t>
            </a:r>
            <a:r>
              <a:rPr lang="en-US" sz="2000" b="1" dirty="0" err="1">
                <a:solidFill>
                  <a:schemeClr val="accent6">
                    <a:lumMod val="76000"/>
                  </a:schemeClr>
                </a:solidFill>
              </a:rPr>
              <a:t>pieniędzy</a:t>
            </a:r>
          </a:p>
          <a:p>
            <a:r>
              <a:rPr lang="en-US" sz="2000" b="1" err="1">
                <a:solidFill>
                  <a:schemeClr val="accent6">
                    <a:lumMod val="76000"/>
                  </a:schemeClr>
                </a:solidFill>
              </a:rPr>
              <a:t>Pewność</a:t>
            </a:r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, </a:t>
            </a:r>
            <a:r>
              <a:rPr lang="en-US" sz="2000" b="1" err="1">
                <a:solidFill>
                  <a:schemeClr val="accent6">
                    <a:lumMod val="76000"/>
                  </a:schemeClr>
                </a:solidFill>
              </a:rPr>
              <a:t>że</a:t>
            </a:r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2000" b="1" err="1">
                <a:solidFill>
                  <a:schemeClr val="accent6">
                    <a:lumMod val="76000"/>
                  </a:schemeClr>
                </a:solidFill>
              </a:rPr>
              <a:t>mamy</a:t>
            </a:r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2000" b="1" err="1">
                <a:solidFill>
                  <a:schemeClr val="accent6">
                    <a:lumMod val="76000"/>
                  </a:schemeClr>
                </a:solidFill>
              </a:rPr>
              <a:t>odpowiednie</a:t>
            </a:r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2000" b="1" err="1">
                <a:solidFill>
                  <a:schemeClr val="accent6">
                    <a:lumMod val="76000"/>
                  </a:schemeClr>
                </a:solidFill>
              </a:rPr>
              <a:t>bilety</a:t>
            </a:r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2000" b="1" err="1">
                <a:solidFill>
                  <a:schemeClr val="accent6">
                    <a:lumMod val="76000"/>
                  </a:schemeClr>
                </a:solidFill>
              </a:rPr>
              <a:t>na</a:t>
            </a:r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2000" b="1" err="1">
                <a:solidFill>
                  <a:schemeClr val="accent6">
                    <a:lumMod val="76000"/>
                  </a:schemeClr>
                </a:solidFill>
              </a:rPr>
              <a:t>odpowiednie</a:t>
            </a:r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2000" b="1" err="1">
                <a:solidFill>
                  <a:schemeClr val="accent6">
                    <a:lumMod val="76000"/>
                  </a:schemeClr>
                </a:solidFill>
              </a:rPr>
              <a:t>środki</a:t>
            </a:r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2000" b="1" err="1">
                <a:solidFill>
                  <a:schemeClr val="accent6">
                    <a:lumMod val="76000"/>
                  </a:schemeClr>
                </a:solidFill>
              </a:rPr>
              <a:t>transportu</a:t>
            </a:r>
            <a:endParaRPr lang="en-US" sz="2000" b="1">
              <a:solidFill>
                <a:schemeClr val="accent6">
                  <a:lumMod val="76000"/>
                </a:schemeClr>
              </a:solidFill>
            </a:endParaRP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Obraz 2" descr="Obraz zawierający rysowanie&#10;&#10;Opis wygenerowany automatycznie">
            <a:extLst>
              <a:ext uri="{FF2B5EF4-FFF2-40B4-BE49-F238E27FC236}">
                <a16:creationId xmlns:a16="http://schemas.microsoft.com/office/drawing/2014/main" id="{6AACB4AF-2422-13C2-EEAE-60F97DCE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580" y="-254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9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9ACA6-D7A2-D2D3-1475-6CB22219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znajdzie się w projekcie?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DAA4F7-E805-837D-EE74-704A9C9F9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 PEWNO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C888832-3297-932D-DE8C-E2C4D39F658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3288621"/>
            <a:ext cx="3141879" cy="2847293"/>
          </a:xfrm>
        </p:spPr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pl-PL" dirty="0"/>
              <a:t>System logowania </a:t>
            </a:r>
            <a:endParaRPr lang="pl-PL"/>
          </a:p>
          <a:p>
            <a:pPr marL="285750" indent="-285750">
              <a:buFont typeface="Arial" charset="2"/>
              <a:buChar char="•"/>
            </a:pPr>
            <a:r>
              <a:rPr lang="pl-PL" dirty="0"/>
              <a:t>Generowanie tras</a:t>
            </a:r>
          </a:p>
          <a:p>
            <a:pPr marL="285750" indent="-285750">
              <a:buFont typeface="Arial" charset="2"/>
              <a:buChar char="•"/>
            </a:pPr>
            <a:r>
              <a:rPr lang="pl-PL" dirty="0"/>
              <a:t>Mapa</a:t>
            </a:r>
          </a:p>
          <a:p>
            <a:pPr marL="285750" indent="-285750">
              <a:buFont typeface="Arial" charset="2"/>
              <a:buChar char="•"/>
            </a:pPr>
            <a:r>
              <a:rPr lang="pl-PL" dirty="0"/>
              <a:t>System kupowania biletów</a:t>
            </a:r>
          </a:p>
          <a:p>
            <a:pPr marL="285750" indent="-285750">
              <a:buFont typeface="Arial" charset="2"/>
              <a:buChar char="•"/>
            </a:pP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9A27B02-B28E-AA2D-CF11-B4B60E5F5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BYĆ MOŻE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398BF846-205C-15D0-F3A6-8DCCB72D014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2721" y="3288620"/>
            <a:ext cx="3147009" cy="2847293"/>
          </a:xfrm>
        </p:spPr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pl-PL" dirty="0"/>
              <a:t>Polecane trasy</a:t>
            </a:r>
          </a:p>
          <a:p>
            <a:pPr marL="285750" indent="-285750">
              <a:buFont typeface="Arial" charset="2"/>
              <a:buChar char="•"/>
            </a:pPr>
            <a:r>
              <a:rPr lang="pl-PL" dirty="0"/>
              <a:t>System opinii użytkowników (opinie dotyczą np. Konkretnego autobusu albo trasy)</a:t>
            </a:r>
          </a:p>
          <a:p>
            <a:pPr marL="285750" indent="-285750">
              <a:buFont typeface="Arial" charset="2"/>
              <a:buChar char="•"/>
            </a:pPr>
            <a:r>
              <a:rPr lang="pl-PL" dirty="0"/>
              <a:t>Polecanie ciekawych miejsc do odwiedzenia</a:t>
            </a:r>
          </a:p>
          <a:p>
            <a:pPr marL="285750" indent="-285750">
              <a:buFont typeface="Arial" charset="2"/>
              <a:buChar char="•"/>
            </a:pPr>
            <a:r>
              <a:rPr lang="pl-PL" dirty="0"/>
              <a:t>Rozkłady jazdy</a:t>
            </a:r>
          </a:p>
          <a:p>
            <a:pPr marL="285750" indent="-285750">
              <a:buFont typeface="Arial" charset="2"/>
              <a:buChar char="•"/>
            </a:pP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CA6B8B5-9181-62AC-3CBB-F90C8428D6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NIE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21EBA08A-BF4F-7F9A-9D1D-844FD6BBF8DB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8329" y="3288619"/>
            <a:ext cx="3145536" cy="2847293"/>
          </a:xfrm>
        </p:spPr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pl-PL" dirty="0"/>
              <a:t>Uwzględnianie podróży samolotem lub promem</a:t>
            </a:r>
          </a:p>
          <a:p>
            <a:pPr marL="285750" indent="-285750">
              <a:buFont typeface="Arial" charset="2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736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6504AB-6DA1-86C3-4D39-E6FE8D40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7C2E90-DCA2-84CF-CDDD-A8AF0522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Aplikacja mobilna będzie działać na serwerze połączonym z bazą danych, wszystko będzie działało w chmurze</a:t>
            </a:r>
          </a:p>
          <a:p>
            <a:r>
              <a:rPr lang="pl-PL" dirty="0" err="1"/>
              <a:t>Frontend</a:t>
            </a:r>
            <a:r>
              <a:rPr lang="pl-PL" dirty="0"/>
              <a:t> w języku JavaScript, </a:t>
            </a:r>
            <a:r>
              <a:rPr lang="pl-PL" dirty="0" err="1"/>
              <a:t>backend</a:t>
            </a:r>
            <a:r>
              <a:rPr lang="pl-PL" dirty="0"/>
              <a:t> w </a:t>
            </a:r>
            <a:r>
              <a:rPr lang="pl-PL" dirty="0" err="1"/>
              <a:t>Pythonie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028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67A824-4B02-BF8C-98AF-017CB310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Wyzwania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12DFD3-7251-C595-CB75-8BFCCD19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Zbieranie informacji/danych z całej Europy</a:t>
            </a:r>
          </a:p>
          <a:p>
            <a:r>
              <a:rPr lang="pl-PL" dirty="0"/>
              <a:t>Opóźnienia pociągów, autobusów itd.</a:t>
            </a:r>
          </a:p>
          <a:p>
            <a:r>
              <a:rPr lang="pl-PL" dirty="0"/>
              <a:t>Zaprojektowanie czytelnego interfejsu przy dużej liczbie ważnych </a:t>
            </a:r>
            <a:r>
              <a:rPr lang="pl-PL" dirty="0" err="1"/>
              <a:t>szczegółow</a:t>
            </a:r>
            <a:r>
              <a:rPr lang="pl-PL" dirty="0"/>
              <a:t> (przesiadki, typ środka transportu, numery autobusów, przystanki itd.)</a:t>
            </a:r>
          </a:p>
          <a:p>
            <a:r>
              <a:rPr lang="pl-PL" dirty="0"/>
              <a:t>Przekonanie użytkowników do korzystania z naszej aplikacji, gdy są już przyzwyczajeni do innych konkurencyjnych (np. Google </a:t>
            </a:r>
            <a:r>
              <a:rPr lang="pl-PL" dirty="0" err="1"/>
              <a:t>Maps</a:t>
            </a:r>
            <a:r>
              <a:rPr lang="pl-PL" dirty="0"/>
              <a:t>)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76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82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Oval 86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Oval 88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6" name="Rectangle 93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7" name="Rectangle 95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97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0" name="Freeform: Shape 101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707147C-2603-283B-3B88-716CEE9B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>
                <a:solidFill>
                  <a:srgbClr val="EBEBEB"/>
                </a:solidFill>
              </a:rPr>
              <a:t>CZAS</a:t>
            </a:r>
            <a:endParaRPr lang="pl-PL" dirty="0"/>
          </a:p>
        </p:txBody>
      </p:sp>
      <p:sp>
        <p:nvSpPr>
          <p:cNvPr id="142" name="Symbol zastępczy zawartości 2">
            <a:extLst>
              <a:ext uri="{FF2B5EF4-FFF2-40B4-BE49-F238E27FC236}">
                <a16:creationId xmlns:a16="http://schemas.microsoft.com/office/drawing/2014/main" id="{C3D90483-144A-2043-E699-AEE771B6D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har char="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NAPISANIE APLIKACJI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~ 6 </a:t>
            </a:r>
            <a:r>
              <a:rPr lang="en-US" sz="2000" b="1" dirty="0" err="1">
                <a:solidFill>
                  <a:schemeClr val="accent6">
                    <a:lumMod val="76000"/>
                  </a:schemeClr>
                </a:solidFill>
              </a:rPr>
              <a:t>miesięcy</a:t>
            </a:r>
            <a:endParaRPr lang="en-US" sz="2000" b="1">
              <a:solidFill>
                <a:schemeClr val="accent6">
                  <a:lumMod val="76000"/>
                </a:schemeClr>
              </a:solidFill>
            </a:endParaRPr>
          </a:p>
          <a:p>
            <a:endParaRPr lang="en-US" sz="2000" dirty="0">
              <a:solidFill>
                <a:srgbClr val="EF53A5"/>
              </a:solidFill>
            </a:endParaRPr>
          </a:p>
          <a:p>
            <a:pPr marL="285750" indent="-285750">
              <a:buFont typeface="'Wingdings 3',Sans-Serif" charset="2"/>
              <a:buChar char="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ZBIERANIE DANYCH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~ 3 </a:t>
            </a:r>
            <a:r>
              <a:rPr lang="en-US" sz="2000" b="1" dirty="0" err="1">
                <a:solidFill>
                  <a:schemeClr val="accent6">
                    <a:lumMod val="76000"/>
                  </a:schemeClr>
                </a:solidFill>
              </a:rPr>
              <a:t>miesiące</a:t>
            </a:r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accent6">
                    <a:lumMod val="76000"/>
                  </a:schemeClr>
                </a:solidFill>
              </a:rPr>
              <a:t>równolegle</a:t>
            </a:r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 do </a:t>
            </a:r>
            <a:r>
              <a:rPr lang="en-US" sz="2000" b="1" dirty="0" err="1">
                <a:solidFill>
                  <a:schemeClr val="accent6">
                    <a:lumMod val="76000"/>
                  </a:schemeClr>
                </a:solidFill>
              </a:rPr>
              <a:t>pisania</a:t>
            </a:r>
            <a:endParaRPr lang="en-US" sz="2000" b="1" dirty="0">
              <a:solidFill>
                <a:schemeClr val="accent6">
                  <a:lumMod val="76000"/>
                </a:schemeClr>
              </a:solidFill>
            </a:endParaRPr>
          </a:p>
          <a:p>
            <a:pPr>
              <a:buChar char=""/>
            </a:pPr>
            <a:endParaRPr lang="en-US" sz="2000" dirty="0"/>
          </a:p>
          <a:p>
            <a:pPr>
              <a:buChar char="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TESTY I POPRAWKI</a:t>
            </a:r>
          </a:p>
          <a:p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~ 3 </a:t>
            </a:r>
            <a:r>
              <a:rPr lang="en-US" sz="2000" b="1" dirty="0" err="1">
                <a:solidFill>
                  <a:schemeClr val="accent6">
                    <a:lumMod val="76000"/>
                  </a:schemeClr>
                </a:solidFill>
              </a:rPr>
              <a:t>miesiące</a:t>
            </a:r>
            <a:endParaRPr lang="en-US" dirty="0" err="1">
              <a:solidFill>
                <a:schemeClr val="accent6">
                  <a:lumMod val="76000"/>
                </a:schemeClr>
              </a:solidFill>
            </a:endParaRPr>
          </a:p>
          <a:p>
            <a:endParaRPr lang="en-US" sz="2000" b="1" dirty="0">
              <a:solidFill>
                <a:schemeClr val="accent6">
                  <a:lumMod val="76000"/>
                </a:schemeClr>
              </a:solidFill>
            </a:endParaRPr>
          </a:p>
          <a:p>
            <a:pPr marL="285750" indent="-285750">
              <a:buFont typeface="'Wingdings 3',Sans-Serif"/>
              <a:buChar char="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ŁĄCZNIE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76000"/>
                  </a:schemeClr>
                </a:solidFill>
              </a:rPr>
              <a:t>~ 9 </a:t>
            </a:r>
            <a:r>
              <a:rPr lang="en-US" sz="2000" b="1" dirty="0" err="1">
                <a:solidFill>
                  <a:schemeClr val="accent6">
                    <a:lumMod val="76000"/>
                  </a:schemeClr>
                </a:solidFill>
              </a:rPr>
              <a:t>miesięcy</a:t>
            </a:r>
            <a:endParaRPr lang="en-US" dirty="0" err="1">
              <a:solidFill>
                <a:schemeClr val="accent6">
                  <a:lumMod val="76000"/>
                </a:schemeClr>
              </a:solidFill>
            </a:endParaRP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92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2B3697-FA15-B721-EFD6-5ED6A951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Elastyczność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0FF5A4-5533-0CE3-0B62-DBFD104A7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Ciężko byłoby zrobić aplikację szybciej ze względu na ogromną ilość danych</a:t>
            </a:r>
          </a:p>
          <a:p>
            <a:r>
              <a:rPr lang="pl-PL" dirty="0"/>
              <a:t>Skrócenie testów również nie bardzo wchodzi w grę - chcemy być pewni że aplikacja będzie działać dobrze na terenie całej Europy, a to wymaga zrobienia porządnych i dokładnych testów</a:t>
            </a:r>
          </a:p>
          <a:p>
            <a:r>
              <a:rPr lang="pl-PL" dirty="0"/>
              <a:t>W razie potrzeby można zrezygnować z wielu funkcji aplikacji, które nie są koniecznie do jej działania i dodać je w późniejszych wersjach</a:t>
            </a:r>
          </a:p>
        </p:txBody>
      </p:sp>
    </p:spTree>
    <p:extLst>
      <p:ext uri="{BB962C8B-B14F-4D97-AF65-F5344CB8AC3E}">
        <p14:creationId xmlns:p14="http://schemas.microsoft.com/office/powerpoint/2010/main" val="2121263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konferencyjny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Panoramiczny</PresentationFormat>
  <Paragraphs>1</Paragraphs>
  <Slides>11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Jon (konferencyjny)</vt:lpstr>
      <vt:lpstr>Tablica koncepcyjna aplikacji EuroTravel</vt:lpstr>
      <vt:lpstr>Dlaczego tu jesteśmy?</vt:lpstr>
      <vt:lpstr>Elevator Pitch</vt:lpstr>
      <vt:lpstr>Logotyp i  reklama</vt:lpstr>
      <vt:lpstr>Co znajdzie się w projekcie?</vt:lpstr>
      <vt:lpstr>Architektura systemu</vt:lpstr>
      <vt:lpstr>Wyzwania</vt:lpstr>
      <vt:lpstr>CZAS</vt:lpstr>
      <vt:lpstr>Elastyczność</vt:lpstr>
      <vt:lpstr>Zespół</vt:lpstr>
      <vt:lpstr>Kosztorys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416</cp:revision>
  <dcterms:created xsi:type="dcterms:W3CDTF">2024-11-07T08:54:38Z</dcterms:created>
  <dcterms:modified xsi:type="dcterms:W3CDTF">2024-12-22T14:54:33Z</dcterms:modified>
</cp:coreProperties>
</file>