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5" r:id="rId9"/>
    <p:sldId id="264" r:id="rId10"/>
    <p:sldId id="265" r:id="rId11"/>
    <p:sldId id="266" r:id="rId12"/>
    <p:sldId id="283" r:id="rId13"/>
    <p:sldId id="267" r:id="rId14"/>
    <p:sldId id="268" r:id="rId15"/>
    <p:sldId id="274" r:id="rId16"/>
    <p:sldId id="263" r:id="rId17"/>
    <p:sldId id="276" r:id="rId18"/>
    <p:sldId id="277" r:id="rId19"/>
    <p:sldId id="273" r:id="rId20"/>
    <p:sldId id="278" r:id="rId21"/>
    <p:sldId id="279" r:id="rId22"/>
    <p:sldId id="280" r:id="rId23"/>
    <p:sldId id="282" r:id="rId24"/>
    <p:sldId id="269" r:id="rId25"/>
    <p:sldId id="270" r:id="rId26"/>
    <p:sldId id="271" r:id="rId27"/>
    <p:sldId id="272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9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0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2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5871-3836-449A-B8AC-E5A7B37E743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react-router-dom@5.2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cheiro:React-icon.sv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25" y="433044"/>
            <a:ext cx="6799150" cy="5912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pt-BR" dirty="0" smtClean="0">
                <a:latin typeface="Altone Variable Heavy" pitchFamily="2" charset="0"/>
              </a:rPr>
              <a:t>Desenvolvimento Web</a:t>
            </a:r>
            <a:endParaRPr lang="pt-BR" dirty="0">
              <a:latin typeface="Altone Variable Heavy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latin typeface="Altone Variable" pitchFamily="2" charset="0"/>
              </a:rPr>
              <a:t>Prof</a:t>
            </a:r>
            <a:r>
              <a:rPr lang="pt-BR" dirty="0" smtClean="0">
                <a:latin typeface="Altone Variable" pitchFamily="2" charset="0"/>
              </a:rPr>
              <a:t>: Maria Clara Ribeiro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 </a:t>
            </a:r>
            <a:r>
              <a:rPr lang="pt-BR" dirty="0" err="1">
                <a:latin typeface="Altone Variable Semi Bold" pitchFamily="2" charset="0"/>
              </a:rPr>
              <a:t>U</a:t>
            </a:r>
            <a:r>
              <a:rPr lang="pt-BR" dirty="0" err="1" smtClean="0">
                <a:latin typeface="Altone Variable Semi Bold" pitchFamily="2" charset="0"/>
              </a:rPr>
              <a:t>tliziando</a:t>
            </a:r>
            <a:r>
              <a:rPr lang="pt-BR" dirty="0" smtClean="0">
                <a:latin typeface="Altone Variable Semi Bold" pitchFamily="2" charset="0"/>
              </a:rPr>
              <a:t> o </a:t>
            </a:r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Importar o </a:t>
            </a:r>
            <a:r>
              <a:rPr lang="pt-BR" b="1" i="1" dirty="0" err="1"/>
              <a:t>hook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i="1" dirty="0" err="1" smtClean="0"/>
              <a:t>import</a:t>
            </a:r>
            <a:r>
              <a:rPr lang="pt-BR" i="1" dirty="0" smtClean="0"/>
              <a:t> </a:t>
            </a:r>
            <a:r>
              <a:rPr lang="pt-BR" i="1" dirty="0"/>
              <a:t>{ </a:t>
            </a:r>
            <a:r>
              <a:rPr lang="pt-BR" i="1" dirty="0" err="1"/>
              <a:t>useState</a:t>
            </a:r>
            <a:r>
              <a:rPr lang="pt-BR" i="1" dirty="0"/>
              <a:t>} </a:t>
            </a:r>
            <a:r>
              <a:rPr lang="pt-BR" i="1" dirty="0" err="1"/>
              <a:t>from</a:t>
            </a:r>
            <a:r>
              <a:rPr lang="pt-BR" i="1" dirty="0"/>
              <a:t> ‘</a:t>
            </a:r>
            <a:r>
              <a:rPr lang="pt-BR" i="1" dirty="0" err="1"/>
              <a:t>react</a:t>
            </a:r>
            <a:r>
              <a:rPr lang="pt-BR" i="1" dirty="0"/>
              <a:t>’</a:t>
            </a:r>
            <a:endParaRPr lang="pt-BR" dirty="0"/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fontAlgn="base"/>
            <a:r>
              <a:rPr lang="pt-BR" b="1" dirty="0"/>
              <a:t>Sintaxe</a:t>
            </a:r>
            <a:br>
              <a:rPr lang="pt-BR" b="1" dirty="0"/>
            </a:br>
            <a:r>
              <a:rPr lang="pt-BR" i="1" dirty="0" err="1" smtClean="0"/>
              <a:t>const</a:t>
            </a:r>
            <a:r>
              <a:rPr lang="pt-BR" i="1" dirty="0" smtClean="0"/>
              <a:t> </a:t>
            </a:r>
            <a:r>
              <a:rPr lang="pt-BR" i="1" dirty="0"/>
              <a:t>[elemento, </a:t>
            </a:r>
            <a:r>
              <a:rPr lang="pt-BR" i="1" dirty="0" err="1"/>
              <a:t>setElemento</a:t>
            </a:r>
            <a:r>
              <a:rPr lang="pt-BR" i="1" dirty="0"/>
              <a:t>] = </a:t>
            </a:r>
            <a:r>
              <a:rPr lang="pt-BR" i="1" dirty="0" err="1"/>
              <a:t>useState</a:t>
            </a:r>
            <a:r>
              <a:rPr lang="pt-BR" i="1" dirty="0"/>
              <a:t>(</a:t>
            </a:r>
            <a:r>
              <a:rPr lang="pt-BR" i="1" dirty="0" err="1"/>
              <a:t>valorInicial</a:t>
            </a:r>
            <a:r>
              <a:rPr lang="pt-BR" i="1" dirty="0"/>
              <a:t>)</a:t>
            </a:r>
            <a:endParaRPr lang="pt-BR" dirty="0"/>
          </a:p>
          <a:p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 </a:t>
            </a:r>
            <a:r>
              <a:rPr lang="pt-BR" dirty="0" err="1">
                <a:latin typeface="Altone Variable Semi Bold" pitchFamily="2" charset="0"/>
              </a:rPr>
              <a:t>U</a:t>
            </a:r>
            <a:r>
              <a:rPr lang="pt-BR" dirty="0" err="1" smtClean="0">
                <a:latin typeface="Altone Variable Semi Bold" pitchFamily="2" charset="0"/>
              </a:rPr>
              <a:t>tliziando</a:t>
            </a:r>
            <a:r>
              <a:rPr lang="pt-BR" dirty="0" smtClean="0">
                <a:latin typeface="Altone Variable Semi Bold" pitchFamily="2" charset="0"/>
              </a:rPr>
              <a:t> o </a:t>
            </a:r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2050" name="Picture 2" descr="https://lh4.googleusercontent.com/QKo6zHfdMpg4THKd9sm41hqAbskPN4vlDkAwhdWRKPP_dsj5BUEkc0HRSE1LPAXYok8LlGq-KPllp7cQD5YiVrbPuAq17xTt2X6tKbyOIcYrEILuGVuw4XaI236Yo2gzL6gI8blwSJyJgv7pwc0mI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31" y="1273225"/>
            <a:ext cx="7342053" cy="55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Imutabilidade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4146" y="1996849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/>
              <a:t>imutabilidade em </a:t>
            </a:r>
            <a:r>
              <a:rPr lang="pt-BR" dirty="0" err="1"/>
              <a:t>React</a:t>
            </a:r>
            <a:r>
              <a:rPr lang="pt-BR" dirty="0"/>
              <a:t> significa não mudar os dados diretamente. Em vez disso, você faz uma cópia, muda a cópia e só depois substitui o original pela cópia nova. Isso mantém tudo organizado e </a:t>
            </a:r>
            <a:r>
              <a:rPr lang="pt-BR" dirty="0" smtClean="0"/>
              <a:t>previsível.</a:t>
            </a:r>
          </a:p>
          <a:p>
            <a:pPr marL="0" indent="0">
              <a:buNone/>
            </a:pPr>
            <a:endParaRPr lang="pt-BR" i="1" dirty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impõe a imutabilidade no estado, o que significa </a:t>
            </a:r>
            <a:r>
              <a:rPr lang="pt-BR" dirty="0" smtClean="0">
                <a:latin typeface="Altone Variable" pitchFamily="2" charset="0"/>
              </a:rPr>
              <a:t>que você </a:t>
            </a:r>
            <a:r>
              <a:rPr lang="pt-BR" dirty="0">
                <a:latin typeface="Altone Variable" pitchFamily="2" charset="0"/>
              </a:rPr>
              <a:t>não pode alterar diretamente valores com estado.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useEffect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dirty="0">
                <a:latin typeface="Altone Variable" pitchFamily="2" charset="0"/>
              </a:rPr>
              <a:t>O </a:t>
            </a:r>
            <a:r>
              <a:rPr lang="pt-BR" dirty="0" err="1" smtClean="0">
                <a:latin typeface="Altone Variable" pitchFamily="2" charset="0"/>
              </a:rPr>
              <a:t>useEffect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permite que você execute efeitos colaterais em seus componentes.</a:t>
            </a:r>
          </a:p>
          <a:p>
            <a:pPr fontAlgn="base"/>
            <a:endParaRPr lang="pt-BR" dirty="0">
              <a:latin typeface="Altone Variable" pitchFamily="2" charset="0"/>
            </a:endParaRPr>
          </a:p>
          <a:p>
            <a:pPr fontAlgn="base"/>
            <a:r>
              <a:rPr lang="pt-BR" dirty="0">
                <a:latin typeface="Altone Variable" pitchFamily="2" charset="0"/>
              </a:rPr>
              <a:t>Alguns exemplos de efeitos colaterais são: </a:t>
            </a:r>
            <a:r>
              <a:rPr lang="pt-BR" b="1" dirty="0">
                <a:latin typeface="Altone Variable" pitchFamily="2" charset="0"/>
              </a:rPr>
              <a:t>busca de dados, atualização direta do DOM e temporizadores.</a:t>
            </a:r>
          </a:p>
        </p:txBody>
      </p:sp>
    </p:spTree>
    <p:extLst>
      <p:ext uri="{BB962C8B-B14F-4D97-AF65-F5344CB8AC3E}">
        <p14:creationId xmlns:p14="http://schemas.microsoft.com/office/powerpoint/2010/main" val="16988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useEffect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Importar o </a:t>
            </a:r>
            <a:r>
              <a:rPr lang="pt-BR" b="1" i="1" dirty="0" err="1"/>
              <a:t>hook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i="1" dirty="0" err="1" smtClean="0"/>
              <a:t>import</a:t>
            </a:r>
            <a:r>
              <a:rPr lang="pt-BR" i="1" dirty="0" smtClean="0"/>
              <a:t> </a:t>
            </a:r>
            <a:r>
              <a:rPr lang="pt-BR" i="1" dirty="0"/>
              <a:t>{ </a:t>
            </a:r>
            <a:r>
              <a:rPr lang="pt-BR" i="1" dirty="0" err="1" smtClean="0"/>
              <a:t>useEffect</a:t>
            </a:r>
            <a:r>
              <a:rPr lang="pt-BR" i="1" dirty="0" smtClean="0"/>
              <a:t>} </a:t>
            </a:r>
            <a:r>
              <a:rPr lang="pt-BR" i="1" dirty="0" err="1"/>
              <a:t>from</a:t>
            </a:r>
            <a:r>
              <a:rPr lang="pt-BR" i="1" dirty="0"/>
              <a:t> ‘</a:t>
            </a:r>
            <a:r>
              <a:rPr lang="pt-BR" i="1" dirty="0" err="1"/>
              <a:t>react</a:t>
            </a:r>
            <a:r>
              <a:rPr lang="pt-BR" i="1" dirty="0"/>
              <a:t>’</a:t>
            </a:r>
            <a:endParaRPr lang="pt-BR" dirty="0"/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fontAlgn="base"/>
            <a:r>
              <a:rPr lang="pt-BR" b="1" dirty="0"/>
              <a:t>Sintaxe</a:t>
            </a:r>
            <a:br>
              <a:rPr lang="pt-BR" b="1" dirty="0"/>
            </a:br>
            <a:r>
              <a:rPr lang="pt-BR" dirty="0" err="1">
                <a:latin typeface="Altone Variable" pitchFamily="2" charset="0"/>
              </a:rPr>
              <a:t>useEffect</a:t>
            </a:r>
            <a:r>
              <a:rPr lang="pt-BR" dirty="0">
                <a:latin typeface="Altone Variable" pitchFamily="2" charset="0"/>
              </a:rPr>
              <a:t>(() =&gt; </a:t>
            </a:r>
            <a:r>
              <a:rPr lang="pt-BR" dirty="0" smtClean="0">
                <a:latin typeface="Altone Variable" pitchFamily="2" charset="0"/>
              </a:rPr>
              <a:t>{ </a:t>
            </a:r>
          </a:p>
          <a:p>
            <a:pPr marL="457200" lvl="1" indent="0" fontAlgn="base">
              <a:buNone/>
            </a:pPr>
            <a:r>
              <a:rPr lang="pt-BR" dirty="0" smtClean="0">
                <a:latin typeface="Altone Variable" pitchFamily="2" charset="0"/>
              </a:rPr>
              <a:t>função()</a:t>
            </a:r>
          </a:p>
          <a:p>
            <a:pPr marL="0" indent="0" fontAlgn="base">
              <a:buNone/>
            </a:pPr>
            <a:r>
              <a:rPr lang="pt-BR" dirty="0" smtClean="0">
                <a:latin typeface="Altone Variable" pitchFamily="2" charset="0"/>
              </a:rPr>
              <a:t>   }, </a:t>
            </a:r>
            <a:r>
              <a:rPr lang="pt-BR" dirty="0">
                <a:latin typeface="Altone Variable" pitchFamily="2" charset="0"/>
              </a:rPr>
              <a:t>[]);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3074" name="Picture 2" descr="Trabalhando com componentização no React · The X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04299"/>
            <a:ext cx="8229600" cy="35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ltone Variable" pitchFamily="2" charset="0"/>
              </a:rPr>
              <a:t>Componentes são partes da </a:t>
            </a:r>
            <a:r>
              <a:rPr lang="pt-BR" dirty="0" smtClean="0">
                <a:latin typeface="Altone Variable" pitchFamily="2" charset="0"/>
              </a:rPr>
              <a:t>aplicação</a:t>
            </a:r>
            <a:endParaRPr lang="pt-BR" dirty="0">
              <a:latin typeface="Altone Variable" pitchFamily="2" charset="0"/>
            </a:endParaRP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Pequenos pedaços independentes, isolados </a:t>
            </a:r>
            <a:r>
              <a:rPr lang="pt-BR" dirty="0" smtClean="0">
                <a:latin typeface="Altone Variable" pitchFamily="2" charset="0"/>
              </a:rPr>
              <a:t>e reutilizáveis.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não separa tecnologias em arquivos </a:t>
            </a:r>
            <a:r>
              <a:rPr lang="pt-BR" dirty="0" smtClean="0">
                <a:latin typeface="Altone Variable" pitchFamily="2" charset="0"/>
              </a:rPr>
              <a:t>diferentes (HTML</a:t>
            </a:r>
            <a:r>
              <a:rPr lang="pt-BR" dirty="0">
                <a:latin typeface="Altone Variable" pitchFamily="2" charset="0"/>
              </a:rPr>
              <a:t>, CSS e JS em arquivos separados</a:t>
            </a:r>
            <a:r>
              <a:rPr lang="pt-BR" dirty="0" smtClean="0">
                <a:latin typeface="Altone Variable" pitchFamily="2" charset="0"/>
              </a:rPr>
              <a:t>). Ao </a:t>
            </a:r>
            <a:r>
              <a:rPr lang="pt-BR" dirty="0">
                <a:latin typeface="Altone Variable" pitchFamily="2" charset="0"/>
              </a:rPr>
              <a:t>invés disso, 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separa conceitos. O papel de </a:t>
            </a:r>
            <a:r>
              <a:rPr lang="pt-BR" dirty="0" smtClean="0">
                <a:latin typeface="Altone Variable" pitchFamily="2" charset="0"/>
              </a:rPr>
              <a:t>um componente </a:t>
            </a:r>
            <a:r>
              <a:rPr lang="pt-BR" dirty="0">
                <a:latin typeface="Altone Variable" pitchFamily="2" charset="0"/>
              </a:rPr>
              <a:t>é retornar elementos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, que </a:t>
            </a:r>
            <a:r>
              <a:rPr lang="pt-BR" dirty="0" smtClean="0">
                <a:latin typeface="Altone Variable" pitchFamily="2" charset="0"/>
              </a:rPr>
              <a:t>descrevem o </a:t>
            </a:r>
            <a:r>
              <a:rPr lang="pt-BR" dirty="0">
                <a:latin typeface="Altone Variable" pitchFamily="2" charset="0"/>
              </a:rPr>
              <a:t>que deve aparecer na tela ou em parte dela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Um componente pode ser </a:t>
            </a:r>
            <a:r>
              <a:rPr lang="pt-BR" dirty="0" smtClean="0">
                <a:latin typeface="Altone Variable" pitchFamily="2" charset="0"/>
              </a:rPr>
              <a:t>redesenhado na </a:t>
            </a:r>
            <a:r>
              <a:rPr lang="pt-BR" dirty="0">
                <a:latin typeface="Altone Variable" pitchFamily="2" charset="0"/>
              </a:rPr>
              <a:t>tela quantas vezes </a:t>
            </a:r>
            <a:r>
              <a:rPr lang="pt-BR" dirty="0" smtClean="0">
                <a:latin typeface="Altone Variable" pitchFamily="2" charset="0"/>
              </a:rPr>
              <a:t>forem necessárias</a:t>
            </a:r>
            <a:r>
              <a:rPr lang="pt-BR" dirty="0">
                <a:latin typeface="Altone Variable" pitchFamily="2" charset="0"/>
              </a:rPr>
              <a:t>. A nova </a:t>
            </a:r>
            <a:r>
              <a:rPr lang="pt-BR" dirty="0" err="1">
                <a:latin typeface="Altone Variable" pitchFamily="2" charset="0"/>
              </a:rPr>
              <a:t>renderização</a:t>
            </a:r>
            <a:r>
              <a:rPr lang="pt-BR" dirty="0"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irá ocorrer </a:t>
            </a:r>
            <a:r>
              <a:rPr lang="pt-BR" dirty="0">
                <a:latin typeface="Altone Variable" pitchFamily="2" charset="0"/>
              </a:rPr>
              <a:t>para reagir a mudanças </a:t>
            </a:r>
            <a:r>
              <a:rPr lang="pt-BR" dirty="0" smtClean="0">
                <a:latin typeface="Altone Variable" pitchFamily="2" charset="0"/>
              </a:rPr>
              <a:t>e atualizar </a:t>
            </a:r>
            <a:r>
              <a:rPr lang="pt-BR" dirty="0">
                <a:latin typeface="Altone Variable" pitchFamily="2" charset="0"/>
              </a:rPr>
              <a:t>as informações da tela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 smtClean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Componentes podem </a:t>
            </a:r>
            <a:r>
              <a:rPr lang="pt-BR" dirty="0" smtClean="0">
                <a:latin typeface="Altone Variable" pitchFamily="2" charset="0"/>
              </a:rPr>
              <a:t>retornar qualquer </a:t>
            </a:r>
            <a:r>
              <a:rPr lang="pt-BR" dirty="0">
                <a:latin typeface="Altone Variable" pitchFamily="2" charset="0"/>
              </a:rPr>
              <a:t>elemento JSX válido, </a:t>
            </a:r>
            <a:r>
              <a:rPr lang="pt-BR" dirty="0" smtClean="0">
                <a:latin typeface="Altone Variable" pitchFamily="2" charset="0"/>
              </a:rPr>
              <a:t>assim como </a:t>
            </a:r>
            <a:r>
              <a:rPr lang="pt-BR" dirty="0">
                <a:latin typeface="Altone Variable" pitchFamily="2" charset="0"/>
              </a:rPr>
              <a:t>tipos </a:t>
            </a:r>
            <a:r>
              <a:rPr lang="pt-BR" dirty="0" smtClean="0">
                <a:latin typeface="Altone Variable" pitchFamily="2" charset="0"/>
              </a:rPr>
              <a:t>primitivos: </a:t>
            </a:r>
            <a:r>
              <a:rPr lang="pt-BR" dirty="0" err="1" smtClean="0">
                <a:latin typeface="Altone Variable" pitchFamily="2" charset="0"/>
              </a:rPr>
              <a:t>strings</a:t>
            </a:r>
            <a:r>
              <a:rPr lang="pt-BR" dirty="0">
                <a:latin typeface="Altone Variable" pitchFamily="2" charset="0"/>
              </a:rPr>
              <a:t>, </a:t>
            </a:r>
            <a:r>
              <a:rPr lang="pt-BR" dirty="0" err="1">
                <a:latin typeface="Altone Variable" pitchFamily="2" charset="0"/>
              </a:rPr>
              <a:t>numbers</a:t>
            </a:r>
            <a:r>
              <a:rPr lang="pt-BR" dirty="0">
                <a:latin typeface="Altone Variable" pitchFamily="2" charset="0"/>
              </a:rPr>
              <a:t>, </a:t>
            </a:r>
            <a:r>
              <a:rPr lang="pt-BR" dirty="0" err="1">
                <a:latin typeface="Altone Variable" pitchFamily="2" charset="0"/>
              </a:rPr>
              <a:t>booleans</a:t>
            </a:r>
            <a:r>
              <a:rPr lang="pt-BR" dirty="0">
                <a:latin typeface="Altone Variable" pitchFamily="2" charset="0"/>
              </a:rPr>
              <a:t>, e </a:t>
            </a:r>
            <a:r>
              <a:rPr lang="pt-BR" dirty="0" err="1" smtClean="0">
                <a:latin typeface="Altone Variable" pitchFamily="2" charset="0"/>
              </a:rPr>
              <a:t>null</a:t>
            </a:r>
            <a:r>
              <a:rPr lang="pt-BR" dirty="0" smtClean="0">
                <a:latin typeface="Altone Variable" pitchFamily="2" charset="0"/>
              </a:rPr>
              <a:t>; também </a:t>
            </a:r>
            <a:r>
              <a:rPr lang="pt-BR" dirty="0" err="1">
                <a:latin typeface="Altone Variable" pitchFamily="2" charset="0"/>
              </a:rPr>
              <a:t>arrays</a:t>
            </a:r>
            <a:r>
              <a:rPr lang="pt-BR" dirty="0">
                <a:latin typeface="Altone Variable" pitchFamily="2" charset="0"/>
              </a:rPr>
              <a:t> e </a:t>
            </a:r>
            <a:r>
              <a:rPr lang="pt-BR" b="1" dirty="0">
                <a:latin typeface="Altone Variable" pitchFamily="2" charset="0"/>
              </a:rPr>
              <a:t>fragmentos</a:t>
            </a:r>
            <a:r>
              <a:rPr lang="pt-BR" dirty="0">
                <a:latin typeface="Altone Variable" pitchFamily="2" charset="0"/>
              </a:rPr>
              <a:t>.</a:t>
            </a: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6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Convenção para componentes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21281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Criar o arquivo com a extensão .</a:t>
            </a:r>
            <a:r>
              <a:rPr lang="pt-BR" dirty="0" err="1" smtClean="0">
                <a:latin typeface="Altone Variable" pitchFamily="2" charset="0"/>
              </a:rPr>
              <a:t>jsx</a:t>
            </a:r>
            <a:endParaRPr lang="pt-BR" dirty="0" smtClean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Manter um arquivo para cada componente - um </a:t>
            </a:r>
            <a:r>
              <a:rPr lang="pt-BR" dirty="0" smtClean="0">
                <a:latin typeface="Altone Variable" pitchFamily="2" charset="0"/>
              </a:rPr>
              <a:t>único componente </a:t>
            </a:r>
            <a:r>
              <a:rPr lang="pt-BR" dirty="0">
                <a:latin typeface="Altone Variable" pitchFamily="2" charset="0"/>
              </a:rPr>
              <a:t>por arquivo.</a:t>
            </a:r>
          </a:p>
          <a:p>
            <a:r>
              <a:rPr lang="pt-BR" dirty="0" smtClean="0">
                <a:latin typeface="Altone Variable" pitchFamily="2" charset="0"/>
              </a:rPr>
              <a:t>Um </a:t>
            </a:r>
            <a:r>
              <a:rPr lang="pt-BR" dirty="0">
                <a:latin typeface="Altone Variable" pitchFamily="2" charset="0"/>
              </a:rPr>
              <a:t>componente deve ser iniciado por uma </a:t>
            </a:r>
            <a:r>
              <a:rPr lang="pt-BR" dirty="0" smtClean="0">
                <a:latin typeface="Altone Variable" pitchFamily="2" charset="0"/>
              </a:rPr>
              <a:t>letra maiúscula</a:t>
            </a:r>
            <a:r>
              <a:rPr lang="pt-BR" dirty="0">
                <a:latin typeface="Altone Variable" pitchFamily="2" charset="0"/>
              </a:rPr>
              <a:t>. Variáveis em pascal-case, como </a:t>
            </a:r>
            <a:r>
              <a:rPr lang="pt-BR" dirty="0" err="1" smtClean="0">
                <a:latin typeface="Altone Variable" pitchFamily="2" charset="0"/>
              </a:rPr>
              <a:t>HelloWorld</a:t>
            </a:r>
            <a:r>
              <a:rPr lang="pt-BR" dirty="0" smtClean="0">
                <a:latin typeface="Altone Variable" pitchFamily="2" charset="0"/>
              </a:rPr>
              <a:t>, para </a:t>
            </a:r>
            <a:r>
              <a:rPr lang="pt-BR" dirty="0">
                <a:latin typeface="Altone Variable" pitchFamily="2" charset="0"/>
              </a:rPr>
              <a:t>ficar claro que um dado elemento JSX é </a:t>
            </a:r>
            <a:r>
              <a:rPr lang="pt-BR" dirty="0" smtClean="0">
                <a:latin typeface="Altone Variable" pitchFamily="2" charset="0"/>
              </a:rPr>
              <a:t>um componente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e não apenas uma </a:t>
            </a:r>
            <a:r>
              <a:rPr lang="pt-BR" dirty="0" err="1">
                <a:latin typeface="Altone Variable" pitchFamily="2" charset="0"/>
              </a:rPr>
              <a:t>tag</a:t>
            </a:r>
            <a:r>
              <a:rPr lang="pt-BR" dirty="0">
                <a:latin typeface="Altone Variable" pitchFamily="2" charset="0"/>
              </a:rPr>
              <a:t> de </a:t>
            </a:r>
            <a:r>
              <a:rPr lang="pt-BR" dirty="0" smtClean="0">
                <a:latin typeface="Altone Variable" pitchFamily="2" charset="0"/>
              </a:rPr>
              <a:t>HTML comum.</a:t>
            </a: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8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Estilização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4098" name="Picture 2" descr="God of War Ragnarok permite que você mude aparência de armaduras e escudos  - Tudocelular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04" y="1690688"/>
            <a:ext cx="8107436" cy="45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Ferramentas que vamos usar nessa disciplina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1026" name="Picture 2" descr="Ficheiro:Google Chrome icon (2011).png – Wikipédia, 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5" y="3113829"/>
            <a:ext cx="1594904" cy="15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icon PNG and SVG Vect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43" y="3034722"/>
            <a:ext cx="1680576" cy="16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Node.js logo 2015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12" y="3325319"/>
            <a:ext cx="3552514" cy="9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js logo - Social media &amp; Logo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08" y="3063429"/>
            <a:ext cx="3376067" cy="1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m</a:t>
            </a:r>
            <a:r>
              <a:rPr lang="pt-BR" dirty="0" smtClean="0">
                <a:latin typeface="Altone Variable Semi Bold" pitchFamily="2" charset="0"/>
              </a:rPr>
              <a:t>odule.css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8075" y="1693482"/>
            <a:ext cx="995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ltone Variable" pitchFamily="2" charset="0"/>
              </a:rPr>
              <a:t>Os </a:t>
            </a:r>
            <a:r>
              <a:rPr lang="pt-BR" sz="2800" dirty="0" err="1">
                <a:latin typeface="Altone Variable" pitchFamily="2" charset="0"/>
              </a:rPr>
              <a:t>css</a:t>
            </a:r>
            <a:r>
              <a:rPr lang="pt-BR" sz="2800" dirty="0">
                <a:latin typeface="Altone Variable" pitchFamily="2" charset="0"/>
              </a:rPr>
              <a:t>-modules são arquivos </a:t>
            </a:r>
            <a:r>
              <a:rPr lang="pt-BR" sz="2800" dirty="0" err="1">
                <a:latin typeface="Altone Variable" pitchFamily="2" charset="0"/>
              </a:rPr>
              <a:t>css</a:t>
            </a:r>
            <a:r>
              <a:rPr lang="pt-BR" sz="2800" dirty="0">
                <a:latin typeface="Altone Variable" pitchFamily="2" charset="0"/>
              </a:rPr>
              <a:t> em que os </a:t>
            </a:r>
            <a:r>
              <a:rPr lang="pt-BR" sz="2800" dirty="0" err="1">
                <a:latin typeface="Altone Variable" pitchFamily="2" charset="0"/>
              </a:rPr>
              <a:t>classNames</a:t>
            </a:r>
            <a:r>
              <a:rPr lang="pt-BR" sz="2800" dirty="0">
                <a:latin typeface="Altone Variable" pitchFamily="2" charset="0"/>
              </a:rPr>
              <a:t> </a:t>
            </a:r>
            <a:r>
              <a:rPr lang="pt-BR" sz="2800" dirty="0" smtClean="0">
                <a:latin typeface="Altone Variable" pitchFamily="2" charset="0"/>
              </a:rPr>
              <a:t>são </a:t>
            </a:r>
            <a:r>
              <a:rPr lang="pt-BR" sz="2800" dirty="0">
                <a:latin typeface="Altone Variable" pitchFamily="2" charset="0"/>
              </a:rPr>
              <a:t>definidos localmente, isso significa que os estilos ali criados, só serão declarados dentro daquele escopo, e não globalmente, evitando conflitos entre estilos.</a:t>
            </a:r>
          </a:p>
        </p:txBody>
      </p:sp>
      <p:pic>
        <p:nvPicPr>
          <p:cNvPr id="1026" name="Picture 2" descr="The Benefits of using CSS Modu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33" y="3770506"/>
            <a:ext cx="4828007" cy="27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4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s</a:t>
            </a:r>
            <a:r>
              <a:rPr lang="pt-BR" dirty="0" err="1" smtClean="0">
                <a:latin typeface="Altone Variable Semi Bold" pitchFamily="2" charset="0"/>
              </a:rPr>
              <a:t>tyled-components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8075" y="1693482"/>
            <a:ext cx="9955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ltone Variable" pitchFamily="2" charset="0"/>
              </a:rPr>
              <a:t>Styled</a:t>
            </a:r>
            <a:r>
              <a:rPr lang="pt-BR" sz="2800" dirty="0">
                <a:latin typeface="Altone Variable" pitchFamily="2" charset="0"/>
              </a:rPr>
              <a:t> </a:t>
            </a:r>
            <a:r>
              <a:rPr lang="pt-BR" sz="2800" dirty="0" err="1">
                <a:latin typeface="Altone Variable" pitchFamily="2" charset="0"/>
              </a:rPr>
              <a:t>Components</a:t>
            </a:r>
            <a:r>
              <a:rPr lang="pt-BR" sz="2800" dirty="0">
                <a:latin typeface="Altone Variable" pitchFamily="2" charset="0"/>
              </a:rPr>
              <a:t> é uma biblioteca para estilização em </a:t>
            </a:r>
            <a:r>
              <a:rPr lang="pt-BR" sz="2800" dirty="0" err="1" smtClean="0">
                <a:latin typeface="Altone Variable" pitchFamily="2" charset="0"/>
              </a:rPr>
              <a:t>React</a:t>
            </a:r>
            <a:r>
              <a:rPr lang="pt-BR" sz="2800" dirty="0" smtClean="0">
                <a:latin typeface="Altone Variable" pitchFamily="2" charset="0"/>
              </a:rPr>
              <a:t> </a:t>
            </a:r>
            <a:r>
              <a:rPr lang="pt-BR" sz="2800" dirty="0">
                <a:latin typeface="Altone Variable" pitchFamily="2" charset="0"/>
              </a:rPr>
              <a:t>que permite escrever estilos CSS diretamente dentro do código </a:t>
            </a:r>
            <a:r>
              <a:rPr lang="pt-BR" sz="2800" dirty="0" err="1" smtClean="0">
                <a:latin typeface="Altone Variable" pitchFamily="2" charset="0"/>
              </a:rPr>
              <a:t>JavaScript</a:t>
            </a:r>
            <a:r>
              <a:rPr lang="pt-BR" sz="2800" dirty="0" smtClean="0">
                <a:latin typeface="Altone Variable" pitchFamily="2" charset="0"/>
              </a:rPr>
              <a:t>.</a:t>
            </a:r>
          </a:p>
          <a:p>
            <a:endParaRPr lang="pt-BR" sz="2800" dirty="0">
              <a:latin typeface="Altone Variable" pitchFamily="2" charset="0"/>
            </a:endParaRPr>
          </a:p>
          <a:p>
            <a:r>
              <a:rPr lang="pt-BR" sz="2800" dirty="0" smtClean="0">
                <a:latin typeface="Altone Variable" pitchFamily="2" charset="0"/>
              </a:rPr>
              <a:t>Instalando a biblioteca:</a:t>
            </a:r>
          </a:p>
          <a:p>
            <a:r>
              <a:rPr lang="pt-BR" sz="2800" b="1" dirty="0" err="1"/>
              <a:t>npm</a:t>
            </a:r>
            <a:r>
              <a:rPr lang="pt-BR" sz="2800" b="1" dirty="0"/>
              <a:t> </a:t>
            </a:r>
            <a:r>
              <a:rPr lang="pt-BR" sz="2800" b="1" dirty="0" err="1"/>
              <a:t>install</a:t>
            </a:r>
            <a:r>
              <a:rPr lang="pt-BR" sz="2800" b="1" dirty="0"/>
              <a:t> </a:t>
            </a:r>
            <a:r>
              <a:rPr lang="pt-BR" sz="2800" b="1" dirty="0" err="1"/>
              <a:t>styled-components</a:t>
            </a:r>
            <a:endParaRPr lang="pt-BR" sz="2800" b="1" dirty="0">
              <a:latin typeface="Altone Variable" pitchFamily="2" charset="0"/>
            </a:endParaRPr>
          </a:p>
        </p:txBody>
      </p:sp>
      <p:pic>
        <p:nvPicPr>
          <p:cNvPr id="2050" name="Picture 2" descr="มือใหม่หัดลอง styled-components. การเรียนพื้นฐาน css นั้น ใช้เวลาแค่ 15… |  by Pimpineej | Tencent (Thailand)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03" y="4291914"/>
            <a:ext cx="3862860" cy="21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7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Props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3" name="Picture 2" descr="How to access props.children in a stateless functional component in ReactJS  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690688"/>
            <a:ext cx="7761159" cy="46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8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Props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"</a:t>
            </a:r>
            <a:r>
              <a:rPr lang="pt-BR" dirty="0" err="1"/>
              <a:t>props</a:t>
            </a:r>
            <a:r>
              <a:rPr lang="pt-BR" dirty="0"/>
              <a:t>" (abreviação de "</a:t>
            </a:r>
            <a:r>
              <a:rPr lang="pt-BR" dirty="0" err="1"/>
              <a:t>properties</a:t>
            </a:r>
            <a:r>
              <a:rPr lang="pt-BR" dirty="0"/>
              <a:t>", que significa "propriedades" em inglês) são como informações ou características que passamos para </a:t>
            </a:r>
            <a:r>
              <a:rPr lang="pt-BR" dirty="0" smtClean="0"/>
              <a:t>os </a:t>
            </a:r>
            <a:r>
              <a:rPr lang="pt-BR" dirty="0"/>
              <a:t>componentes. </a:t>
            </a:r>
            <a:endParaRPr lang="pt-BR" dirty="0" smtClean="0"/>
          </a:p>
          <a:p>
            <a:r>
              <a:rPr lang="pt-BR" dirty="0">
                <a:latin typeface="Altone Variable" pitchFamily="2" charset="0"/>
              </a:rPr>
              <a:t>U</a:t>
            </a:r>
            <a:r>
              <a:rPr lang="pt-BR" dirty="0" smtClean="0">
                <a:latin typeface="Altone Variable" pitchFamily="2" charset="0"/>
              </a:rPr>
              <a:t>sa </a:t>
            </a:r>
            <a:r>
              <a:rPr lang="pt-BR" dirty="0">
                <a:latin typeface="Altone Variable" pitchFamily="2" charset="0"/>
              </a:rPr>
              <a:t>uma convenção de </a:t>
            </a:r>
            <a:r>
              <a:rPr lang="pt-BR" dirty="0" smtClean="0">
                <a:latin typeface="Altone Variable" pitchFamily="2" charset="0"/>
              </a:rPr>
              <a:t>nomenclatura semelhante </a:t>
            </a:r>
            <a:r>
              <a:rPr lang="pt-BR" dirty="0">
                <a:latin typeface="Altone Variable" pitchFamily="2" charset="0"/>
              </a:rPr>
              <a:t>aos atributos </a:t>
            </a:r>
            <a:r>
              <a:rPr lang="pt-BR" dirty="0" err="1">
                <a:latin typeface="Altone Variable" pitchFamily="2" charset="0"/>
              </a:rPr>
              <a:t>tag</a:t>
            </a:r>
            <a:r>
              <a:rPr lang="pt-BR" dirty="0">
                <a:latin typeface="Altone Variable" pitchFamily="2" charset="0"/>
              </a:rPr>
              <a:t> do HTML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Props</a:t>
            </a:r>
            <a:r>
              <a:rPr lang="pt-BR" dirty="0">
                <a:latin typeface="Altone Variable" pitchFamily="2" charset="0"/>
              </a:rPr>
              <a:t> tornam os componentes reutilizáveis, dando </a:t>
            </a:r>
            <a:r>
              <a:rPr lang="pt-BR" dirty="0" smtClean="0">
                <a:latin typeface="Altone Variable" pitchFamily="2" charset="0"/>
              </a:rPr>
              <a:t>a eles </a:t>
            </a:r>
            <a:r>
              <a:rPr lang="pt-BR" dirty="0">
                <a:latin typeface="Altone Variable" pitchFamily="2" charset="0"/>
              </a:rPr>
              <a:t>a capacidade de receber dados de </a:t>
            </a:r>
            <a:r>
              <a:rPr lang="pt-BR" dirty="0" smtClean="0">
                <a:latin typeface="Altone Variable" pitchFamily="2" charset="0"/>
              </a:rPr>
              <a:t>seu componente </a:t>
            </a:r>
            <a:r>
              <a:rPr lang="pt-BR" dirty="0">
                <a:latin typeface="Altone Variable" pitchFamily="2" charset="0"/>
              </a:rPr>
              <a:t>pai. Permitem a comunicação </a:t>
            </a:r>
            <a:r>
              <a:rPr lang="pt-BR" dirty="0" smtClean="0">
                <a:latin typeface="Altone Variable" pitchFamily="2" charset="0"/>
              </a:rPr>
              <a:t>do componente </a:t>
            </a:r>
            <a:r>
              <a:rPr lang="pt-BR" dirty="0">
                <a:latin typeface="Altone Variable" pitchFamily="2" charset="0"/>
              </a:rPr>
              <a:t>pai com componentes filhos.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1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Requisições à API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2050" name="Picture 2" descr="Documentação técnica para APIs – Biblioteconomia N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006883"/>
            <a:ext cx="690562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Nas requisições uma função </a:t>
            </a:r>
            <a:r>
              <a:rPr lang="pt-BR" dirty="0" err="1">
                <a:latin typeface="Altone Variable" pitchFamily="2" charset="0"/>
              </a:rPr>
              <a:t>javascript</a:t>
            </a:r>
            <a:r>
              <a:rPr lang="pt-BR" dirty="0"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vai fazer uma requisição </a:t>
            </a:r>
            <a:r>
              <a:rPr lang="pt-BR" dirty="0">
                <a:latin typeface="Altone Variable" pitchFamily="2" charset="0"/>
              </a:rPr>
              <a:t>para </a:t>
            </a:r>
            <a:r>
              <a:rPr lang="pt-BR" dirty="0" err="1">
                <a:latin typeface="Altone Variable" pitchFamily="2" charset="0"/>
              </a:rPr>
              <a:t>para</a:t>
            </a:r>
            <a:r>
              <a:rPr lang="pt-BR" dirty="0">
                <a:latin typeface="Altone Variable" pitchFamily="2" charset="0"/>
              </a:rPr>
              <a:t> a </a:t>
            </a:r>
            <a:r>
              <a:rPr lang="pt-BR" dirty="0" err="1" smtClean="0">
                <a:latin typeface="Altone Variable" pitchFamily="2" charset="0"/>
              </a:rPr>
              <a:t>api</a:t>
            </a:r>
            <a:r>
              <a:rPr lang="pt-BR" dirty="0" smtClean="0">
                <a:latin typeface="Altone Variable" pitchFamily="2" charset="0"/>
              </a:rPr>
              <a:t> retornar </a:t>
            </a:r>
            <a:r>
              <a:rPr lang="pt-BR" dirty="0">
                <a:latin typeface="Altone Variable" pitchFamily="2" charset="0"/>
              </a:rPr>
              <a:t>uma determinada informação. A comunicação entre essas partes do sistema</a:t>
            </a:r>
          </a:p>
          <a:p>
            <a:r>
              <a:rPr lang="pt-BR" dirty="0">
                <a:latin typeface="Altone Variable" pitchFamily="2" charset="0"/>
              </a:rPr>
              <a:t>pode ser feita a partir do </a:t>
            </a:r>
            <a:r>
              <a:rPr lang="pt-BR" b="1" dirty="0">
                <a:latin typeface="Altone Variable" pitchFamily="2" charset="0"/>
              </a:rPr>
              <a:t>método HTTP</a:t>
            </a:r>
            <a:r>
              <a:rPr lang="pt-BR" dirty="0">
                <a:latin typeface="Altone Variable" pitchFamily="2" charset="0"/>
              </a:rPr>
              <a:t>, que </a:t>
            </a:r>
            <a:r>
              <a:rPr lang="pt-BR" dirty="0" smtClean="0">
                <a:latin typeface="Altone Variable" pitchFamily="2" charset="0"/>
              </a:rPr>
              <a:t>é um </a:t>
            </a:r>
            <a:r>
              <a:rPr lang="pt-BR" dirty="0">
                <a:latin typeface="Altone Variable" pitchFamily="2" charset="0"/>
              </a:rPr>
              <a:t>protocolo de comunicação onde através </a:t>
            </a:r>
            <a:r>
              <a:rPr lang="pt-BR" dirty="0" smtClean="0">
                <a:latin typeface="Altone Variable" pitchFamily="2" charset="0"/>
              </a:rPr>
              <a:t>dele é </a:t>
            </a:r>
            <a:r>
              <a:rPr lang="pt-BR" dirty="0">
                <a:latin typeface="Altone Variable" pitchFamily="2" charset="0"/>
              </a:rPr>
              <a:t>possível a comunicação entre os </a:t>
            </a:r>
            <a:r>
              <a:rPr lang="pt-BR" dirty="0" smtClean="0">
                <a:latin typeface="Altone Variable" pitchFamily="2" charset="0"/>
              </a:rPr>
              <a:t>diferentes pontos </a:t>
            </a:r>
            <a:r>
              <a:rPr lang="pt-BR" dirty="0">
                <a:latin typeface="Altone Variable" pitchFamily="2" charset="0"/>
              </a:rPr>
              <a:t>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21864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O protocolo HTTP possui métodos que são </a:t>
            </a:r>
            <a:r>
              <a:rPr lang="pt-BR" dirty="0" smtClean="0">
                <a:latin typeface="Altone Variable" pitchFamily="2" charset="0"/>
              </a:rPr>
              <a:t>utilizados para </a:t>
            </a:r>
            <a:r>
              <a:rPr lang="pt-BR" dirty="0">
                <a:latin typeface="Altone Variable" pitchFamily="2" charset="0"/>
              </a:rPr>
              <a:t>diferentes finalidades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Os principais que veremos são </a:t>
            </a:r>
            <a:r>
              <a:rPr lang="pt-BR" b="1" dirty="0">
                <a:latin typeface="Altone Variable" pitchFamily="2" charset="0"/>
              </a:rPr>
              <a:t>GET, POST, PUT </a:t>
            </a:r>
            <a:r>
              <a:rPr lang="pt-BR" dirty="0" smtClean="0">
                <a:latin typeface="Altone Variable" pitchFamily="2" charset="0"/>
              </a:rPr>
              <a:t>e</a:t>
            </a:r>
            <a:r>
              <a:rPr lang="pt-BR" b="1" dirty="0" smtClean="0">
                <a:latin typeface="Altone Variable" pitchFamily="2" charset="0"/>
              </a:rPr>
              <a:t> DELETE</a:t>
            </a:r>
            <a:r>
              <a:rPr lang="pt-BR" dirty="0">
                <a:latin typeface="Altone Variabl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77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Altone Variable" pitchFamily="2" charset="0"/>
              </a:rPr>
              <a:t>GET</a:t>
            </a:r>
            <a:r>
              <a:rPr lang="pt-BR" dirty="0">
                <a:solidFill>
                  <a:schemeClr val="accent1"/>
                </a:solidFill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tem </a:t>
            </a:r>
            <a:r>
              <a:rPr lang="pt-BR" dirty="0">
                <a:latin typeface="Altone Variable" pitchFamily="2" charset="0"/>
              </a:rPr>
              <a:t>a função de </a:t>
            </a:r>
            <a:r>
              <a:rPr lang="pt-BR" dirty="0" smtClean="0">
                <a:latin typeface="Altone Variable" pitchFamily="2" charset="0"/>
              </a:rPr>
              <a:t>pegar dados </a:t>
            </a:r>
            <a:r>
              <a:rPr lang="pt-BR" dirty="0">
                <a:latin typeface="Altone Variable" pitchFamily="2" charset="0"/>
              </a:rPr>
              <a:t>do </a:t>
            </a:r>
            <a:r>
              <a:rPr lang="pt-BR" dirty="0" smtClean="0">
                <a:latin typeface="Altone Variable" pitchFamily="2" charset="0"/>
              </a:rPr>
              <a:t>servidor.</a:t>
            </a:r>
          </a:p>
          <a:p>
            <a:r>
              <a:rPr lang="pt-BR" b="1" dirty="0">
                <a:solidFill>
                  <a:schemeClr val="accent6"/>
                </a:solidFill>
                <a:latin typeface="Altone Variable" pitchFamily="2" charset="0"/>
              </a:rPr>
              <a:t>POST</a:t>
            </a:r>
            <a:r>
              <a:rPr lang="pt-BR" dirty="0">
                <a:latin typeface="Altone Variable" pitchFamily="2" charset="0"/>
              </a:rPr>
              <a:t> tem a função de </a:t>
            </a:r>
            <a:r>
              <a:rPr lang="pt-BR" dirty="0" smtClean="0">
                <a:latin typeface="Altone Variable" pitchFamily="2" charset="0"/>
              </a:rPr>
              <a:t>transmitir dados </a:t>
            </a:r>
            <a:r>
              <a:rPr lang="pt-BR" dirty="0">
                <a:latin typeface="Altone Variable" pitchFamily="2" charset="0"/>
              </a:rPr>
              <a:t>para o servidor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r>
              <a:rPr lang="pt-BR" b="1" dirty="0">
                <a:solidFill>
                  <a:schemeClr val="accent2"/>
                </a:solidFill>
                <a:latin typeface="Altone Variable" pitchFamily="2" charset="0"/>
              </a:rPr>
              <a:t>PUT</a:t>
            </a:r>
            <a:r>
              <a:rPr lang="pt-BR" dirty="0">
                <a:solidFill>
                  <a:schemeClr val="accent2"/>
                </a:solidFill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tem a função de substituir </a:t>
            </a:r>
            <a:r>
              <a:rPr lang="pt-BR" dirty="0" smtClean="0">
                <a:latin typeface="Altone Variable" pitchFamily="2" charset="0"/>
              </a:rPr>
              <a:t>os dados </a:t>
            </a:r>
            <a:r>
              <a:rPr lang="pt-BR" dirty="0">
                <a:latin typeface="Altone Variable" pitchFamily="2" charset="0"/>
              </a:rPr>
              <a:t>do servidor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Altone Variable" pitchFamily="2" charset="0"/>
              </a:rPr>
              <a:t>DELETE</a:t>
            </a:r>
            <a:r>
              <a:rPr lang="pt-BR" dirty="0">
                <a:latin typeface="Altone Variable" pitchFamily="2" charset="0"/>
              </a:rPr>
              <a:t> tem a função de apagar dados </a:t>
            </a:r>
            <a:r>
              <a:rPr lang="pt-BR" dirty="0" smtClean="0">
                <a:latin typeface="Altone Variable" pitchFamily="2" charset="0"/>
              </a:rPr>
              <a:t>do servidor</a:t>
            </a:r>
            <a:r>
              <a:rPr lang="pt-BR" dirty="0">
                <a:latin typeface="Altone Variabl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15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Rotas e Navegação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1026" name="Picture 2" descr="Sobre os navios | ONE PIECE FOREVER WORLD [RPG] Amin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6" y="1851233"/>
            <a:ext cx="5894848" cy="44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3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Rotas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Rotas são como páginas internas </a:t>
            </a:r>
            <a:r>
              <a:rPr lang="pt-BR" dirty="0" smtClean="0">
                <a:latin typeface="Altone Variable" pitchFamily="2" charset="0"/>
              </a:rPr>
              <a:t>do site</a:t>
            </a:r>
            <a:r>
              <a:rPr lang="pt-BR" dirty="0">
                <a:latin typeface="Altone Variable" pitchFamily="2" charset="0"/>
              </a:rPr>
              <a:t>. Entretanto, não são </a:t>
            </a:r>
            <a:r>
              <a:rPr lang="pt-BR" dirty="0" smtClean="0">
                <a:latin typeface="Altone Variable" pitchFamily="2" charset="0"/>
              </a:rPr>
              <a:t>acionados endereços </a:t>
            </a:r>
            <a:r>
              <a:rPr lang="pt-BR" dirty="0">
                <a:latin typeface="Altone Variable" pitchFamily="2" charset="0"/>
              </a:rPr>
              <a:t>do servidor, toda </a:t>
            </a:r>
            <a:r>
              <a:rPr lang="pt-BR" dirty="0" smtClean="0">
                <a:latin typeface="Altone Variable" pitchFamily="2" charset="0"/>
              </a:rPr>
              <a:t>a </a:t>
            </a:r>
            <a:r>
              <a:rPr lang="pt-BR" dirty="0" err="1" smtClean="0">
                <a:latin typeface="Altone Variable" pitchFamily="2" charset="0"/>
              </a:rPr>
              <a:t>renderização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fica no próprio </a:t>
            </a:r>
            <a:r>
              <a:rPr lang="pt-BR" dirty="0" err="1">
                <a:latin typeface="Altone Variable" pitchFamily="2" charset="0"/>
              </a:rPr>
              <a:t>frontend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r>
              <a:rPr lang="pt-BR" dirty="0">
                <a:latin typeface="Altone Variable" pitchFamily="2" charset="0"/>
              </a:rPr>
              <a:t>Graças ao HTML5, o uso do # não </a:t>
            </a:r>
            <a:r>
              <a:rPr lang="pt-BR" dirty="0" smtClean="0">
                <a:latin typeface="Altone Variable" pitchFamily="2" charset="0"/>
              </a:rPr>
              <a:t>é mais </a:t>
            </a:r>
            <a:r>
              <a:rPr lang="pt-BR" dirty="0">
                <a:latin typeface="Altone Variable" pitchFamily="2" charset="0"/>
              </a:rPr>
              <a:t>necessário para acessar </a:t>
            </a:r>
            <a:r>
              <a:rPr lang="pt-BR" dirty="0" smtClean="0">
                <a:latin typeface="Altone Variable" pitchFamily="2" charset="0"/>
              </a:rPr>
              <a:t>âncoras. Com </a:t>
            </a:r>
            <a:r>
              <a:rPr lang="pt-BR" dirty="0">
                <a:latin typeface="Altone Variable" pitchFamily="2" charset="0"/>
              </a:rPr>
              <a:t>isso, o endereço na barra </a:t>
            </a:r>
            <a:r>
              <a:rPr lang="pt-BR" dirty="0" smtClean="0">
                <a:latin typeface="Altone Variable" pitchFamily="2" charset="0"/>
              </a:rPr>
              <a:t>do navegador </a:t>
            </a:r>
            <a:r>
              <a:rPr lang="pt-BR" dirty="0">
                <a:latin typeface="Altone Variable" pitchFamily="2" charset="0"/>
              </a:rPr>
              <a:t>se parece com uma </a:t>
            </a:r>
            <a:r>
              <a:rPr lang="pt-BR" dirty="0" smtClean="0">
                <a:latin typeface="Altone Variable" pitchFamily="2" charset="0"/>
              </a:rPr>
              <a:t>URL normal</a:t>
            </a:r>
            <a:r>
              <a:rPr lang="pt-BR" dirty="0">
                <a:latin typeface="Altone Variable" pitchFamily="2" charset="0"/>
              </a:rPr>
              <a:t>, mas é uma rota </a:t>
            </a:r>
            <a:r>
              <a:rPr lang="pt-BR" dirty="0" smtClean="0">
                <a:latin typeface="Altone Variable" pitchFamily="2" charset="0"/>
              </a:rPr>
              <a:t>interpretada apenas </a:t>
            </a:r>
            <a:r>
              <a:rPr lang="pt-BR" dirty="0">
                <a:latin typeface="Altone Variable" pitchFamily="2" charset="0"/>
              </a:rPr>
              <a:t>no </a:t>
            </a:r>
            <a:r>
              <a:rPr lang="pt-BR" dirty="0" err="1">
                <a:latin typeface="Altone Variable" pitchFamily="2" charset="0"/>
              </a:rPr>
              <a:t>frontend</a:t>
            </a:r>
            <a:r>
              <a:rPr lang="pt-BR" dirty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6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O que é React.JS ?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React</a:t>
            </a:r>
            <a:r>
              <a:rPr lang="pt-BR" dirty="0" smtClean="0">
                <a:latin typeface="Altone Variable" pitchFamily="2" charset="0"/>
              </a:rPr>
              <a:t> não é </a:t>
            </a:r>
            <a:r>
              <a:rPr lang="pt-BR" b="1" i="1" dirty="0" smtClean="0">
                <a:solidFill>
                  <a:srgbClr val="00B0F0"/>
                </a:solidFill>
                <a:latin typeface="Altone Variable" pitchFamily="2" charset="0"/>
              </a:rPr>
              <a:t>framework</a:t>
            </a:r>
            <a:r>
              <a:rPr lang="pt-BR" dirty="0" smtClean="0">
                <a:latin typeface="Altone Variable" pitchFamily="2" charset="0"/>
              </a:rPr>
              <a:t>, é </a:t>
            </a:r>
            <a:r>
              <a:rPr lang="pt-BR" b="1" dirty="0" smtClean="0">
                <a:latin typeface="Altone Variable" pitchFamily="2" charset="0"/>
              </a:rPr>
              <a:t>biblioteca</a:t>
            </a:r>
            <a:r>
              <a:rPr lang="pt-BR" dirty="0" smtClean="0">
                <a:latin typeface="Altone Variable" pitchFamily="2" charset="0"/>
              </a:rPr>
              <a:t>!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React</a:t>
            </a:r>
            <a:r>
              <a:rPr lang="pt-BR" dirty="0" smtClean="0">
                <a:latin typeface="Altone Variable" pitchFamily="2" charset="0"/>
              </a:rPr>
              <a:t> é uma biblioteca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 que visa simplificar 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desenvolvimento de interfaces visuais. Desenvolvida pelo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Facebook</a:t>
            </a:r>
            <a:r>
              <a:rPr lang="pt-BR" dirty="0" smtClean="0">
                <a:latin typeface="Altone Variable" pitchFamily="2" charset="0"/>
              </a:rPr>
              <a:t> e entregue ao mundo em 2013, hoje está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presente nas aplicações mais utilizadas da internet, como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Instagram</a:t>
            </a:r>
            <a:r>
              <a:rPr lang="pt-BR" dirty="0" smtClean="0">
                <a:latin typeface="Altone Variable" pitchFamily="2" charset="0"/>
              </a:rPr>
              <a:t>, </a:t>
            </a:r>
            <a:r>
              <a:rPr lang="pt-BR" dirty="0" err="1" smtClean="0">
                <a:latin typeface="Altone Variable" pitchFamily="2" charset="0"/>
              </a:rPr>
              <a:t>Netflix</a:t>
            </a:r>
            <a:r>
              <a:rPr lang="pt-BR" dirty="0" smtClean="0">
                <a:latin typeface="Altone Variable" pitchFamily="2" charset="0"/>
              </a:rPr>
              <a:t>, </a:t>
            </a:r>
            <a:r>
              <a:rPr lang="pt-BR" dirty="0" err="1" smtClean="0">
                <a:latin typeface="Altone Variable" pitchFamily="2" charset="0"/>
              </a:rPr>
              <a:t>Spotify</a:t>
            </a:r>
            <a:r>
              <a:rPr lang="pt-BR" dirty="0" smtClean="0">
                <a:latin typeface="Altone Variable" pitchFamily="2" charset="0"/>
              </a:rPr>
              <a:t>, e por aí vai.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Instalando o </a:t>
            </a:r>
            <a:r>
              <a:rPr lang="pt-BR" dirty="0" err="1" smtClean="0">
                <a:latin typeface="Altone Variable Semi Bold" pitchFamily="2" charset="0"/>
              </a:rPr>
              <a:t>Router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b="1" dirty="0" err="1">
                <a:latin typeface="Altone Variable" pitchFamily="2" charset="0"/>
              </a:rPr>
              <a:t>npm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err="1">
                <a:latin typeface="Altone Variable" pitchFamily="2" charset="0"/>
              </a:rPr>
              <a:t>install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smtClean="0">
                <a:latin typeface="Altone Variable" pitchFamily="2" charset="0"/>
                <a:hlinkClick r:id="rId2"/>
              </a:rPr>
              <a:t>react-router-dom@5.2.0</a:t>
            </a:r>
            <a:endParaRPr lang="pt-BR" b="1" dirty="0" smtClean="0">
              <a:latin typeface="Altone Variable" pitchFamily="2" charset="0"/>
            </a:endParaRPr>
          </a:p>
          <a:p>
            <a:endParaRPr lang="pt-BR" b="1" dirty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incluir </a:t>
            </a:r>
            <a:r>
              <a:rPr lang="pt-BR" dirty="0">
                <a:latin typeface="Altone Variable" pitchFamily="2" charset="0"/>
              </a:rPr>
              <a:t>no </a:t>
            </a:r>
            <a:r>
              <a:rPr lang="pt-BR" dirty="0" err="1">
                <a:latin typeface="Altone Variable" pitchFamily="2" charset="0"/>
              </a:rPr>
              <a:t>main.jsx</a:t>
            </a:r>
            <a:r>
              <a:rPr lang="pt-BR" dirty="0"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o container </a:t>
            </a:r>
            <a:r>
              <a:rPr lang="pt-BR" dirty="0">
                <a:latin typeface="Altone Variable" pitchFamily="2" charset="0"/>
              </a:rPr>
              <a:t>para as páginas. Esse </a:t>
            </a:r>
            <a:r>
              <a:rPr lang="pt-BR" dirty="0" smtClean="0">
                <a:latin typeface="Altone Variable" pitchFamily="2" charset="0"/>
              </a:rPr>
              <a:t>container será </a:t>
            </a:r>
            <a:r>
              <a:rPr lang="pt-BR" dirty="0">
                <a:latin typeface="Altone Variable" pitchFamily="2" charset="0"/>
              </a:rPr>
              <a:t>criado com o </a:t>
            </a:r>
            <a:r>
              <a:rPr lang="pt-BR" dirty="0" smtClean="0">
                <a:latin typeface="Altone Variable" pitchFamily="2" charset="0"/>
              </a:rPr>
              <a:t>componente </a:t>
            </a:r>
            <a:r>
              <a:rPr lang="pt-BR" b="1" dirty="0" smtClean="0">
                <a:latin typeface="Altone Variable" pitchFamily="2" charset="0"/>
              </a:rPr>
              <a:t>&lt;</a:t>
            </a:r>
            <a:r>
              <a:rPr lang="pt-BR" b="1" dirty="0" err="1" smtClean="0">
                <a:latin typeface="Altone Variable" pitchFamily="2" charset="0"/>
              </a:rPr>
              <a:t>BrowserRouter</a:t>
            </a:r>
            <a:r>
              <a:rPr lang="pt-BR" b="1" dirty="0" smtClean="0">
                <a:latin typeface="Altone Variable" pitchFamily="2" charset="0"/>
              </a:rPr>
              <a:t> /&gt;.</a:t>
            </a:r>
          </a:p>
          <a:p>
            <a:endParaRPr lang="pt-BR" b="1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Precisamos de um roteador, o "de/para" </a:t>
            </a:r>
            <a:r>
              <a:rPr lang="pt-BR" dirty="0" smtClean="0">
                <a:latin typeface="Altone Variable" pitchFamily="2" charset="0"/>
              </a:rPr>
              <a:t>entre o </a:t>
            </a:r>
            <a:r>
              <a:rPr lang="pt-BR" dirty="0">
                <a:latin typeface="Altone Variable" pitchFamily="2" charset="0"/>
              </a:rPr>
              <a:t>caminho e a </a:t>
            </a:r>
            <a:r>
              <a:rPr lang="pt-BR" dirty="0" smtClean="0">
                <a:latin typeface="Altone Variable" pitchFamily="2" charset="0"/>
              </a:rPr>
              <a:t>página. Componente </a:t>
            </a:r>
            <a:r>
              <a:rPr lang="pt-BR" dirty="0">
                <a:latin typeface="Altone Variable" pitchFamily="2" charset="0"/>
              </a:rPr>
              <a:t>`&lt;</a:t>
            </a:r>
            <a:r>
              <a:rPr lang="pt-BR" dirty="0" err="1">
                <a:latin typeface="Altone Variable" pitchFamily="2" charset="0"/>
              </a:rPr>
              <a:t>Route</a:t>
            </a:r>
            <a:r>
              <a:rPr lang="pt-BR" dirty="0">
                <a:latin typeface="Altone Variable" pitchFamily="2" charset="0"/>
              </a:rPr>
              <a:t> /&gt;`.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Single Page </a:t>
            </a:r>
            <a:r>
              <a:rPr lang="pt-BR" dirty="0" err="1" smtClean="0">
                <a:latin typeface="Altone Variable Semi Bold" pitchFamily="2" charset="0"/>
              </a:rPr>
              <a:t>Application</a:t>
            </a:r>
            <a:r>
              <a:rPr lang="pt-BR" dirty="0" smtClean="0">
                <a:latin typeface="Altone Variable Semi Bold" pitchFamily="2" charset="0"/>
              </a:rPr>
              <a:t> (SPA)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Single Page </a:t>
            </a:r>
            <a:r>
              <a:rPr lang="pt-BR" dirty="0" err="1" smtClean="0">
                <a:latin typeface="Altone Variable" pitchFamily="2" charset="0"/>
              </a:rPr>
              <a:t>Application</a:t>
            </a:r>
            <a:r>
              <a:rPr lang="pt-BR" dirty="0" smtClean="0">
                <a:latin typeface="Altone Variable" pitchFamily="2" charset="0"/>
              </a:rPr>
              <a:t> = Aplicativo de página única</a:t>
            </a:r>
          </a:p>
          <a:p>
            <a:pPr marL="0" indent="0" algn="ctr">
              <a:buNone/>
            </a:pPr>
            <a:endParaRPr lang="pt-BR" dirty="0" smtClean="0">
              <a:latin typeface="Altone Variable" pitchFamily="2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Em </a:t>
            </a:r>
            <a:r>
              <a:rPr lang="pt-BR" dirty="0" err="1" smtClean="0">
                <a:latin typeface="Altone Variable" pitchFamily="2" charset="0"/>
              </a:rPr>
              <a:t>SPAs</a:t>
            </a:r>
            <a:r>
              <a:rPr lang="pt-BR" dirty="0" smtClean="0">
                <a:latin typeface="Altone Variable" pitchFamily="2" charset="0"/>
              </a:rPr>
              <a:t>, toda a interface da aplicação é executada pelo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navegador. A geração das páginas fica toda no lado cliente,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tanto telas, quanto transições e troca de conteúdo. Do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servidor, apenas os dados são recuperados, utilizando </a:t>
            </a:r>
            <a:r>
              <a:rPr lang="pt-BR" dirty="0" err="1" smtClean="0">
                <a:latin typeface="Altone Variable" pitchFamily="2" charset="0"/>
              </a:rPr>
              <a:t>APIs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Criando um projeto usando </a:t>
            </a:r>
            <a:r>
              <a:rPr lang="pt-BR" dirty="0" err="1" smtClean="0">
                <a:latin typeface="Altone Variable Semi Bold" pitchFamily="2" charset="0"/>
              </a:rPr>
              <a:t>React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Altone Variable" pitchFamily="2" charset="0"/>
              </a:rPr>
              <a:t>c</a:t>
            </a:r>
            <a:r>
              <a:rPr lang="pt-BR" dirty="0" smtClean="0">
                <a:latin typeface="Altone Variable" pitchFamily="2" charset="0"/>
              </a:rPr>
              <a:t>riar uma pasta em algum lugar de sua preferencia </a:t>
            </a:r>
          </a:p>
          <a:p>
            <a:r>
              <a:rPr lang="pt-BR" dirty="0" smtClean="0">
                <a:latin typeface="Altone Variable" pitchFamily="2" charset="0"/>
              </a:rPr>
              <a:t>Abrir o </a:t>
            </a:r>
            <a:r>
              <a:rPr lang="pt-BR" dirty="0" err="1" smtClean="0">
                <a:latin typeface="Altone Variable" pitchFamily="2" charset="0"/>
              </a:rPr>
              <a:t>cmd</a:t>
            </a:r>
            <a:endParaRPr lang="pt-BR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Digitar </a:t>
            </a:r>
            <a:r>
              <a:rPr lang="pt-BR" b="1" dirty="0" err="1" smtClean="0">
                <a:latin typeface="Altone Variable" pitchFamily="2" charset="0"/>
              </a:rPr>
              <a:t>npm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create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vite@latest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Nomear o projeto</a:t>
            </a:r>
          </a:p>
          <a:p>
            <a:r>
              <a:rPr lang="pt-BR" dirty="0" smtClean="0">
                <a:latin typeface="Altone Variable" pitchFamily="2" charset="0"/>
              </a:rPr>
              <a:t>Selecionar o framework </a:t>
            </a:r>
            <a:r>
              <a:rPr lang="pt-BR" b="1" dirty="0" err="1" smtClean="0">
                <a:latin typeface="Altone Variable" pitchFamily="2" charset="0"/>
              </a:rPr>
              <a:t>React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Selecionar  a variante </a:t>
            </a:r>
            <a:r>
              <a:rPr lang="pt-BR" b="1" dirty="0" err="1" smtClean="0">
                <a:latin typeface="Altone Variable" pitchFamily="2" charset="0"/>
              </a:rPr>
              <a:t>Javascript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c</a:t>
            </a:r>
            <a:r>
              <a:rPr lang="pt-BR" dirty="0" err="1" smtClean="0">
                <a:latin typeface="Altone Variable" pitchFamily="2" charset="0"/>
              </a:rPr>
              <a:t>d</a:t>
            </a:r>
            <a:r>
              <a:rPr lang="pt-BR" dirty="0" smtClean="0">
                <a:latin typeface="Altone Variable" pitchFamily="2" charset="0"/>
              </a:rPr>
              <a:t> para pasta do projeto</a:t>
            </a:r>
          </a:p>
          <a:p>
            <a:r>
              <a:rPr lang="pt-BR" b="1" dirty="0" err="1">
                <a:latin typeface="Altone Variable" pitchFamily="2" charset="0"/>
              </a:rPr>
              <a:t>n</a:t>
            </a:r>
            <a:r>
              <a:rPr lang="pt-BR" b="1" dirty="0" err="1" smtClean="0">
                <a:latin typeface="Altone Variable" pitchFamily="2" charset="0"/>
              </a:rPr>
              <a:t>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install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b="1" dirty="0" err="1" smtClean="0">
                <a:latin typeface="Altone Variable" pitchFamily="2" charset="0"/>
              </a:rPr>
              <a:t>npm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run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dev</a:t>
            </a:r>
            <a:endParaRPr lang="pt-BR" b="1" dirty="0" smtClean="0">
              <a:latin typeface="Altone Variable" pitchFamily="2" charset="0"/>
            </a:endParaRPr>
          </a:p>
          <a:p>
            <a:pPr marL="0" indent="0">
              <a:buNone/>
            </a:pPr>
            <a:r>
              <a:rPr lang="pt-BR" dirty="0" smtClean="0">
                <a:latin typeface="Altone Variable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7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Criando um projeto usando </a:t>
            </a:r>
            <a:r>
              <a:rPr lang="pt-BR" dirty="0" err="1" smtClean="0">
                <a:latin typeface="Altone Variable Semi Bold" pitchFamily="2" charset="0"/>
              </a:rPr>
              <a:t>React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456" y="2740025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ltone Variable" pitchFamily="2" charset="0"/>
              </a:rPr>
              <a:t>criar </a:t>
            </a:r>
            <a:r>
              <a:rPr lang="pt-BR" dirty="0">
                <a:latin typeface="Altone Variable" pitchFamily="2" charset="0"/>
              </a:rPr>
              <a:t>uma pasta em algum lugar de sua preferencia </a:t>
            </a:r>
          </a:p>
          <a:p>
            <a:r>
              <a:rPr lang="pt-BR" dirty="0">
                <a:latin typeface="Altone Variable" pitchFamily="2" charset="0"/>
              </a:rPr>
              <a:t>Abrir o </a:t>
            </a:r>
            <a:r>
              <a:rPr lang="pt-BR" dirty="0" err="1">
                <a:latin typeface="Altone Variable" pitchFamily="2" charset="0"/>
              </a:rPr>
              <a:t>cmd</a:t>
            </a:r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Digitar </a:t>
            </a:r>
            <a:r>
              <a:rPr lang="pt-BR" b="1" dirty="0" err="1" smtClean="0">
                <a:latin typeface="Altone Variable" pitchFamily="2" charset="0"/>
              </a:rPr>
              <a:t>npx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create-react-app</a:t>
            </a:r>
            <a:r>
              <a:rPr lang="pt-BR" b="1" dirty="0" smtClean="0">
                <a:latin typeface="Altone Variable" pitchFamily="2" charset="0"/>
              </a:rPr>
              <a:t> nome-do-</a:t>
            </a:r>
            <a:r>
              <a:rPr lang="pt-BR" b="1" dirty="0" err="1" smtClean="0">
                <a:latin typeface="Altone Variable" pitchFamily="2" charset="0"/>
              </a:rPr>
              <a:t>app</a:t>
            </a:r>
            <a:endParaRPr lang="pt-BR" b="1" dirty="0">
              <a:latin typeface="Altone Variable" pitchFamily="2" charset="0"/>
            </a:endParaRPr>
          </a:p>
          <a:p>
            <a:r>
              <a:rPr lang="pt-BR" dirty="0" err="1" smtClean="0">
                <a:latin typeface="Altone Variable" pitchFamily="2" charset="0"/>
              </a:rPr>
              <a:t>cd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para pasta do projeto</a:t>
            </a:r>
          </a:p>
          <a:p>
            <a:r>
              <a:rPr lang="pt-BR" b="1" dirty="0" err="1">
                <a:latin typeface="Altone Variable" pitchFamily="2" charset="0"/>
              </a:rPr>
              <a:t>npm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smtClean="0">
                <a:latin typeface="Altone Variable" pitchFamily="2" charset="0"/>
              </a:rPr>
              <a:t>start</a:t>
            </a:r>
            <a:endParaRPr lang="pt-BR" b="1" dirty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01085" y="1321356"/>
            <a:ext cx="3093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ltone Variable" pitchFamily="2" charset="0"/>
              </a:rPr>
              <a:t>modo </a:t>
            </a:r>
            <a:r>
              <a:rPr lang="pt-BR" sz="2400" dirty="0">
                <a:latin typeface="Altone Variable" pitchFamily="2" charset="0"/>
              </a:rPr>
              <a:t>legado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JSX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Parece uma mistura de HTML dentro do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, mas na realidade é tudo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Na verdade, será traduzido para JS por um </a:t>
            </a:r>
            <a:r>
              <a:rPr lang="pt-BR" i="1" dirty="0" err="1" smtClean="0">
                <a:latin typeface="Altone Variable" pitchFamily="2" charset="0"/>
              </a:rPr>
              <a:t>transpliador</a:t>
            </a:r>
            <a:r>
              <a:rPr lang="pt-BR" i="1" dirty="0">
                <a:latin typeface="Altone Variable" pitchFamily="2" charset="0"/>
              </a:rPr>
              <a:t>.</a:t>
            </a:r>
          </a:p>
        </p:txBody>
      </p:sp>
      <p:pic>
        <p:nvPicPr>
          <p:cNvPr id="1026" name="Picture 2" descr="GitHub - OpenJSX/logo: Logo of JSX-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48" y="3656013"/>
            <a:ext cx="2509362" cy="25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HOOKS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>
                <a:latin typeface="Altone Variable" pitchFamily="2" charset="0"/>
              </a:rPr>
              <a:t>Os </a:t>
            </a:r>
            <a:r>
              <a:rPr lang="pt-BR" b="1" i="1" dirty="0" err="1">
                <a:latin typeface="Altone Variable" pitchFamily="2" charset="0"/>
              </a:rPr>
              <a:t>hooks</a:t>
            </a:r>
            <a:r>
              <a:rPr lang="pt-BR" dirty="0">
                <a:latin typeface="Altone Variable" pitchFamily="2" charset="0"/>
              </a:rPr>
              <a:t> são funções do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que nos permitirão conectar (anexar ou anexar uma funcionalidade ao componente) ao estado e ao ciclo de vida da aplicação (entre outras funcionalidades). </a:t>
            </a:r>
            <a:endParaRPr lang="pt-BR" dirty="0" smtClean="0">
              <a:latin typeface="Altone Variable" pitchFamily="2" charset="0"/>
            </a:endParaRPr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Imagine que você </a:t>
            </a:r>
            <a:r>
              <a:rPr lang="pt-BR" dirty="0">
                <a:latin typeface="Altone Variable" pitchFamily="2" charset="0"/>
              </a:rPr>
              <a:t>tem uma caixa de </a:t>
            </a:r>
            <a:r>
              <a:rPr lang="pt-BR" dirty="0" err="1">
                <a:latin typeface="Altone Variable" pitchFamily="2" charset="0"/>
              </a:rPr>
              <a:t>Legos</a:t>
            </a:r>
            <a:r>
              <a:rPr lang="pt-BR" dirty="0">
                <a:latin typeface="Altone Variable" pitchFamily="2" charset="0"/>
              </a:rPr>
              <a:t> que pode usar para construir qualquer coisa que você quiser. Os </a:t>
            </a:r>
            <a:r>
              <a:rPr lang="pt-BR" b="1" i="1" dirty="0" err="1">
                <a:latin typeface="Altone Variable" pitchFamily="2" charset="0"/>
              </a:rPr>
              <a:t>Hooks</a:t>
            </a:r>
            <a:r>
              <a:rPr lang="pt-BR" dirty="0">
                <a:latin typeface="Altone Variable" pitchFamily="2" charset="0"/>
              </a:rPr>
              <a:t> no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são como pequenas ferramentas especiais que você encontra na sua caixa de Lego. Eles te ajudam a construir coisas de um jeito mais </a:t>
            </a:r>
            <a:r>
              <a:rPr lang="pt-BR" dirty="0" smtClean="0">
                <a:latin typeface="Altone Variable" pitchFamily="2" charset="0"/>
              </a:rPr>
              <a:t>fácil.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>
                <a:latin typeface="Altone Variable" pitchFamily="2" charset="0"/>
              </a:rPr>
              <a:t>Vamos dizer que você está construindo uma casa de Lego e quer adicionar uma porta que pode abrir e fechar. O </a:t>
            </a:r>
            <a:r>
              <a:rPr lang="pt-BR" b="1" dirty="0" err="1">
                <a:latin typeface="Altone Variable" pitchFamily="2" charset="0"/>
              </a:rPr>
              <a:t>useState</a:t>
            </a:r>
            <a:r>
              <a:rPr lang="pt-BR" dirty="0">
                <a:latin typeface="Altone Variable" pitchFamily="2" charset="0"/>
              </a:rPr>
              <a:t> é como uma peça especial que te ajuda a lembrar se a porta está aberta ou fechada. Então, sempre que você quiser saber se a porta está aberta ou fechada, você pode usar essa peça especial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 Os </a:t>
            </a:r>
            <a:r>
              <a:rPr lang="pt-BR" b="1" dirty="0">
                <a:latin typeface="Altone Variable" pitchFamily="2" charset="0"/>
              </a:rPr>
              <a:t>estados</a:t>
            </a:r>
            <a:r>
              <a:rPr lang="pt-BR" dirty="0">
                <a:latin typeface="Altone Variable" pitchFamily="2" charset="0"/>
              </a:rPr>
              <a:t>, em palavras muito simples, são variáveis ​​que armazenam e alteram informações sobre um componente.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973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Altone Variable</vt:lpstr>
      <vt:lpstr>Altone Variable Heavy</vt:lpstr>
      <vt:lpstr>Altone Variable Semi Bold</vt:lpstr>
      <vt:lpstr>Arial</vt:lpstr>
      <vt:lpstr>Calibri</vt:lpstr>
      <vt:lpstr>Calibri Light</vt:lpstr>
      <vt:lpstr>Office Theme</vt:lpstr>
      <vt:lpstr>Desenvolvimento Web</vt:lpstr>
      <vt:lpstr>Ferramentas que vamos usar nessa disciplina</vt:lpstr>
      <vt:lpstr>O que é React.JS ?</vt:lpstr>
      <vt:lpstr>Single Page Application (SPA)</vt:lpstr>
      <vt:lpstr>Criando um projeto usando React</vt:lpstr>
      <vt:lpstr>Criando um projeto usando React</vt:lpstr>
      <vt:lpstr>JSX</vt:lpstr>
      <vt:lpstr>HOOKS</vt:lpstr>
      <vt:lpstr>useState</vt:lpstr>
      <vt:lpstr> Utliziando o useState</vt:lpstr>
      <vt:lpstr> Utliziando o useState</vt:lpstr>
      <vt:lpstr>Imutabilidade</vt:lpstr>
      <vt:lpstr>useEffect</vt:lpstr>
      <vt:lpstr>useEffect</vt:lpstr>
      <vt:lpstr>Componentização</vt:lpstr>
      <vt:lpstr>Componentização</vt:lpstr>
      <vt:lpstr>Componentização</vt:lpstr>
      <vt:lpstr>Convenção para componentes</vt:lpstr>
      <vt:lpstr>Estilização</vt:lpstr>
      <vt:lpstr>module.css</vt:lpstr>
      <vt:lpstr>styled-components</vt:lpstr>
      <vt:lpstr>Props</vt:lpstr>
      <vt:lpstr>Props</vt:lpstr>
      <vt:lpstr>Requisições à API</vt:lpstr>
      <vt:lpstr>Requisições à API</vt:lpstr>
      <vt:lpstr>Requisições à API</vt:lpstr>
      <vt:lpstr>Requisições à API</vt:lpstr>
      <vt:lpstr>Rotas e Navegação</vt:lpstr>
      <vt:lpstr>Rotas</vt:lpstr>
      <vt:lpstr>Instalando o Router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User10</dc:creator>
  <cp:lastModifiedBy>Maria Clara</cp:lastModifiedBy>
  <cp:revision>27</cp:revision>
  <dcterms:created xsi:type="dcterms:W3CDTF">2024-05-15T02:25:57Z</dcterms:created>
  <dcterms:modified xsi:type="dcterms:W3CDTF">2024-06-01T01:16:27Z</dcterms:modified>
</cp:coreProperties>
</file>