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0" r:id="rId3"/>
    <p:sldId id="287" r:id="rId4"/>
    <p:sldId id="301" r:id="rId5"/>
    <p:sldId id="286" r:id="rId6"/>
    <p:sldId id="302" r:id="rId7"/>
    <p:sldId id="26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26" r:id="rId22"/>
    <p:sldId id="327" r:id="rId23"/>
    <p:sldId id="258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114CF-A6E5-E6BC-146D-6264561E1F13}" v="34" dt="2022-06-14T19:49:06.688"/>
    <p1510:client id="{EA802000-E644-4B76-8449-DE7D947D6C82}" v="181" dt="2022-06-14T19:36:2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1" autoAdjust="0"/>
    <p:restoredTop sz="94937" autoAdjust="0"/>
  </p:normalViewPr>
  <p:slideViewPr>
    <p:cSldViewPr snapToGrid="0">
      <p:cViewPr varScale="1">
        <p:scale>
          <a:sx n="110" d="100"/>
          <a:sy n="110" d="100"/>
        </p:scale>
        <p:origin x="3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1273E-5785-4984-B44D-A5C17A1D8A7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4893-C82F-4BF4-9D2D-96E27D7CF6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25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94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3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1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20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20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09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1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66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97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3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2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7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726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4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146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34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461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15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9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2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51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4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35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4893-C82F-4BF4-9D2D-96E27D7CF6F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11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" TargetMode="External"/><Relationship Id="rId5" Type="http://schemas.openxmlformats.org/officeDocument/2006/relationships/hyperlink" Target="https://getbootstrap.com/docs/5.2/getting-started/introduction/" TargetMode="External"/><Relationship Id="rId4" Type="http://schemas.openxmlformats.org/officeDocument/2006/relationships/hyperlink" Target="https://www.w3schools.com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Imagem para fundo de slide, faixa azul preenchendo a parte de baixo do slide, formato de onda com logo do Serratec.">
            <a:extLst>
              <a:ext uri="{FF2B5EF4-FFF2-40B4-BE49-F238E27FC236}">
                <a16:creationId xmlns="" xmlns:a16="http://schemas.microsoft.com/office/drawing/2014/main" id="{7A4CE711-BAAB-78DC-52A2-94E534F0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71"/>
            <a:ext cx="12275387" cy="68626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6377" y="475381"/>
            <a:ext cx="8591910" cy="2344468"/>
          </a:xfrm>
        </p:spPr>
        <p:txBody>
          <a:bodyPr/>
          <a:lstStyle/>
          <a:p>
            <a:r>
              <a:rPr lang="de-DE" dirty="0" smtClean="0">
                <a:latin typeface="Arial Black" panose="020B0A04020102020204" pitchFamily="34" charset="0"/>
                <a:cs typeface="Calibri Light"/>
              </a:rPr>
              <a:t>Front-end Essencial</a:t>
            </a:r>
            <a:endParaRPr lang="de-DE" dirty="0">
              <a:latin typeface="Arial Black" panose="020B0A04020102020204" pitchFamily="34" charset="0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6377" y="2709246"/>
            <a:ext cx="7907548" cy="1181310"/>
          </a:xfrm>
        </p:spPr>
        <p:txBody>
          <a:bodyPr/>
          <a:lstStyle/>
          <a:p>
            <a:r>
              <a:rPr lang="de-DE" dirty="0" smtClean="0"/>
              <a:t>Professora: Maria Clara Ribeiro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Sintaxe do HTML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13224" y="1799507"/>
            <a:ext cx="11067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O HTML é um conjunto de </a:t>
            </a:r>
            <a:r>
              <a:rPr lang="pt-BR" sz="2400" dirty="0" err="1">
                <a:latin typeface="Calisto MT" panose="02040603050505030304" pitchFamily="18" charset="0"/>
              </a:rPr>
              <a:t>tags</a:t>
            </a:r>
            <a:r>
              <a:rPr lang="pt-BR" sz="2400" dirty="0">
                <a:latin typeface="Calisto MT" panose="02040603050505030304" pitchFamily="18" charset="0"/>
              </a:rPr>
              <a:t> responsáveis pela marcação do conteúdo de uma página no navegador. </a:t>
            </a:r>
            <a:endParaRPr lang="pt-BR" sz="2400" dirty="0" smtClean="0">
              <a:latin typeface="Calisto MT" panose="02040603050505030304" pitchFamily="18" charset="0"/>
            </a:endParaRPr>
          </a:p>
          <a:p>
            <a:endParaRPr lang="pt-BR" sz="2400" dirty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Uma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é definida com caracteres </a:t>
            </a:r>
            <a:r>
              <a:rPr lang="pt-BR" sz="2400" dirty="0" smtClean="0">
                <a:latin typeface="Calisto MT" panose="02040603050505030304" pitchFamily="18" charset="0"/>
              </a:rPr>
              <a:t>“&lt;” e “&gt;”. </a:t>
            </a:r>
            <a:r>
              <a:rPr lang="pt-BR" sz="2400" dirty="0">
                <a:latin typeface="Calisto MT" panose="02040603050505030304" pitchFamily="18" charset="0"/>
              </a:rPr>
              <a:t>Quando quisermos englobar algum tipo de conteúdo em uma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, precisamos fechar a respectiva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com uma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respectiva de fechamento.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76544" y="4611374"/>
            <a:ext cx="5404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Por exemplo: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&lt;h1&gt;</a:t>
            </a:r>
            <a:r>
              <a:rPr lang="pt-BR" sz="2400" dirty="0" smtClean="0">
                <a:latin typeface="Calisto MT" panose="02040603050505030304" pitchFamily="18" charset="0"/>
              </a:rPr>
              <a:t>Lojas Tabajara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&lt;h1&gt;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Sintaxe do HTML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9103" y="1825386"/>
            <a:ext cx="11067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Entretanto, algumas </a:t>
            </a:r>
            <a:r>
              <a:rPr lang="pt-BR" sz="2400" dirty="0" err="1">
                <a:latin typeface="Calisto MT" panose="02040603050505030304" pitchFamily="18" charset="0"/>
              </a:rPr>
              <a:t>tags</a:t>
            </a:r>
            <a:r>
              <a:rPr lang="pt-BR" sz="2400" dirty="0">
                <a:latin typeface="Calisto MT" panose="02040603050505030304" pitchFamily="18" charset="0"/>
              </a:rPr>
              <a:t> podem receber atributos dentro de sua própria definição. Por exemplo, se quisermos adicionar uma imagem ao nosso site, podemos fazer</a:t>
            </a:r>
            <a:r>
              <a:rPr lang="pt-BR" sz="2400" dirty="0" smtClean="0">
                <a:latin typeface="Calisto MT" panose="02040603050505030304" pitchFamily="18" charset="0"/>
              </a:rPr>
              <a:t>:</a:t>
            </a:r>
          </a:p>
          <a:p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igm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pt-BR" sz="2400" dirty="0" err="1" smtClean="0">
                <a:latin typeface="Calisto MT" panose="02040603050505030304" pitchFamily="18" charset="0"/>
              </a:rPr>
              <a:t>src</a:t>
            </a:r>
            <a:r>
              <a:rPr lang="pt-BR" sz="2400" dirty="0" smtClean="0">
                <a:latin typeface="Calisto MT" panose="02040603050505030304" pitchFamily="18" charset="0"/>
              </a:rPr>
              <a:t>=“../imagens/casa-de-praia.png”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endParaRPr lang="pt-BR" sz="24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endParaRPr lang="pt-BR" sz="2400" b="1" dirty="0" smtClean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r>
              <a:rPr lang="pt-BR" sz="2400" dirty="0">
                <a:latin typeface="Calisto MT" panose="02040603050505030304" pitchFamily="18" charset="0"/>
              </a:rPr>
              <a:t>Note que nesse exemplo 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img</a:t>
            </a:r>
            <a:r>
              <a:rPr lang="pt-BR" sz="2400" dirty="0">
                <a:latin typeface="Calisto MT" panose="02040603050505030304" pitchFamily="18" charset="0"/>
              </a:rPr>
              <a:t> não possui algum conteúdo externo para englobar. Nesses casos não é necessário usar uma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de </a:t>
            </a:r>
            <a:r>
              <a:rPr lang="pt-BR" sz="2400" dirty="0" smtClean="0">
                <a:latin typeface="Calisto MT" panose="02040603050505030304" pitchFamily="18" charset="0"/>
              </a:rPr>
              <a:t>fechamento.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endParaRPr lang="pt-BR" sz="24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Estrutura de um documento HTML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700862" y="1337420"/>
            <a:ext cx="9359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Um documento HTML válido precisa seguir obrigatoriamente a estrutura composta pelas </a:t>
            </a:r>
            <a:r>
              <a:rPr lang="pt-BR" sz="2400" dirty="0" err="1" smtClean="0">
                <a:latin typeface="Calisto MT" panose="02040603050505030304" pitchFamily="18" charset="0"/>
              </a:rPr>
              <a:t>tags</a:t>
            </a:r>
            <a:r>
              <a:rPr lang="pt-BR" sz="2400" dirty="0" smtClean="0">
                <a:latin typeface="Calisto MT" panose="02040603050505030304" pitchFamily="18" charset="0"/>
              </a:rPr>
              <a:t>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html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400" dirty="0" smtClean="0">
                <a:latin typeface="Calisto MT" panose="02040603050505030304" pitchFamily="18" charset="0"/>
              </a:rPr>
              <a:t>,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400" dirty="0" smtClean="0">
                <a:latin typeface="Calisto MT" panose="02040603050505030304" pitchFamily="18" charset="0"/>
              </a:rPr>
              <a:t>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400" dirty="0" smtClean="0">
                <a:latin typeface="Calisto MT" panose="02040603050505030304" pitchFamily="18" charset="0"/>
              </a:rPr>
              <a:t>, além </a:t>
            </a:r>
            <a:r>
              <a:rPr lang="pt-BR" sz="2400" dirty="0">
                <a:latin typeface="Calisto MT" panose="02040603050505030304" pitchFamily="18" charset="0"/>
              </a:rPr>
              <a:t>da instrução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&lt;!DOCTYPE&gt;</a:t>
            </a:r>
            <a:r>
              <a:rPr lang="pt-BR" sz="2400" dirty="0">
                <a:latin typeface="Calisto MT" panose="02040603050505030304" pitchFamily="18" charset="0"/>
              </a:rPr>
              <a:t>. </a:t>
            </a:r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A </a:t>
            </a:r>
            <a:r>
              <a:rPr lang="pt-BR" sz="2400" dirty="0">
                <a:latin typeface="Calisto MT" panose="02040603050505030304" pitchFamily="18" charset="0"/>
              </a:rPr>
              <a:t>seguir, veremos a importância de cada uma: 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78" y="2661052"/>
            <a:ext cx="7685921" cy="3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A instrução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&lt;!DOCTYPE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562839" y="1544454"/>
            <a:ext cx="93596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Todos os documentos HTML devem começar com a declaração de tipo de documento: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&lt;!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DOCTYPE 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hmtl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400" dirty="0" smtClean="0">
                <a:latin typeface="Calisto MT" panose="02040603050505030304" pitchFamily="18" charset="0"/>
              </a:rPr>
              <a:t>. </a:t>
            </a:r>
          </a:p>
          <a:p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A declaração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&lt;!DOCTYPE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400" dirty="0" smtClean="0">
                <a:latin typeface="Calisto MT" panose="02040603050505030304" pitchFamily="18" charset="0"/>
              </a:rPr>
              <a:t> </a:t>
            </a:r>
            <a:r>
              <a:rPr lang="pt-BR" sz="2400" dirty="0">
                <a:latin typeface="Calisto MT" panose="02040603050505030304" pitchFamily="18" charset="0"/>
              </a:rPr>
              <a:t>representa o tipo de documento e ajuda os navegadores a exibir as páginas da web corretamente</a:t>
            </a:r>
            <a:r>
              <a:rPr lang="pt-BR" sz="24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400" dirty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 </a:t>
            </a:r>
            <a:r>
              <a:rPr lang="pt-BR" sz="2400" dirty="0">
                <a:latin typeface="Calisto MT" panose="02040603050505030304" pitchFamily="18" charset="0"/>
              </a:rPr>
              <a:t>Deve aparecer apenas uma vez, no topo da página (antes de quaisquer </a:t>
            </a:r>
            <a:r>
              <a:rPr lang="pt-BR" sz="2400" dirty="0" err="1">
                <a:latin typeface="Calisto MT" panose="02040603050505030304" pitchFamily="18" charset="0"/>
              </a:rPr>
              <a:t>tags</a:t>
            </a:r>
            <a:r>
              <a:rPr lang="pt-BR" sz="2400" dirty="0">
                <a:latin typeface="Calisto MT" panose="02040603050505030304" pitchFamily="18" charset="0"/>
              </a:rPr>
              <a:t> HTML).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04" y="4760523"/>
            <a:ext cx="29718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A </a:t>
            </a:r>
            <a:r>
              <a:rPr lang="pt-BR" sz="3200" dirty="0" err="1" smtClean="0">
                <a:latin typeface="Calisto MT" panose="02040603050505030304" pitchFamily="18" charset="0"/>
              </a:rPr>
              <a:t>tag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32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html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71269" y="1631416"/>
            <a:ext cx="106637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Na estrutura do nosso documento, a primeira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a ser inserida é 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 smtClean="0">
                <a:latin typeface="Calisto MT" panose="02040603050505030304" pitchFamily="18" charset="0"/>
              </a:rPr>
              <a:t>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hmtl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400" dirty="0" smtClean="0">
                <a:latin typeface="Calisto MT" panose="02040603050505030304" pitchFamily="18" charset="0"/>
              </a:rPr>
              <a:t>. </a:t>
            </a:r>
          </a:p>
          <a:p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dirty="0">
                <a:latin typeface="Calisto MT" panose="02040603050505030304" pitchFamily="18" charset="0"/>
              </a:rPr>
              <a:t>Dentro dessa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, precisamos declarar outras duas </a:t>
            </a:r>
            <a:r>
              <a:rPr lang="pt-BR" sz="2400" dirty="0" err="1" smtClean="0">
                <a:latin typeface="Calisto MT" panose="02040603050505030304" pitchFamily="18" charset="0"/>
              </a:rPr>
              <a:t>tags</a:t>
            </a:r>
            <a:r>
              <a:rPr lang="pt-BR" sz="2400" dirty="0" smtClean="0">
                <a:latin typeface="Calisto MT" panose="02040603050505030304" pitchFamily="18" charset="0"/>
              </a:rPr>
              <a:t>: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400" dirty="0" smtClean="0">
                <a:latin typeface="Calisto MT" panose="02040603050505030304" pitchFamily="18" charset="0"/>
              </a:rPr>
              <a:t>e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&gt;. </a:t>
            </a:r>
            <a:r>
              <a:rPr lang="pt-BR" sz="2400" dirty="0">
                <a:latin typeface="Calisto MT" panose="02040603050505030304" pitchFamily="18" charset="0"/>
              </a:rPr>
              <a:t>Temos assim, uma estrutura inicial padrão da seguinte forma</a:t>
            </a:r>
            <a:r>
              <a:rPr lang="pt-BR" sz="2400" dirty="0" smtClean="0">
                <a:latin typeface="Calisto MT" panose="02040603050505030304" pitchFamily="18" charset="0"/>
              </a:rPr>
              <a:t>:</a:t>
            </a:r>
          </a:p>
          <a:p>
            <a:endParaRPr lang="pt-BR" sz="24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pPr lvl="1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html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endParaRPr lang="pt-BR" sz="2400" b="1" dirty="0" smtClean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pPr lvl="1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	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&gt;&lt;/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	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&gt;&lt;/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endParaRPr lang="pt-BR" sz="24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pPr lvl="1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html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858" y="3537389"/>
            <a:ext cx="1914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A </a:t>
            </a:r>
            <a:r>
              <a:rPr lang="pt-BR" sz="3200" dirty="0" err="1" smtClean="0">
                <a:latin typeface="Calisto MT" panose="02040603050505030304" pitchFamily="18" charset="0"/>
              </a:rPr>
              <a:t>tag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32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71269" y="1631416"/>
            <a:ext cx="106637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listo MT" panose="02040603050505030304" pitchFamily="18" charset="0"/>
              </a:rPr>
              <a:t>A </a:t>
            </a:r>
            <a:r>
              <a:rPr lang="pt-BR" sz="2400" dirty="0" err="1" smtClean="0">
                <a:latin typeface="Calisto MT" panose="02040603050505030304" pitchFamily="18" charset="0"/>
              </a:rPr>
              <a:t>tag</a:t>
            </a:r>
            <a:r>
              <a:rPr lang="pt-BR" sz="2400" dirty="0" smtClean="0">
                <a:latin typeface="Calisto MT" panose="02040603050505030304" pitchFamily="18" charset="0"/>
              </a:rPr>
              <a:t>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400" dirty="0" smtClean="0">
                <a:latin typeface="Calisto MT" panose="02040603050505030304" pitchFamily="18" charset="0"/>
              </a:rPr>
              <a:t>contém </a:t>
            </a:r>
            <a:r>
              <a:rPr lang="pt-BR" sz="2400" dirty="0">
                <a:latin typeface="Calisto MT" panose="02040603050505030304" pitchFamily="18" charset="0"/>
              </a:rPr>
              <a:t>informações sobre o documento que são de interesse somente do </a:t>
            </a:r>
            <a:r>
              <a:rPr lang="pt-BR" sz="2400" dirty="0" smtClean="0">
                <a:latin typeface="Calisto MT" panose="02040603050505030304" pitchFamily="18" charset="0"/>
              </a:rPr>
              <a:t>navegador. </a:t>
            </a:r>
            <a:r>
              <a:rPr lang="pt-BR" sz="2400" dirty="0" smtClean="0"/>
              <a:t>Estas </a:t>
            </a:r>
            <a:r>
              <a:rPr lang="pt-BR" sz="2400" dirty="0"/>
              <a:t>informações não serão exibidas na tela do navegador.</a:t>
            </a:r>
            <a:endParaRPr lang="pt-BR" sz="2400" dirty="0" smtClean="0">
              <a:latin typeface="Calisto MT" panose="02040603050505030304" pitchFamily="18" charset="0"/>
            </a:endParaRPr>
          </a:p>
          <a:p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dirty="0">
                <a:latin typeface="Calisto MT" panose="02040603050505030304" pitchFamily="18" charset="0"/>
              </a:rPr>
              <a:t>A especificação obriga a presença da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title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400" dirty="0">
                <a:latin typeface="Calisto MT" panose="02040603050505030304" pitchFamily="18" charset="0"/>
              </a:rPr>
              <a:t>dentro do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400" dirty="0">
                <a:latin typeface="Calisto MT" panose="02040603050505030304" pitchFamily="18" charset="0"/>
              </a:rPr>
              <a:t>permitindo especificar o título do nosso documento, </a:t>
            </a:r>
            <a:r>
              <a:rPr lang="pt-BR" sz="2400" dirty="0" smtClean="0">
                <a:latin typeface="Calisto MT" panose="02040603050505030304" pitchFamily="18" charset="0"/>
              </a:rPr>
              <a:t>que </a:t>
            </a:r>
            <a:r>
              <a:rPr lang="pt-BR" sz="2400" dirty="0">
                <a:latin typeface="Calisto MT" panose="02040603050505030304" pitchFamily="18" charset="0"/>
              </a:rPr>
              <a:t>é geralmente exibido na barra de título do navegador.</a:t>
            </a:r>
          </a:p>
          <a:p>
            <a:pPr lvl="1"/>
            <a:endParaRPr lang="pt-BR" sz="24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4309072"/>
            <a:ext cx="3557407" cy="17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A </a:t>
            </a:r>
            <a:r>
              <a:rPr lang="pt-BR" sz="3200" dirty="0" err="1" smtClean="0">
                <a:latin typeface="Calisto MT" panose="02040603050505030304" pitchFamily="18" charset="0"/>
              </a:rPr>
              <a:t>tag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32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45411" y="1792713"/>
            <a:ext cx="86666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Uma outra configuração, muito utilizada em documentos escritos em idiomas como o português (possui caracteres como acento e cedilha) é a configuração de codificação de caracteres (</a:t>
            </a:r>
            <a:r>
              <a:rPr lang="pt-BR" sz="2400" b="1" dirty="0" err="1">
                <a:latin typeface="Calisto MT" panose="02040603050505030304" pitchFamily="18" charset="0"/>
              </a:rPr>
              <a:t>encoding</a:t>
            </a:r>
            <a:r>
              <a:rPr lang="pt-BR" sz="2400" dirty="0">
                <a:latin typeface="Calisto MT" panose="02040603050505030304" pitchFamily="18" charset="0"/>
              </a:rPr>
              <a:t>, ou </a:t>
            </a:r>
            <a:r>
              <a:rPr lang="pt-BR" sz="2400" b="1" dirty="0" err="1">
                <a:latin typeface="Calisto MT" panose="02040603050505030304" pitchFamily="18" charset="0"/>
              </a:rPr>
              <a:t>charset</a:t>
            </a:r>
            <a:r>
              <a:rPr lang="pt-BR" sz="2400" dirty="0">
                <a:latin typeface="Calisto MT" panose="02040603050505030304" pitchFamily="18" charset="0"/>
              </a:rPr>
              <a:t>). </a:t>
            </a:r>
            <a:endParaRPr lang="pt-BR" sz="2400" dirty="0" smtClean="0">
              <a:latin typeface="Calisto MT" panose="02040603050505030304" pitchFamily="18" charset="0"/>
            </a:endParaRPr>
          </a:p>
          <a:p>
            <a:endParaRPr lang="pt-BR" sz="2400" dirty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Esta </a:t>
            </a:r>
            <a:r>
              <a:rPr lang="pt-BR" sz="2400" dirty="0">
                <a:latin typeface="Calisto MT" panose="02040603050505030304" pitchFamily="18" charset="0"/>
              </a:rPr>
              <a:t>configuração é passada dentro da </a:t>
            </a:r>
            <a:r>
              <a:rPr lang="pt-BR" sz="2400" dirty="0" err="1">
                <a:latin typeface="Calisto MT" panose="02040603050505030304" pitchFamily="18" charset="0"/>
              </a:rPr>
              <a:t>tag</a:t>
            </a:r>
            <a:r>
              <a:rPr lang="pt-BR" sz="2400" dirty="0">
                <a:latin typeface="Calisto MT" panose="02040603050505030304" pitchFamily="18" charset="0"/>
              </a:rPr>
              <a:t>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&lt;meta&gt; </a:t>
            </a:r>
            <a:r>
              <a:rPr lang="pt-BR" sz="2400" dirty="0" smtClean="0">
                <a:latin typeface="Calisto MT" panose="02040603050505030304" pitchFamily="18" charset="0"/>
              </a:rPr>
              <a:t>responsável </a:t>
            </a:r>
            <a:r>
              <a:rPr lang="pt-BR" sz="2400" dirty="0">
                <a:latin typeface="Calisto MT" panose="02040603050505030304" pitchFamily="18" charset="0"/>
              </a:rPr>
              <a:t>por configurar as </a:t>
            </a:r>
            <a:r>
              <a:rPr lang="pt-BR" sz="2400" dirty="0" err="1">
                <a:latin typeface="Calisto MT" panose="02040603050505030304" pitchFamily="18" charset="0"/>
              </a:rPr>
              <a:t>metasconfigurações</a:t>
            </a:r>
            <a:r>
              <a:rPr lang="pt-BR" sz="2400" dirty="0">
                <a:latin typeface="Calisto MT" panose="02040603050505030304" pitchFamily="18" charset="0"/>
              </a:rPr>
              <a:t>, as configurações do nosso documento.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258" y="4541448"/>
            <a:ext cx="1609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A </a:t>
            </a:r>
            <a:r>
              <a:rPr lang="pt-BR" sz="3200" dirty="0" err="1" smtClean="0">
                <a:latin typeface="Calisto MT" panose="02040603050505030304" pitchFamily="18" charset="0"/>
              </a:rPr>
              <a:t>tag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32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3200" dirty="0" smtClean="0">
                <a:latin typeface="Calisto MT" panose="02040603050505030304" pitchFamily="18" charset="0"/>
              </a:rPr>
              <a:t> 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45411" y="1792713"/>
            <a:ext cx="8666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listo MT" panose="02040603050505030304" pitchFamily="18" charset="0"/>
              </a:rPr>
              <a:t>A </a:t>
            </a:r>
            <a:r>
              <a:rPr lang="pt-BR" sz="2400" dirty="0" err="1" smtClean="0">
                <a:latin typeface="Calisto MT" panose="02040603050505030304" pitchFamily="18" charset="0"/>
              </a:rPr>
              <a:t>tag</a:t>
            </a:r>
            <a:r>
              <a:rPr lang="pt-BR" sz="2400" dirty="0" smtClean="0">
                <a:latin typeface="Calisto MT" panose="02040603050505030304" pitchFamily="18" charset="0"/>
              </a:rPr>
              <a:t>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400" dirty="0">
                <a:latin typeface="Calisto MT" panose="02040603050505030304" pitchFamily="18" charset="0"/>
              </a:rPr>
              <a:t>contém o corpo do documento que é exibido pelo navegador. </a:t>
            </a:r>
            <a:endParaRPr lang="pt-BR" sz="2400" dirty="0" smtClean="0">
              <a:latin typeface="Calisto MT" panose="02040603050505030304" pitchFamily="18" charset="0"/>
            </a:endParaRPr>
          </a:p>
          <a:p>
            <a:endParaRPr lang="pt-BR" sz="2400" dirty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É necessário que o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400" dirty="0">
                <a:latin typeface="Calisto MT" panose="02040603050505030304" pitchFamily="18" charset="0"/>
              </a:rPr>
              <a:t>tenha ao menos um elemento “filho”, ou seja, uma ou mais </a:t>
            </a:r>
            <a:r>
              <a:rPr lang="pt-BR" sz="2400" dirty="0" err="1">
                <a:latin typeface="Calisto MT" panose="02040603050505030304" pitchFamily="18" charset="0"/>
              </a:rPr>
              <a:t>tags</a:t>
            </a:r>
            <a:r>
              <a:rPr lang="pt-BR" sz="2400" dirty="0">
                <a:latin typeface="Calisto MT" panose="02040603050505030304" pitchFamily="18" charset="0"/>
              </a:rPr>
              <a:t> HTML dentro dele. Exemplo: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30747" y="42694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&lt;h1&gt;</a:t>
            </a:r>
            <a:r>
              <a:rPr lang="pt-BR" dirty="0">
                <a:latin typeface="Calisto MT" panose="02040603050505030304" pitchFamily="18" charset="0"/>
              </a:rPr>
              <a:t>Título Qualquer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&lt;/h1&gt;</a:t>
            </a:r>
          </a:p>
          <a:p>
            <a:pPr lvl="1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&lt;p&gt;</a:t>
            </a:r>
            <a:r>
              <a:rPr lang="pt-BR" dirty="0">
                <a:latin typeface="Calisto MT" panose="02040603050505030304" pitchFamily="18" charset="0"/>
              </a:rPr>
              <a:t>Primeiro parágrafo. </a:t>
            </a:r>
            <a:r>
              <a:rPr lang="pt-BR" dirty="0" err="1">
                <a:latin typeface="Calisto MT" panose="02040603050505030304" pitchFamily="18" charset="0"/>
              </a:rPr>
              <a:t>blablablabla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&lt;/p&gt;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body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37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Calisto MT" panose="02040603050505030304" pitchFamily="18" charset="0"/>
              </a:rPr>
              <a:t>Tags</a:t>
            </a:r>
            <a:r>
              <a:rPr lang="pt-BR" sz="3200" dirty="0" smtClean="0">
                <a:latin typeface="Calisto MT" panose="02040603050505030304" pitchFamily="18" charset="0"/>
              </a:rPr>
              <a:t> HTML – Títulos (Cabeçalhos)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45410" y="1792713"/>
            <a:ext cx="99433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Os cabeçalhos HTML são definidos com as </a:t>
            </a:r>
            <a:r>
              <a:rPr lang="pt-BR" sz="2400" dirty="0" err="1">
                <a:latin typeface="Calisto MT" panose="02040603050505030304" pitchFamily="18" charset="0"/>
              </a:rPr>
              <a:t>tags</a:t>
            </a:r>
            <a:r>
              <a:rPr lang="pt-BR" sz="2400" dirty="0">
                <a:latin typeface="Calisto MT" panose="02040603050505030304" pitchFamily="18" charset="0"/>
              </a:rPr>
              <a:t> de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&lt;h1&gt;</a:t>
            </a:r>
            <a:r>
              <a:rPr lang="pt-BR" sz="2400" dirty="0">
                <a:latin typeface="Calisto MT" panose="02040603050505030304" pitchFamily="18" charset="0"/>
              </a:rPr>
              <a:t> </a:t>
            </a:r>
            <a:r>
              <a:rPr lang="pt-BR" sz="2400" dirty="0" smtClean="0">
                <a:latin typeface="Calisto MT" panose="02040603050505030304" pitchFamily="18" charset="0"/>
              </a:rPr>
              <a:t>a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&lt;h6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400" dirty="0">
                <a:latin typeface="Calisto MT" panose="02040603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&lt;h1&gt;</a:t>
            </a:r>
            <a:r>
              <a:rPr lang="pt-BR" sz="2400" dirty="0">
                <a:latin typeface="Calisto MT" panose="02040603050505030304" pitchFamily="18" charset="0"/>
              </a:rPr>
              <a:t> define o cabeçalho mais importante. </a:t>
            </a:r>
            <a:endParaRPr lang="pt-BR" sz="2400" dirty="0" smtClean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h6&gt;</a:t>
            </a:r>
            <a:r>
              <a:rPr lang="pt-BR" sz="2400" dirty="0">
                <a:latin typeface="Calisto MT" panose="02040603050505030304" pitchFamily="18" charset="0"/>
              </a:rPr>
              <a:t> define o </a:t>
            </a:r>
            <a:r>
              <a:rPr lang="pt-BR" sz="2400" dirty="0" smtClean="0">
                <a:latin typeface="Calisto MT" panose="02040603050505030304" pitchFamily="18" charset="0"/>
              </a:rPr>
              <a:t>título </a:t>
            </a:r>
            <a:r>
              <a:rPr lang="pt-BR" sz="2400" dirty="0">
                <a:latin typeface="Calisto MT" panose="02040603050505030304" pitchFamily="18" charset="0"/>
              </a:rPr>
              <a:t>menos </a:t>
            </a:r>
            <a:r>
              <a:rPr lang="pt-BR" sz="2400" dirty="0" smtClean="0">
                <a:latin typeface="Calisto MT" panose="02040603050505030304" pitchFamily="18" charset="0"/>
              </a:rPr>
              <a:t>importante</a:t>
            </a:r>
          </a:p>
          <a:p>
            <a:endParaRPr lang="pt-BR" sz="2400" dirty="0">
              <a:latin typeface="Calisto MT" panose="02040603050505030304" pitchFamily="18" charset="0"/>
            </a:endParaRPr>
          </a:p>
          <a:p>
            <a:endParaRPr lang="pt-BR" sz="2400" dirty="0">
              <a:latin typeface="Calisto MT" panose="02040603050505030304" pitchFamily="18" charset="0"/>
            </a:endParaRPr>
          </a:p>
          <a:p>
            <a:r>
              <a:rPr lang="pt-BR" sz="2400" dirty="0">
                <a:latin typeface="Calisto MT" panose="02040603050505030304" pitchFamily="18" charset="0"/>
              </a:rPr>
              <a:t>Exemplo:</a:t>
            </a:r>
          </a:p>
          <a:p>
            <a:pPr lvl="1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&lt;h1&gt;</a:t>
            </a:r>
            <a:r>
              <a:rPr lang="pt-BR" sz="1600" dirty="0">
                <a:latin typeface="Calisto MT" panose="02040603050505030304" pitchFamily="18" charset="0"/>
              </a:rPr>
              <a:t>Título principal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&lt;/h1&gt;</a:t>
            </a:r>
          </a:p>
          <a:p>
            <a:pPr lvl="1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&lt;h2&gt;</a:t>
            </a:r>
            <a:r>
              <a:rPr lang="pt-BR" sz="1600" dirty="0" err="1">
                <a:latin typeface="Calisto MT" panose="02040603050505030304" pitchFamily="18" charset="0"/>
              </a:rPr>
              <a:t>Subtitulo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&lt;/h2&gt;</a:t>
            </a:r>
          </a:p>
          <a:p>
            <a:pPr lvl="1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&lt;h3&gt;</a:t>
            </a:r>
            <a:r>
              <a:rPr lang="pt-BR" sz="1600" dirty="0">
                <a:latin typeface="Calisto MT" panose="02040603050505030304" pitchFamily="18" charset="0"/>
              </a:rPr>
              <a:t>Sub - subtítulo?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&lt;/h3&gt;</a:t>
            </a:r>
          </a:p>
        </p:txBody>
      </p:sp>
    </p:spTree>
    <p:extLst>
      <p:ext uri="{BB962C8B-B14F-4D97-AF65-F5344CB8AC3E}">
        <p14:creationId xmlns:p14="http://schemas.microsoft.com/office/powerpoint/2010/main" val="15731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Calisto MT" panose="02040603050505030304" pitchFamily="18" charset="0"/>
              </a:rPr>
              <a:t>Tags</a:t>
            </a:r>
            <a:r>
              <a:rPr lang="pt-BR" sz="3200" dirty="0" smtClean="0">
                <a:latin typeface="Calisto MT" panose="02040603050505030304" pitchFamily="18" charset="0"/>
              </a:rPr>
              <a:t> HTML – Parágrafos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248619" y="2094637"/>
            <a:ext cx="99433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Os cabeçalhos HTML são definidos com </a:t>
            </a:r>
            <a:r>
              <a:rPr lang="pt-BR" sz="2400" dirty="0" smtClean="0">
                <a:latin typeface="Calisto MT" panose="02040603050505030304" pitchFamily="18" charset="0"/>
              </a:rPr>
              <a:t>a </a:t>
            </a:r>
            <a:r>
              <a:rPr lang="pt-BR" sz="2400" dirty="0" err="1" smtClean="0">
                <a:latin typeface="Calisto MT" panose="02040603050505030304" pitchFamily="18" charset="0"/>
              </a:rPr>
              <a:t>tag</a:t>
            </a:r>
            <a:r>
              <a:rPr lang="pt-BR" sz="2400" dirty="0" smtClean="0">
                <a:latin typeface="Calisto MT" panose="02040603050505030304" pitchFamily="18" charset="0"/>
              </a:rPr>
              <a:t>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&lt;p&gt;</a:t>
            </a:r>
            <a:r>
              <a:rPr lang="pt-BR" sz="2400" dirty="0" smtClean="0">
                <a:latin typeface="Calisto MT" panose="02040603050505030304" pitchFamily="18" charset="0"/>
              </a:rPr>
              <a:t>.</a:t>
            </a:r>
            <a:endParaRPr lang="pt-BR" sz="2400" dirty="0">
              <a:latin typeface="Calisto MT" panose="02040603050505030304" pitchFamily="18" charset="0"/>
            </a:endParaRPr>
          </a:p>
          <a:p>
            <a:endParaRPr lang="pt-BR" sz="2400" dirty="0">
              <a:latin typeface="Calisto MT" panose="02040603050505030304" pitchFamily="18" charset="0"/>
            </a:endParaRPr>
          </a:p>
          <a:p>
            <a:endParaRPr lang="pt-BR" sz="2400" dirty="0">
              <a:latin typeface="Calisto MT" panose="02040603050505030304" pitchFamily="18" charset="0"/>
            </a:endParaRPr>
          </a:p>
          <a:p>
            <a:r>
              <a:rPr lang="pt-BR" sz="2400" dirty="0">
                <a:latin typeface="Calisto MT" panose="02040603050505030304" pitchFamily="18" charset="0"/>
              </a:rPr>
              <a:t>Exemplo:</a:t>
            </a:r>
          </a:p>
          <a:p>
            <a:pPr lvl="1"/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&lt;p&gt;</a:t>
            </a:r>
            <a:r>
              <a:rPr lang="pt-BR" sz="1600" dirty="0" smtClean="0">
                <a:latin typeface="Calisto MT" panose="02040603050505030304" pitchFamily="18" charset="0"/>
              </a:rPr>
              <a:t>Isto é um parágrafo</a:t>
            </a:r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p</a:t>
            </a:r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endParaRPr lang="pt-BR" sz="16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99C16D6-D79B-0B7C-5038-9B607F2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194522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alisto MT" panose="02040603050505030304" pitchFamily="18" charset="0"/>
                <a:cs typeface="Cascadia Code" panose="020B0609020000020004" pitchFamily="49" charset="0"/>
              </a:rPr>
              <a:t>Referências para disciplina</a:t>
            </a:r>
            <a:endParaRPr lang="pt-BR" dirty="0">
              <a:latin typeface="Calisto MT" panose="02040603050505030304" pitchFamily="18" charset="0"/>
            </a:endParaRPr>
          </a:p>
        </p:txBody>
      </p:sp>
      <p:pic>
        <p:nvPicPr>
          <p:cNvPr id="11" name="Imagem 8" descr="Uma imagem contendo desenho&#10;&#10;Descrição gerada automaticamente">
            <a:extLst>
              <a:ext uri="{FF2B5EF4-FFF2-40B4-BE49-F238E27FC236}">
                <a16:creationId xmlns="" xmlns:a16="http://schemas.microsoft.com/office/drawing/2014/main" id="{1E36A730-78B4-E62D-FA77-360390986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</p:spPr>
      </p:pic>
      <p:pic>
        <p:nvPicPr>
          <p:cNvPr id="13" name="Imagem 3" descr="Forma, Retângulo Azul&#10;&#10;Descrição gerada automaticamente">
            <a:extLst>
              <a:ext uri="{FF2B5EF4-FFF2-40B4-BE49-F238E27FC236}">
                <a16:creationId xmlns="" xmlns:a16="http://schemas.microsoft.com/office/drawing/2014/main" id="{66447AA9-9598-E4C2-FFDF-E2178CF1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9565"/>
            <a:ext cx="12192000" cy="1238435"/>
          </a:xfrm>
          <a:prstGeom prst="rect">
            <a:avLst/>
          </a:prstGeom>
        </p:spPr>
      </p:pic>
      <p:pic>
        <p:nvPicPr>
          <p:cNvPr id="14" name="Imagem 8" descr="Logo simplificado do serratec">
            <a:extLst>
              <a:ext uri="{FF2B5EF4-FFF2-40B4-BE49-F238E27FC236}">
                <a16:creationId xmlns="" xmlns:a16="http://schemas.microsoft.com/office/drawing/2014/main" id="{372750A0-47F0-9D8B-9FEB-89DADB52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</p:spPr>
      </p:pic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2154623" y="1491688"/>
            <a:ext cx="7663249" cy="1741359"/>
          </a:xfrm>
        </p:spPr>
        <p:txBody>
          <a:bodyPr/>
          <a:lstStyle/>
          <a:p>
            <a:pPr algn="ctr"/>
            <a:r>
              <a:rPr lang="pt-BR" dirty="0" smtClean="0">
                <a:latin typeface="Calisto MT" panose="02040603050505030304" pitchFamily="18" charset="0"/>
                <a:cs typeface="Cascadia Code" panose="020B0609020000020004" pitchFamily="49" charset="0"/>
              </a:rPr>
              <a:t>Documentação </a:t>
            </a:r>
            <a:r>
              <a:rPr lang="pt-BR" dirty="0">
                <a:latin typeface="Calisto MT" panose="02040603050505030304" pitchFamily="18" charset="0"/>
                <a:cs typeface="Cascadia Code" panose="020B0609020000020004" pitchFamily="49" charset="0"/>
              </a:rPr>
              <a:t>da </a:t>
            </a:r>
            <a:r>
              <a:rPr lang="pt-BR" dirty="0">
                <a:latin typeface="Calisto MT" panose="02040603050505030304" pitchFamily="18" charset="0"/>
                <a:cs typeface="Cascadia Code" panose="020B0609020000020004" pitchFamily="49" charset="0"/>
                <a:hlinkClick r:id="rId4"/>
              </a:rPr>
              <a:t>W3Schools </a:t>
            </a:r>
            <a:endParaRPr lang="pt-BR" dirty="0" smtClean="0">
              <a:latin typeface="Calisto MT" panose="02040603050505030304" pitchFamily="18" charset="0"/>
              <a:cs typeface="Cascadia Code" panose="020B0609020000020004" pitchFamily="49" charset="0"/>
            </a:endParaRPr>
          </a:p>
          <a:p>
            <a:pPr algn="ctr"/>
            <a:r>
              <a:rPr lang="pt-BR" dirty="0" smtClean="0">
                <a:latin typeface="Calisto MT" panose="02040603050505030304" pitchFamily="18" charset="0"/>
                <a:cs typeface="Cascadia Code" panose="020B0609020000020004" pitchFamily="49" charset="0"/>
              </a:rPr>
              <a:t>Documentação </a:t>
            </a:r>
            <a:r>
              <a:rPr lang="pt-BR" dirty="0">
                <a:latin typeface="Calisto MT" panose="02040603050505030304" pitchFamily="18" charset="0"/>
                <a:cs typeface="Cascadia Code" panose="020B0609020000020004" pitchFamily="49" charset="0"/>
              </a:rPr>
              <a:t>oficial do </a:t>
            </a:r>
            <a:r>
              <a:rPr lang="pt-BR" dirty="0" err="1" smtClean="0">
                <a:latin typeface="Calisto MT" panose="02040603050505030304" pitchFamily="18" charset="0"/>
                <a:cs typeface="Cascadia Code" panose="020B0609020000020004" pitchFamily="49" charset="0"/>
                <a:hlinkClick r:id="rId5"/>
              </a:rPr>
              <a:t>Bootstrap</a:t>
            </a:r>
            <a:r>
              <a:rPr lang="pt-BR" dirty="0" smtClean="0">
                <a:latin typeface="Calisto MT" panose="02040603050505030304" pitchFamily="18" charset="0"/>
                <a:cs typeface="Cascadia Code" panose="020B0609020000020004" pitchFamily="49" charset="0"/>
                <a:hlinkClick r:id="rId5"/>
              </a:rPr>
              <a:t> </a:t>
            </a:r>
            <a:endParaRPr lang="pt-BR" dirty="0" smtClean="0">
              <a:latin typeface="Calisto MT" panose="02040603050505030304" pitchFamily="18" charset="0"/>
              <a:cs typeface="Cascadia Code" panose="020B0609020000020004" pitchFamily="49" charset="0"/>
            </a:endParaRPr>
          </a:p>
          <a:p>
            <a:pPr algn="ctr"/>
            <a:r>
              <a:rPr lang="pt-BR" dirty="0" smtClean="0">
                <a:latin typeface="Calisto MT" panose="02040603050505030304" pitchFamily="18" charset="0"/>
                <a:cs typeface="Cascadia Code" panose="020B0609020000020004" pitchFamily="49" charset="0"/>
              </a:rPr>
              <a:t>Documentação </a:t>
            </a:r>
            <a:r>
              <a:rPr lang="pt-BR" dirty="0">
                <a:latin typeface="Calisto MT" panose="02040603050505030304" pitchFamily="18" charset="0"/>
                <a:cs typeface="Cascadia Code" panose="020B0609020000020004" pitchFamily="49" charset="0"/>
              </a:rPr>
              <a:t>da </a:t>
            </a:r>
            <a:r>
              <a:rPr lang="pt-BR" dirty="0" smtClean="0">
                <a:latin typeface="Calisto MT" panose="02040603050505030304" pitchFamily="18" charset="0"/>
                <a:cs typeface="Cascadia Code" panose="020B0609020000020004" pitchFamily="49" charset="0"/>
                <a:hlinkClick r:id="rId6"/>
              </a:rPr>
              <a:t>MDN</a:t>
            </a:r>
            <a:r>
              <a:rPr lang="pt-BR" dirty="0" smtClean="0">
                <a:latin typeface="Calisto MT" panose="02040603050505030304" pitchFamily="18" charset="0"/>
                <a:cs typeface="Cascadia Code" panose="020B0609020000020004" pitchFamily="49" charset="0"/>
              </a:rPr>
              <a:t> </a:t>
            </a:r>
            <a:endParaRPr lang="pt-BR" dirty="0">
              <a:latin typeface="Calisto MT" panose="02040603050505030304" pitchFamily="18" charset="0"/>
              <a:cs typeface="Cascadia Code" panose="020B0609020000020004" pitchFamily="49" charset="0"/>
            </a:endParaRPr>
          </a:p>
        </p:txBody>
      </p:sp>
      <p:pic>
        <p:nvPicPr>
          <p:cNvPr id="17" name="Picture 2" descr="Ficheiro:W3Schools logo.svg – Wikipédia, a enciclopédia liv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57" y="3640514"/>
            <a:ext cx="1618859" cy="152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ile:Bootstrap logo.svg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31" y="3641169"/>
            <a:ext cx="2014980" cy="16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The Future of MDN: A Focus on Web Docs - Mozilla Open Desig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53" y="4015149"/>
            <a:ext cx="3929455" cy="10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Calisto MT" panose="02040603050505030304" pitchFamily="18" charset="0"/>
              </a:rPr>
              <a:t>Tags</a:t>
            </a:r>
            <a:r>
              <a:rPr lang="pt-BR" sz="3200" dirty="0" smtClean="0">
                <a:latin typeface="Calisto MT" panose="02040603050505030304" pitchFamily="18" charset="0"/>
              </a:rPr>
              <a:t> HTML – Marcações de ênfase 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O HTML contém vários elementos para definir o texto com </a:t>
            </a:r>
            <a:r>
              <a:rPr lang="pt-BR" sz="2000" dirty="0" smtClean="0">
                <a:latin typeface="Calisto MT" panose="02040603050505030304" pitchFamily="18" charset="0"/>
              </a:rPr>
              <a:t>um </a:t>
            </a:r>
            <a:r>
              <a:rPr lang="pt-BR" sz="2000" dirty="0">
                <a:latin typeface="Calisto MT" panose="02040603050505030304" pitchFamily="18" charset="0"/>
              </a:rPr>
              <a:t>significado </a:t>
            </a:r>
            <a:r>
              <a:rPr lang="pt-BR" sz="2000" dirty="0" smtClean="0">
                <a:latin typeface="Calisto MT" panose="02040603050505030304" pitchFamily="18" charset="0"/>
              </a:rPr>
              <a:t>especial. Os </a:t>
            </a:r>
            <a:r>
              <a:rPr lang="pt-BR" sz="2000" dirty="0">
                <a:latin typeface="Calisto MT" panose="02040603050505030304" pitchFamily="18" charset="0"/>
              </a:rPr>
              <a:t>elementos de formatação foram projetados para exibir </a:t>
            </a:r>
            <a:r>
              <a:rPr lang="pt-BR" sz="2000" dirty="0" smtClean="0">
                <a:latin typeface="Calisto MT" panose="02040603050505030304" pitchFamily="18" charset="0"/>
              </a:rPr>
              <a:t>tipos </a:t>
            </a:r>
            <a:r>
              <a:rPr lang="pt-BR" sz="2000" dirty="0">
                <a:latin typeface="Calisto MT" panose="02040603050505030304" pitchFamily="18" charset="0"/>
              </a:rPr>
              <a:t>especiais de texto</a:t>
            </a:r>
            <a:r>
              <a:rPr lang="pt-BR" sz="2000" dirty="0" smtClean="0">
                <a:latin typeface="Calisto MT" panose="02040603050505030304" pitchFamily="18" charset="0"/>
              </a:rPr>
              <a:t>: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b&gt; </a:t>
            </a:r>
            <a:r>
              <a:rPr lang="pt-BR" sz="2000" dirty="0">
                <a:latin typeface="Calisto MT" panose="02040603050505030304" pitchFamily="18" charset="0"/>
              </a:rPr>
              <a:t>- Texto em </a:t>
            </a:r>
            <a:r>
              <a:rPr lang="pt-BR" sz="2000" dirty="0" smtClean="0">
                <a:latin typeface="Calisto MT" panose="02040603050505030304" pitchFamily="18" charset="0"/>
              </a:rPr>
              <a:t>negrito		</a:t>
            </a:r>
            <a:endParaRPr lang="pt-BR" sz="2000" dirty="0">
              <a:latin typeface="Calisto MT" panose="0204060305050503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strong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000" dirty="0">
                <a:latin typeface="Calisto MT" panose="02040603050505030304" pitchFamily="18" charset="0"/>
              </a:rPr>
              <a:t>- Texto importante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&lt;i&gt;</a:t>
            </a:r>
            <a:r>
              <a:rPr lang="pt-BR" sz="2000" dirty="0">
                <a:latin typeface="Calisto MT" panose="02040603050505030304" pitchFamily="18" charset="0"/>
              </a:rPr>
              <a:t> - Itálico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&lt;em&gt; </a:t>
            </a:r>
            <a:r>
              <a:rPr lang="pt-BR" sz="2000" dirty="0">
                <a:latin typeface="Calisto MT" panose="02040603050505030304" pitchFamily="18" charset="0"/>
              </a:rPr>
              <a:t>- Texto enfatizado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mark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000" dirty="0">
                <a:latin typeface="Calisto MT" panose="02040603050505030304" pitchFamily="18" charset="0"/>
              </a:rPr>
              <a:t>- Texto marcado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small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000" dirty="0">
                <a:latin typeface="Calisto MT" panose="02040603050505030304" pitchFamily="18" charset="0"/>
              </a:rPr>
              <a:t>- Texto menor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del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000" dirty="0" smtClean="0">
                <a:latin typeface="Calisto MT" panose="02040603050505030304" pitchFamily="18" charset="0"/>
              </a:rPr>
              <a:t>- Texto </a:t>
            </a:r>
            <a:r>
              <a:rPr lang="pt-BR" sz="2000" dirty="0">
                <a:latin typeface="Calisto MT" panose="02040603050505030304" pitchFamily="18" charset="0"/>
              </a:rPr>
              <a:t>deletado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ins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000" dirty="0">
                <a:latin typeface="Calisto MT" panose="02040603050505030304" pitchFamily="18" charset="0"/>
              </a:rPr>
              <a:t>- Texto inserido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&lt;sub&gt; </a:t>
            </a:r>
            <a:r>
              <a:rPr lang="pt-BR" sz="2000" dirty="0">
                <a:latin typeface="Calisto MT" panose="02040603050505030304" pitchFamily="18" charset="0"/>
              </a:rPr>
              <a:t>- Texto subscrito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sup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000" dirty="0">
                <a:latin typeface="Calisto MT" panose="02040603050505030304" pitchFamily="18" charset="0"/>
              </a:rPr>
              <a:t>- Texto </a:t>
            </a:r>
            <a:r>
              <a:rPr lang="pt-BR" sz="2000" dirty="0" smtClean="0">
                <a:latin typeface="Calisto MT" panose="02040603050505030304" pitchFamily="18" charset="0"/>
              </a:rPr>
              <a:t>sobrescrito</a:t>
            </a:r>
            <a:endParaRPr lang="pt-BR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Adicionando links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25131" y="1594305"/>
            <a:ext cx="994338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Quando precisamos indicar que um trecho de texto se refere a outro conteúdo, seja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ele no mesmo documento ou em outro endereço, utilizamos a </a:t>
            </a:r>
            <a:r>
              <a:rPr lang="pt-BR" sz="2000" dirty="0" err="1">
                <a:latin typeface="Calisto MT" panose="02040603050505030304" pitchFamily="18" charset="0"/>
              </a:rPr>
              <a:t>tag</a:t>
            </a:r>
            <a:r>
              <a:rPr lang="pt-BR" sz="2000" dirty="0">
                <a:latin typeface="Calisto MT" panose="02040603050505030304" pitchFamily="18" charset="0"/>
              </a:rPr>
              <a:t> de âncora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&lt;a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&gt;.</a:t>
            </a:r>
          </a:p>
          <a:p>
            <a:endParaRPr lang="pt-BR" sz="20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Existem dois usos para as âncoras. Um deles é a definição de links</a:t>
            </a:r>
            <a:r>
              <a:rPr lang="pt-BR" sz="2000" dirty="0" smtClean="0">
                <a:latin typeface="Calisto MT" panose="02040603050505030304" pitchFamily="18" charset="0"/>
              </a:rPr>
              <a:t>: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pPr lvl="1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&lt;p&gt;</a:t>
            </a:r>
          </a:p>
          <a:p>
            <a:pPr lvl="1"/>
            <a:r>
              <a:rPr lang="pt-BR" dirty="0">
                <a:latin typeface="Calisto MT" panose="02040603050505030304" pitchFamily="18" charset="0"/>
              </a:rPr>
              <a:t>Visite o site</a:t>
            </a:r>
          </a:p>
          <a:p>
            <a:pPr lvl="2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&lt;a</a:t>
            </a:r>
          </a:p>
          <a:p>
            <a:pPr lvl="2"/>
            <a:r>
              <a:rPr lang="pt-BR" dirty="0" err="1">
                <a:latin typeface="Calisto MT" panose="02040603050505030304" pitchFamily="18" charset="0"/>
              </a:rPr>
              <a:t>href</a:t>
            </a:r>
            <a:r>
              <a:rPr lang="pt-BR" dirty="0">
                <a:latin typeface="Calisto MT" panose="02040603050505030304" pitchFamily="18" charset="0"/>
              </a:rPr>
              <a:t>="https://www.w3schools.com/html/html_links.asp"&gt;W3scools</a:t>
            </a:r>
          </a:p>
          <a:p>
            <a:pPr lvl="2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&lt;/a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&lt;/p&gt;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endParaRPr lang="pt-BR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Adicionando links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48286" y="1749581"/>
            <a:ext cx="99433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Outro uso para a </a:t>
            </a:r>
            <a:r>
              <a:rPr lang="pt-BR" sz="2000" dirty="0" err="1">
                <a:latin typeface="Calisto MT" panose="02040603050505030304" pitchFamily="18" charset="0"/>
              </a:rPr>
              <a:t>tag</a:t>
            </a:r>
            <a:r>
              <a:rPr lang="pt-BR" sz="2000" dirty="0">
                <a:latin typeface="Calisto MT" panose="02040603050505030304" pitchFamily="18" charset="0"/>
              </a:rPr>
              <a:t> de âncora &lt;a&gt; é a demarcação de destinos para links dentro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do próprio documento</a:t>
            </a:r>
            <a:r>
              <a:rPr lang="pt-BR" sz="20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&lt;p&gt;</a:t>
            </a:r>
          </a:p>
          <a:p>
            <a:r>
              <a:rPr lang="pt-BR" sz="2000" dirty="0" smtClean="0">
                <a:latin typeface="Calisto MT" panose="02040603050505030304" pitchFamily="18" charset="0"/>
              </a:rPr>
              <a:t>	Mais </a:t>
            </a:r>
            <a:r>
              <a:rPr lang="pt-BR" sz="2000" dirty="0">
                <a:latin typeface="Calisto MT" panose="02040603050505030304" pitchFamily="18" charset="0"/>
              </a:rPr>
              <a:t>informações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&lt;a</a:t>
            </a:r>
            <a:r>
              <a:rPr lang="pt-BR" sz="2000" dirty="0">
                <a:latin typeface="Calisto MT" panose="02040603050505030304" pitchFamily="18" charset="0"/>
              </a:rPr>
              <a:t> </a:t>
            </a:r>
            <a:r>
              <a:rPr lang="pt-BR" sz="2000" dirty="0" err="1">
                <a:latin typeface="Calisto MT" panose="02040603050505030304" pitchFamily="18" charset="0"/>
              </a:rPr>
              <a:t>href</a:t>
            </a:r>
            <a:r>
              <a:rPr lang="pt-BR" sz="2000" dirty="0">
                <a:latin typeface="Calisto MT" panose="02040603050505030304" pitchFamily="18" charset="0"/>
              </a:rPr>
              <a:t>=”#</a:t>
            </a:r>
            <a:r>
              <a:rPr lang="pt-BR" sz="2000" dirty="0" err="1">
                <a:latin typeface="Calisto MT" panose="02040603050505030304" pitchFamily="18" charset="0"/>
              </a:rPr>
              <a:t>info</a:t>
            </a:r>
            <a:r>
              <a:rPr lang="pt-BR" sz="2000" dirty="0">
                <a:latin typeface="Calisto MT" panose="02040603050505030304" pitchFamily="18" charset="0"/>
              </a:rPr>
              <a:t>”&gt;aqui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&lt;/a&gt;</a:t>
            </a:r>
            <a:r>
              <a:rPr lang="pt-BR" sz="2000" dirty="0">
                <a:latin typeface="Calisto MT" panose="02040603050505030304" pitchFamily="18" charset="0"/>
              </a:rPr>
              <a:t>.</a:t>
            </a:r>
          </a:p>
          <a:p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&lt;/p&gt;</a:t>
            </a:r>
          </a:p>
          <a:p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&lt;p&gt;</a:t>
            </a:r>
            <a:r>
              <a:rPr lang="pt-BR" sz="2000" dirty="0">
                <a:latin typeface="Calisto MT" panose="02040603050505030304" pitchFamily="18" charset="0"/>
              </a:rPr>
              <a:t> Conteúdo da página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&lt;/p&gt;</a:t>
            </a:r>
          </a:p>
          <a:p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&lt;h2 </a:t>
            </a:r>
            <a:r>
              <a:rPr lang="pt-BR" sz="2000" dirty="0">
                <a:latin typeface="Calisto MT" panose="02040603050505030304" pitchFamily="18" charset="0"/>
              </a:rPr>
              <a:t>id =”</a:t>
            </a:r>
            <a:r>
              <a:rPr lang="pt-BR" sz="2000" dirty="0" err="1">
                <a:latin typeface="Calisto MT" panose="02040603050505030304" pitchFamily="18" charset="0"/>
              </a:rPr>
              <a:t>info</a:t>
            </a:r>
            <a:r>
              <a:rPr lang="pt-BR" sz="2000" dirty="0">
                <a:latin typeface="Calisto MT" panose="02040603050505030304" pitchFamily="18" charset="0"/>
              </a:rPr>
              <a:t>”&gt; Mais informações sobre o assunto: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&lt;/h2&gt;</a:t>
            </a:r>
          </a:p>
          <a:p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&lt;p&gt;</a:t>
            </a:r>
            <a:r>
              <a:rPr lang="pt-BR" sz="2000" dirty="0">
                <a:latin typeface="Calisto MT" panose="02040603050505030304" pitchFamily="18" charset="0"/>
              </a:rPr>
              <a:t> Informações...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2754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71" y="380102"/>
            <a:ext cx="7093788" cy="1339940"/>
          </a:xfrm>
        </p:spPr>
        <p:txBody>
          <a:bodyPr/>
          <a:lstStyle/>
          <a:p>
            <a:r>
              <a:rPr lang="pt-BR" dirty="0" smtClean="0">
                <a:latin typeface="Calisto MT" panose="02040603050505030304" pitchFamily="18" charset="0"/>
              </a:rPr>
              <a:t>Estilização</a:t>
            </a:r>
            <a:endParaRPr lang="pt-BR" dirty="0">
              <a:latin typeface="Calisto MT" panose="02040603050505030304" pitchFamily="18" charset="0"/>
            </a:endParaRPr>
          </a:p>
        </p:txBody>
      </p:sp>
      <p:pic>
        <p:nvPicPr>
          <p:cNvPr id="5" name="Imagem 5" descr="Imagem para fundo de slide, faixa azul preenchendo a parte lateral esquerda do slide, formato de onda com logo do Serratec.">
            <a:extLst>
              <a:ext uri="{FF2B5EF4-FFF2-40B4-BE49-F238E27FC236}">
                <a16:creationId xmlns="" xmlns:a16="http://schemas.microsoft.com/office/drawing/2014/main" id="{824238A6-D040-68D3-B216-DB8A9CB3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" t="-65" r="64935" b="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</p:spPr>
      </p:pic>
      <p:pic>
        <p:nvPicPr>
          <p:cNvPr id="15" name="Picture 2" descr="10 grandes motivos pra você trocar roupas!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47" y="2115307"/>
            <a:ext cx="5901857" cy="33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Estilizando com CSS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57863" y="1716723"/>
            <a:ext cx="94114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Vimos algumas </a:t>
            </a:r>
            <a:r>
              <a:rPr lang="pt-BR" sz="2000" dirty="0" err="1">
                <a:latin typeface="Calisto MT" panose="02040603050505030304" pitchFamily="18" charset="0"/>
              </a:rPr>
              <a:t>tags</a:t>
            </a:r>
            <a:r>
              <a:rPr lang="pt-BR" sz="2000" dirty="0">
                <a:latin typeface="Calisto MT" panose="02040603050505030304" pitchFamily="18" charset="0"/>
              </a:rPr>
              <a:t> que permitem manipularmos nosso documento até um certo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nível.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Mas e se quisermos personalizar ainda mais nossa página, talvez mudando a cor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do texto, a fonte, </a:t>
            </a:r>
            <a:r>
              <a:rPr lang="pt-BR" sz="2000" dirty="0" err="1">
                <a:latin typeface="Calisto MT" panose="02040603050505030304" pitchFamily="18" charset="0"/>
              </a:rPr>
              <a:t>etc</a:t>
            </a:r>
            <a:r>
              <a:rPr lang="pt-BR" sz="2000" dirty="0" smtClean="0">
                <a:latin typeface="Calisto MT" panose="02040603050505030304" pitchFamily="18" charset="0"/>
              </a:rPr>
              <a:t>?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Antigamente, essas operações eram feitas no próprio HTML. Se quiséssemos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colorir um título por exemplo, poderíamos fazer</a:t>
            </a:r>
            <a:r>
              <a:rPr lang="pt-BR" sz="2000" dirty="0" smtClean="0">
                <a:latin typeface="Calisto MT" panose="02040603050505030304" pitchFamily="18" charset="0"/>
              </a:rPr>
              <a:t>: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&lt;h1&gt;&lt;</a:t>
            </a:r>
            <a:r>
              <a:rPr lang="pt-BR" sz="2000" dirty="0" err="1">
                <a:latin typeface="Calisto MT" panose="02040603050505030304" pitchFamily="18" charset="0"/>
              </a:rPr>
              <a:t>font</a:t>
            </a:r>
            <a:r>
              <a:rPr lang="pt-BR" sz="2000" dirty="0">
                <a:latin typeface="Calisto MT" panose="02040603050505030304" pitchFamily="18" charset="0"/>
              </a:rPr>
              <a:t> color="</a:t>
            </a:r>
            <a:r>
              <a:rPr lang="pt-BR" sz="2000" dirty="0" err="1">
                <a:latin typeface="Calisto MT" panose="02040603050505030304" pitchFamily="18" charset="0"/>
              </a:rPr>
              <a:t>red</a:t>
            </a:r>
            <a:r>
              <a:rPr lang="pt-BR" sz="2000" dirty="0">
                <a:latin typeface="Calisto MT" panose="02040603050505030304" pitchFamily="18" charset="0"/>
              </a:rPr>
              <a:t>"&gt;Lojas Tabajara anos 90&lt;/</a:t>
            </a:r>
            <a:r>
              <a:rPr lang="pt-BR" sz="2000" dirty="0" err="1">
                <a:latin typeface="Calisto MT" panose="02040603050505030304" pitchFamily="18" charset="0"/>
              </a:rPr>
              <a:t>font</a:t>
            </a:r>
            <a:r>
              <a:rPr lang="pt-BR" sz="2000" dirty="0">
                <a:latin typeface="Calisto MT" panose="02040603050505030304" pitchFamily="18" charset="0"/>
              </a:rPr>
              <a:t>&gt;&lt;/h1&gt;</a:t>
            </a:r>
          </a:p>
        </p:txBody>
      </p:sp>
    </p:spTree>
    <p:extLst>
      <p:ext uri="{BB962C8B-B14F-4D97-AF65-F5344CB8AC3E}">
        <p14:creationId xmlns:p14="http://schemas.microsoft.com/office/powerpoint/2010/main" val="338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Estilizando com CSS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820240"/>
            <a:ext cx="94114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Além da </a:t>
            </a:r>
            <a:r>
              <a:rPr lang="pt-BR" sz="2000" dirty="0" err="1">
                <a:latin typeface="Calisto MT" panose="02040603050505030304" pitchFamily="18" charset="0"/>
              </a:rPr>
              <a:t>tag</a:t>
            </a:r>
            <a:r>
              <a:rPr lang="pt-BR" sz="2000" dirty="0">
                <a:latin typeface="Calisto MT" panose="02040603050505030304" pitchFamily="18" charset="0"/>
              </a:rPr>
              <a:t> &lt;</a:t>
            </a:r>
            <a:r>
              <a:rPr lang="pt-BR" sz="2000" dirty="0" err="1">
                <a:latin typeface="Calisto MT" panose="02040603050505030304" pitchFamily="18" charset="0"/>
              </a:rPr>
              <a:t>font</a:t>
            </a:r>
            <a:r>
              <a:rPr lang="pt-BR" sz="2000" dirty="0">
                <a:latin typeface="Calisto MT" panose="02040603050505030304" pitchFamily="18" charset="0"/>
              </a:rPr>
              <a:t>&gt;, várias outras </a:t>
            </a:r>
            <a:r>
              <a:rPr lang="pt-BR" sz="2000" dirty="0" err="1">
                <a:latin typeface="Calisto MT" panose="02040603050505030304" pitchFamily="18" charset="0"/>
              </a:rPr>
              <a:t>tags</a:t>
            </a:r>
            <a:r>
              <a:rPr lang="pt-BR" sz="2000" dirty="0">
                <a:latin typeface="Calisto MT" panose="02040603050505030304" pitchFamily="18" charset="0"/>
              </a:rPr>
              <a:t> de estilo existiam. Hoje em dia, entretanto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utilizar </a:t>
            </a:r>
            <a:r>
              <a:rPr lang="pt-BR" sz="2000" dirty="0" err="1">
                <a:latin typeface="Calisto MT" panose="02040603050505030304" pitchFamily="18" charset="0"/>
              </a:rPr>
              <a:t>tags</a:t>
            </a:r>
            <a:r>
              <a:rPr lang="pt-BR" sz="2000" dirty="0">
                <a:latin typeface="Calisto MT" panose="02040603050505030304" pitchFamily="18" charset="0"/>
              </a:rPr>
              <a:t> HTML para estilo é considerado uma má prática e não deve ser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usado</a:t>
            </a:r>
            <a:r>
              <a:rPr lang="pt-BR" sz="20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Em seu lugar, surgiu o CSS, que é outra linguagem, separada do HTML, com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objetivo especial de cuidar da estilização da página</a:t>
            </a:r>
            <a:r>
              <a:rPr lang="pt-BR" sz="20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Assim, o conteúdo fica por responsabilidade do HTML e a estilização e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formatação visual fica por responsabilidade do CSS.</a:t>
            </a:r>
          </a:p>
        </p:txBody>
      </p:sp>
    </p:spTree>
    <p:extLst>
      <p:ext uri="{BB962C8B-B14F-4D97-AF65-F5344CB8AC3E}">
        <p14:creationId xmlns:p14="http://schemas.microsoft.com/office/powerpoint/2010/main" val="20202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Sintaxe e inclusão do CSS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820240"/>
            <a:ext cx="9411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A sintaxe do CSS é bem simples: é uma declaração de propriedades e valores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separados por um sinal de dois pontos “:”, e cada propriedade é separada por um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sinal de ponto e vírgula “;”. Por exemplo: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642" y="3214116"/>
            <a:ext cx="7620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913795" y="437324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Utilizando o CSS dentro do arquivo HTML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820240"/>
            <a:ext cx="94114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Uma forma de utilizar o CSS dentro do próprio arquivo HTML, sem quebrar a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função de cada uma das linguagens é através da </a:t>
            </a:r>
            <a:r>
              <a:rPr lang="pt-BR" sz="2000" dirty="0" err="1">
                <a:latin typeface="Calisto MT" panose="02040603050505030304" pitchFamily="18" charset="0"/>
              </a:rPr>
              <a:t>tag</a:t>
            </a:r>
            <a:r>
              <a:rPr lang="pt-BR" sz="2000" dirty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style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0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Assim, definimos qual estrutura no HTML iremos aplicar o estilo referenciando o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seletor específico. Veja o exemplo a seguir: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43" y="3331001"/>
            <a:ext cx="3641203" cy="32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913795" y="437324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Utilizando o CSS como um arquivo externo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820240"/>
            <a:ext cx="94114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Outra forma de declararmos os estilos de nossos documentos é com um arquivo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externo, geralmente com a extensão </a:t>
            </a:r>
            <a:r>
              <a:rPr lang="pt-BR" sz="2000" b="1" dirty="0">
                <a:latin typeface="Calisto MT" panose="02040603050505030304" pitchFamily="18" charset="0"/>
              </a:rPr>
              <a:t>.</a:t>
            </a:r>
            <a:r>
              <a:rPr lang="pt-BR" sz="2000" b="1" dirty="0" err="1">
                <a:latin typeface="Calisto MT" panose="02040603050505030304" pitchFamily="18" charset="0"/>
              </a:rPr>
              <a:t>css</a:t>
            </a:r>
            <a:r>
              <a:rPr lang="pt-BR" sz="2000" dirty="0">
                <a:latin typeface="Calisto MT" panose="02040603050505030304" pitchFamily="18" charset="0"/>
              </a:rPr>
              <a:t>. </a:t>
            </a:r>
            <a:endParaRPr lang="pt-BR" sz="2000" dirty="0" smtClean="0">
              <a:latin typeface="Calisto MT" panose="02040603050505030304" pitchFamily="18" charset="0"/>
            </a:endParaRP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A principal vantagem dessa abordagem é que além de deixar o projeto mais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organizado, a mesma folha de estilo pode ser utilizada em diversos </a:t>
            </a:r>
            <a:r>
              <a:rPr lang="pt-BR" sz="2000" dirty="0" smtClean="0">
                <a:latin typeface="Calisto MT" panose="02040603050505030304" pitchFamily="18" charset="0"/>
              </a:rPr>
              <a:t>documentos</a:t>
            </a:r>
          </a:p>
          <a:p>
            <a:r>
              <a:rPr lang="pt-BR" sz="2000" dirty="0" smtClean="0">
                <a:latin typeface="Calisto MT" panose="02040603050505030304" pitchFamily="18" charset="0"/>
              </a:rPr>
              <a:t>.</a:t>
            </a:r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Para referenciarmos o CSS em um arquivo separado utilizamos a </a:t>
            </a:r>
            <a:r>
              <a:rPr lang="pt-BR" sz="2000" dirty="0" err="1">
                <a:latin typeface="Calisto MT" panose="02040603050505030304" pitchFamily="18" charset="0"/>
              </a:rPr>
              <a:t>tag</a:t>
            </a:r>
            <a:r>
              <a:rPr lang="pt-BR" sz="2000" dirty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&lt;link&gt;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dentro da </a:t>
            </a:r>
            <a:r>
              <a:rPr lang="pt-BR" sz="2000" dirty="0" err="1">
                <a:latin typeface="Calisto MT" panose="02040603050505030304" pitchFamily="18" charset="0"/>
              </a:rPr>
              <a:t>tag</a:t>
            </a:r>
            <a:r>
              <a:rPr lang="pt-BR" sz="2000" dirty="0">
                <a:latin typeface="Calisto MT" panose="02040603050505030304" pitchFamily="18" charset="0"/>
              </a:rPr>
              <a:t>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 </a:t>
            </a:r>
            <a:r>
              <a:rPr lang="pt-BR" sz="2000" dirty="0">
                <a:latin typeface="Calisto MT" panose="02040603050505030304" pitchFamily="18" charset="0"/>
              </a:rPr>
              <a:t>do documento HTML</a:t>
            </a:r>
            <a:r>
              <a:rPr lang="pt-BR" sz="20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&lt;meta </a:t>
            </a:r>
            <a:r>
              <a:rPr lang="pt-BR" sz="2000" dirty="0" err="1" smtClean="0">
                <a:latin typeface="Calisto MT" panose="02040603050505030304" pitchFamily="18" charset="0"/>
              </a:rPr>
              <a:t>charset</a:t>
            </a:r>
            <a:r>
              <a:rPr lang="pt-BR" sz="2000" dirty="0" smtClean="0">
                <a:latin typeface="Calisto MT" panose="02040603050505030304" pitchFamily="18" charset="0"/>
              </a:rPr>
              <a:t>="utf-8"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</a:t>
            </a:r>
            <a:r>
              <a:rPr lang="pt-BR" sz="20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title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r>
              <a:rPr lang="pt-BR" sz="2000" dirty="0" smtClean="0">
                <a:latin typeface="Calisto MT" panose="02040603050505030304" pitchFamily="18" charset="0"/>
              </a:rPr>
              <a:t>Sobre as lojas tabajara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</a:t>
            </a:r>
            <a:r>
              <a:rPr lang="pt-BR" sz="2000" b="1" dirty="0" err="1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title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  <a:p>
            <a:pPr lvl="1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&lt;link </a:t>
            </a:r>
            <a:r>
              <a:rPr lang="pt-BR" sz="2000" dirty="0" err="1" smtClean="0">
                <a:latin typeface="Calisto MT" panose="02040603050505030304" pitchFamily="18" charset="0"/>
              </a:rPr>
              <a:t>rel</a:t>
            </a:r>
            <a:r>
              <a:rPr lang="pt-BR" sz="2000" dirty="0" smtClean="0">
                <a:latin typeface="Calisto MT" panose="02040603050505030304" pitchFamily="18" charset="0"/>
              </a:rPr>
              <a:t>="</a:t>
            </a:r>
            <a:r>
              <a:rPr lang="pt-BR" sz="2000" dirty="0" err="1" smtClean="0">
                <a:latin typeface="Calisto MT" panose="02040603050505030304" pitchFamily="18" charset="0"/>
              </a:rPr>
              <a:t>stylesheet</a:t>
            </a:r>
            <a:r>
              <a:rPr lang="pt-BR" sz="2000" dirty="0" smtClean="0">
                <a:latin typeface="Calisto MT" panose="02040603050505030304" pitchFamily="18" charset="0"/>
              </a:rPr>
              <a:t>" </a:t>
            </a:r>
            <a:r>
              <a:rPr lang="pt-BR" sz="2000" dirty="0" err="1" smtClean="0">
                <a:latin typeface="Calisto MT" panose="02040603050505030304" pitchFamily="18" charset="0"/>
              </a:rPr>
              <a:t>href</a:t>
            </a:r>
            <a:r>
              <a:rPr lang="pt-BR" sz="2000" dirty="0" smtClean="0">
                <a:latin typeface="Calisto MT" panose="02040603050505030304" pitchFamily="18" charset="0"/>
              </a:rPr>
              <a:t>="estilos.css"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  <a:endParaRPr lang="pt-BR" sz="2000" dirty="0" smtClean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&lt;/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head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457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913795" y="437324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Manipulando Fontes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0477" y="1407774"/>
            <a:ext cx="94114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Da mesma forma que alteramos cores, também podemos alterar o texto. </a:t>
            </a:r>
            <a:endParaRPr lang="pt-BR" sz="2000" dirty="0" smtClean="0">
              <a:latin typeface="Calisto MT" panose="02040603050505030304" pitchFamily="18" charset="0"/>
            </a:endParaRP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Definimos fontes com o uso da propriedade </a:t>
            </a:r>
            <a:r>
              <a:rPr lang="pt-BR" sz="2000" dirty="0" err="1">
                <a:latin typeface="Calisto MT" panose="02040603050505030304" pitchFamily="18" charset="0"/>
              </a:rPr>
              <a:t>font-family</a:t>
            </a:r>
            <a:r>
              <a:rPr lang="pt-BR" sz="20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Por padrão, os navegadores mais conhecidos exibem texto em um tipo que conhecemos como “</a:t>
            </a:r>
            <a:r>
              <a:rPr lang="pt-BR" sz="2000" dirty="0" err="1">
                <a:latin typeface="Calisto MT" panose="02040603050505030304" pitchFamily="18" charset="0"/>
              </a:rPr>
              <a:t>serif</a:t>
            </a:r>
            <a:r>
              <a:rPr lang="pt-BR" sz="2000" dirty="0">
                <a:latin typeface="Calisto MT" panose="02040603050505030304" pitchFamily="18" charset="0"/>
              </a:rPr>
              <a:t>”. Elas são chamadas de fontes </a:t>
            </a:r>
            <a:r>
              <a:rPr lang="pt-BR" sz="2000" dirty="0" err="1">
                <a:latin typeface="Calisto MT" panose="02040603050505030304" pitchFamily="18" charset="0"/>
              </a:rPr>
              <a:t>serifadas</a:t>
            </a:r>
            <a:r>
              <a:rPr lang="pt-BR" sz="2000" dirty="0">
                <a:latin typeface="Calisto MT" panose="02040603050505030304" pitchFamily="18" charset="0"/>
              </a:rPr>
              <a:t> pelos pequenos ornamentos em suas terminações.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45" y="4214722"/>
            <a:ext cx="75152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281796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latin typeface="Calisto MT" panose="02040603050505030304" pitchFamily="18" charset="0"/>
              </a:rPr>
              <a:t>Frontend</a:t>
            </a:r>
            <a:r>
              <a:rPr lang="pt-BR" dirty="0">
                <a:latin typeface="Calisto MT" panose="02040603050505030304" pitchFamily="18" charset="0"/>
              </a:rPr>
              <a:t> x </a:t>
            </a:r>
            <a:r>
              <a:rPr lang="pt-BR" dirty="0" err="1">
                <a:latin typeface="Calisto MT" panose="02040603050505030304" pitchFamily="18" charset="0"/>
              </a:rPr>
              <a:t>Backend</a:t>
            </a:r>
            <a:endParaRPr lang="pt-BR" dirty="0"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9343" y="1449238"/>
            <a:ext cx="1106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De maneira simples, </a:t>
            </a:r>
            <a:r>
              <a:rPr lang="pt-BR" sz="2400" dirty="0" err="1">
                <a:latin typeface="Calisto MT" panose="02040603050505030304" pitchFamily="18" charset="0"/>
              </a:rPr>
              <a:t>Frontend</a:t>
            </a:r>
            <a:r>
              <a:rPr lang="pt-BR" sz="2400" dirty="0">
                <a:latin typeface="Calisto MT" panose="02040603050505030304" pitchFamily="18" charset="0"/>
              </a:rPr>
              <a:t> pode ser entendido como a parte visual de uma aplicação, ou seja, o que o usuário final consegue interagir. Geralmente as tecnologias mais usadas em </a:t>
            </a:r>
            <a:r>
              <a:rPr lang="pt-BR" sz="2400" dirty="0" err="1">
                <a:latin typeface="Calisto MT" panose="02040603050505030304" pitchFamily="18" charset="0"/>
              </a:rPr>
              <a:t>Frontend</a:t>
            </a:r>
            <a:r>
              <a:rPr lang="pt-BR" sz="2400" dirty="0">
                <a:latin typeface="Calisto MT" panose="02040603050505030304" pitchFamily="18" charset="0"/>
              </a:rPr>
              <a:t> são as tecnologias base da Web, como HTML, CSS e </a:t>
            </a:r>
            <a:r>
              <a:rPr lang="pt-BR" sz="2400" dirty="0" err="1" smtClean="0">
                <a:latin typeface="Calisto MT" panose="02040603050505030304" pitchFamily="18" charset="0"/>
              </a:rPr>
              <a:t>JavaScript</a:t>
            </a:r>
            <a:r>
              <a:rPr lang="pt-BR" sz="2400" dirty="0" smtClean="0">
                <a:latin typeface="Calisto MT" panose="02040603050505030304" pitchFamily="18" charset="0"/>
              </a:rPr>
              <a:t>.</a:t>
            </a:r>
            <a:endParaRPr lang="pt-BR" sz="2400" dirty="0">
              <a:latin typeface="Calisto MT" panose="0204060305050503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65" y="3328986"/>
            <a:ext cx="6405559" cy="24852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" y="6517167"/>
            <a:ext cx="1162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913795" y="437324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Imagem de fundo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632061"/>
            <a:ext cx="9411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A propriedade </a:t>
            </a:r>
            <a:r>
              <a:rPr lang="pt-BR" sz="2000" b="1" dirty="0">
                <a:latin typeface="Calisto MT" panose="02040603050505030304" pitchFamily="18" charset="0"/>
              </a:rPr>
              <a:t>background-</a:t>
            </a:r>
            <a:r>
              <a:rPr lang="pt-BR" sz="2000" b="1" dirty="0" err="1">
                <a:latin typeface="Calisto MT" panose="02040603050505030304" pitchFamily="18" charset="0"/>
              </a:rPr>
              <a:t>image</a:t>
            </a:r>
            <a:r>
              <a:rPr lang="pt-BR" sz="2000" dirty="0">
                <a:latin typeface="Calisto MT" panose="02040603050505030304" pitchFamily="18" charset="0"/>
              </a:rPr>
              <a:t> permite indicar um arquivo de imagem para ser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exibido ao fundo do elemento. Por exemplo</a:t>
            </a:r>
            <a:r>
              <a:rPr lang="pt-BR" sz="2000" dirty="0" smtClean="0">
                <a:latin typeface="Calisto MT" panose="02040603050505030304" pitchFamily="18" charset="0"/>
              </a:rPr>
              <a:t>: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body</a:t>
            </a:r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 {</a:t>
            </a:r>
          </a:p>
          <a:p>
            <a:pPr lvl="1"/>
            <a:r>
              <a:rPr lang="pt-BR" sz="2000" b="1" dirty="0" smtClean="0">
                <a:solidFill>
                  <a:srgbClr val="92D050"/>
                </a:solidFill>
                <a:latin typeface="Calisto MT" panose="02040603050505030304" pitchFamily="18" charset="0"/>
              </a:rPr>
              <a:t>	background-</a:t>
            </a:r>
            <a:r>
              <a:rPr lang="pt-BR" sz="2000" b="1" dirty="0" err="1" smtClean="0">
                <a:solidFill>
                  <a:srgbClr val="92D050"/>
                </a:solidFill>
                <a:latin typeface="Calisto MT" panose="02040603050505030304" pitchFamily="18" charset="0"/>
              </a:rPr>
              <a:t>image</a:t>
            </a:r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: </a:t>
            </a:r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url</a:t>
            </a:r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(imagem-de-fundo.jpg);</a:t>
            </a:r>
          </a:p>
          <a:p>
            <a:pPr lvl="1"/>
            <a:r>
              <a:rPr lang="pt-BR" sz="2000" b="1" dirty="0" smtClean="0">
                <a:solidFill>
                  <a:srgbClr val="92D050"/>
                </a:solidFill>
                <a:latin typeface="Calisto MT" panose="02040603050505030304" pitchFamily="18" charset="0"/>
              </a:rPr>
              <a:t>}</a:t>
            </a:r>
          </a:p>
          <a:p>
            <a:endParaRPr lang="pt-BR" sz="2000" b="1" dirty="0">
              <a:solidFill>
                <a:srgbClr val="92D050"/>
              </a:solidFill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Com essa declaração, o navegador vai requisitar o arquivo com nome imagemde-fundo.jpg , que deve estar na mesma pasta do arquivo CSS onde consta esta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declaração</a:t>
            </a:r>
          </a:p>
          <a:p>
            <a:endParaRPr lang="pt-BR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913795" y="437324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Bordas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632061"/>
            <a:ext cx="94114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As propriedades da borda CSS permitem que você especifique o estilo, a largura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e a cor da borda de um elemento</a:t>
            </a:r>
            <a:r>
              <a:rPr lang="pt-BR" sz="20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A propriedade </a:t>
            </a:r>
            <a:r>
              <a:rPr lang="pt-BR" sz="2000" b="1" dirty="0" err="1">
                <a:latin typeface="Calisto MT" panose="02040603050505030304" pitchFamily="18" charset="0"/>
              </a:rPr>
              <a:t>border-style</a:t>
            </a:r>
            <a:r>
              <a:rPr lang="pt-BR" sz="2000" dirty="0">
                <a:latin typeface="Calisto MT" panose="02040603050505030304" pitchFamily="18" charset="0"/>
              </a:rPr>
              <a:t> especifica o tipo de borda a ser exibida. Os seguintes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valores são permitidos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dotted</a:t>
            </a:r>
            <a:r>
              <a:rPr lang="pt-BR" sz="2000" dirty="0">
                <a:latin typeface="Calisto MT" panose="02040603050505030304" pitchFamily="18" charset="0"/>
              </a:rPr>
              <a:t> - borda pontilhada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dashed</a:t>
            </a:r>
            <a:r>
              <a:rPr lang="pt-BR" sz="2000" dirty="0">
                <a:latin typeface="Calisto MT" panose="02040603050505030304" pitchFamily="18" charset="0"/>
              </a:rPr>
              <a:t> - borda tracejada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solid</a:t>
            </a:r>
            <a:r>
              <a:rPr lang="pt-BR" sz="2000" dirty="0">
                <a:latin typeface="Calisto MT" panose="02040603050505030304" pitchFamily="18" charset="0"/>
              </a:rPr>
              <a:t> - borda sólida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double</a:t>
            </a:r>
            <a:r>
              <a:rPr lang="pt-BR" sz="2000" dirty="0">
                <a:latin typeface="Calisto MT" panose="02040603050505030304" pitchFamily="18" charset="0"/>
              </a:rPr>
              <a:t> - borda dupla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groove</a:t>
            </a:r>
            <a:r>
              <a:rPr lang="pt-BR" sz="2000" dirty="0">
                <a:latin typeface="Calisto MT" panose="02040603050505030304" pitchFamily="18" charset="0"/>
              </a:rPr>
              <a:t> - borda 3D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ridge</a:t>
            </a:r>
            <a:r>
              <a:rPr lang="pt-BR" sz="2000" dirty="0">
                <a:latin typeface="Calisto MT" panose="02040603050505030304" pitchFamily="18" charset="0"/>
              </a:rPr>
              <a:t> - 3D estriado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inset</a:t>
            </a:r>
            <a:r>
              <a:rPr lang="pt-BR" sz="2000" dirty="0">
                <a:latin typeface="Calisto MT" panose="02040603050505030304" pitchFamily="18" charset="0"/>
              </a:rPr>
              <a:t> - borda de inserção 3D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outset</a:t>
            </a:r>
            <a:r>
              <a:rPr lang="pt-BR" sz="2000" dirty="0">
                <a:latin typeface="Calisto MT" panose="02040603050505030304" pitchFamily="18" charset="0"/>
              </a:rPr>
              <a:t> - borda de início 3D</a:t>
            </a:r>
          </a:p>
          <a:p>
            <a:pPr lvl="1"/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hidden</a:t>
            </a:r>
            <a:r>
              <a:rPr lang="pt-BR" sz="2000" dirty="0">
                <a:latin typeface="Calisto MT" panose="02040603050505030304" pitchFamily="18" charset="0"/>
              </a:rPr>
              <a:t> - borda oculta</a:t>
            </a:r>
          </a:p>
        </p:txBody>
      </p:sp>
    </p:spTree>
    <p:extLst>
      <p:ext uri="{BB962C8B-B14F-4D97-AF65-F5344CB8AC3E}">
        <p14:creationId xmlns:p14="http://schemas.microsoft.com/office/powerpoint/2010/main" val="37554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913795" y="437324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Cores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632061"/>
            <a:ext cx="94114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Propriedades como </a:t>
            </a:r>
            <a:r>
              <a:rPr lang="pt-BR" sz="2000" b="1" dirty="0">
                <a:latin typeface="Calisto MT" panose="02040603050505030304" pitchFamily="18" charset="0"/>
              </a:rPr>
              <a:t>background-color</a:t>
            </a:r>
            <a:r>
              <a:rPr lang="pt-BR" sz="2000" dirty="0">
                <a:latin typeface="Calisto MT" panose="02040603050505030304" pitchFamily="18" charset="0"/>
              </a:rPr>
              <a:t>, </a:t>
            </a:r>
            <a:r>
              <a:rPr lang="pt-BR" sz="2000" b="1" dirty="0">
                <a:latin typeface="Calisto MT" panose="02040603050505030304" pitchFamily="18" charset="0"/>
              </a:rPr>
              <a:t>color</a:t>
            </a:r>
            <a:r>
              <a:rPr lang="pt-BR" sz="2000" dirty="0">
                <a:latin typeface="Calisto MT" panose="02040603050505030304" pitchFamily="18" charset="0"/>
              </a:rPr>
              <a:t>, </a:t>
            </a:r>
            <a:r>
              <a:rPr lang="pt-BR" sz="2000" b="1" dirty="0" err="1">
                <a:latin typeface="Calisto MT" panose="02040603050505030304" pitchFamily="18" charset="0"/>
              </a:rPr>
              <a:t>border</a:t>
            </a:r>
            <a:r>
              <a:rPr lang="pt-BR" sz="2000" b="1" dirty="0">
                <a:latin typeface="Calisto MT" panose="02040603050505030304" pitchFamily="18" charset="0"/>
              </a:rPr>
              <a:t>-color</a:t>
            </a:r>
            <a:r>
              <a:rPr lang="pt-BR" sz="2000" dirty="0">
                <a:latin typeface="Calisto MT" panose="02040603050505030304" pitchFamily="18" charset="0"/>
              </a:rPr>
              <a:t> entre outras aceitam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uma cor como valor. Existem várias maneiras de definir cores quando utilizamos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o </a:t>
            </a:r>
            <a:r>
              <a:rPr lang="pt-BR" sz="2000" dirty="0" smtClean="0">
                <a:latin typeface="Calisto MT" panose="02040603050505030304" pitchFamily="18" charset="0"/>
              </a:rPr>
              <a:t>CSS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A mais simples é usando o nome da cor</a:t>
            </a:r>
            <a:r>
              <a:rPr lang="pt-BR" sz="2000" dirty="0" smtClean="0">
                <a:latin typeface="Calisto MT" panose="02040603050505030304" pitchFamily="18" charset="0"/>
              </a:rPr>
              <a:t>: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pPr lvl="1"/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h1 {</a:t>
            </a:r>
          </a:p>
          <a:p>
            <a:pPr lvl="1"/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color: </a:t>
            </a:r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red</a:t>
            </a:r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;</a:t>
            </a:r>
          </a:p>
          <a:p>
            <a:pPr lvl="1"/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}</a:t>
            </a:r>
          </a:p>
          <a:p>
            <a:endParaRPr lang="pt-BR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0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913795" y="437324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Cores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3668" y="1516668"/>
            <a:ext cx="994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9104" y="1632061"/>
            <a:ext cx="94114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sto MT" panose="02040603050505030304" pitchFamily="18" charset="0"/>
              </a:rPr>
              <a:t>A dificuldade da abordagem anterior é acertar a exata variação de cor que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queremos no design. </a:t>
            </a:r>
            <a:endParaRPr lang="pt-BR" sz="2000" dirty="0" smtClean="0">
              <a:latin typeface="Calisto MT" panose="02040603050505030304" pitchFamily="18" charset="0"/>
            </a:endParaRP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 smtClean="0">
                <a:latin typeface="Calisto MT" panose="02040603050505030304" pitchFamily="18" charset="0"/>
              </a:rPr>
              <a:t>Outra </a:t>
            </a:r>
            <a:r>
              <a:rPr lang="pt-BR" sz="2000" dirty="0">
                <a:latin typeface="Calisto MT" panose="02040603050505030304" pitchFamily="18" charset="0"/>
              </a:rPr>
              <a:t>abordagem é utilizar o sistema de cores RGB. </a:t>
            </a:r>
            <a:endParaRPr lang="pt-BR" sz="2000" dirty="0" smtClean="0">
              <a:latin typeface="Calisto MT" panose="02040603050505030304" pitchFamily="18" charset="0"/>
            </a:endParaRPr>
          </a:p>
          <a:p>
            <a:endParaRPr lang="pt-BR" sz="2000" dirty="0">
              <a:latin typeface="Calisto MT" panose="02040603050505030304" pitchFamily="18" charset="0"/>
            </a:endParaRPr>
          </a:p>
          <a:p>
            <a:r>
              <a:rPr lang="pt-BR" sz="2000" dirty="0">
                <a:latin typeface="Calisto MT" panose="02040603050505030304" pitchFamily="18" charset="0"/>
              </a:rPr>
              <a:t>Com o RGB, podemos especificar até 16 milhões de cores </a:t>
            </a:r>
            <a:r>
              <a:rPr lang="pt-BR" sz="2000" dirty="0" smtClean="0">
                <a:latin typeface="Calisto MT" panose="02040603050505030304" pitchFamily="18" charset="0"/>
              </a:rPr>
              <a:t>com </a:t>
            </a:r>
            <a:r>
              <a:rPr lang="pt-BR" sz="2000" dirty="0">
                <a:latin typeface="Calisto MT" panose="02040603050505030304" pitchFamily="18" charset="0"/>
              </a:rPr>
              <a:t>uma combinação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das cores básicas Vermelho (</a:t>
            </a:r>
            <a:r>
              <a:rPr lang="pt-BR" sz="2000" dirty="0" err="1">
                <a:latin typeface="Calisto MT" panose="02040603050505030304" pitchFamily="18" charset="0"/>
              </a:rPr>
              <a:t>Red</a:t>
            </a:r>
            <a:r>
              <a:rPr lang="pt-BR" sz="2000" dirty="0">
                <a:latin typeface="Calisto MT" panose="02040603050505030304" pitchFamily="18" charset="0"/>
              </a:rPr>
              <a:t>), Verde(Green) e Azul(Blue). Cada cor tem </a:t>
            </a:r>
          </a:p>
          <a:p>
            <a:r>
              <a:rPr lang="pt-BR" sz="2000" dirty="0">
                <a:latin typeface="Calisto MT" panose="02040603050505030304" pitchFamily="18" charset="0"/>
              </a:rPr>
              <a:t>uma intensidade que varia de 0 a </a:t>
            </a:r>
            <a:r>
              <a:rPr lang="pt-BR" sz="2000" dirty="0" smtClean="0">
                <a:latin typeface="Calisto MT" panose="02040603050505030304" pitchFamily="18" charset="0"/>
              </a:rPr>
              <a:t>255</a:t>
            </a:r>
          </a:p>
          <a:p>
            <a:endParaRPr lang="pt-BR" sz="2000" dirty="0">
              <a:latin typeface="Calisto MT" panose="02040603050505030304" pitchFamily="18" charset="0"/>
            </a:endParaRPr>
          </a:p>
          <a:p>
            <a:endParaRPr lang="pt-BR" sz="2000" dirty="0">
              <a:latin typeface="Calisto MT" panose="02040603050505030304" pitchFamily="18" charset="0"/>
            </a:endParaRPr>
          </a:p>
          <a:p>
            <a:pPr lvl="2"/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h3 {</a:t>
            </a:r>
          </a:p>
          <a:p>
            <a:pPr lvl="2"/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color: </a:t>
            </a:r>
            <a:r>
              <a:rPr lang="pt-BR" sz="2000" b="1" dirty="0" err="1">
                <a:solidFill>
                  <a:srgbClr val="92D050"/>
                </a:solidFill>
                <a:latin typeface="Calisto MT" panose="02040603050505030304" pitchFamily="18" charset="0"/>
              </a:rPr>
              <a:t>rgb</a:t>
            </a:r>
            <a:r>
              <a:rPr lang="pt-BR" sz="2000" b="1" dirty="0">
                <a:solidFill>
                  <a:srgbClr val="92D050"/>
                </a:solidFill>
                <a:latin typeface="Calisto MT" panose="02040603050505030304" pitchFamily="18" charset="0"/>
              </a:rPr>
              <a:t>(255, 200, 0);</a:t>
            </a:r>
          </a:p>
          <a:p>
            <a:pPr lvl="2"/>
            <a:r>
              <a:rPr lang="pt-BR" sz="2000" b="1" dirty="0" smtClean="0">
                <a:solidFill>
                  <a:srgbClr val="92D050"/>
                </a:solidFill>
                <a:latin typeface="Calisto MT" panose="02040603050505030304" pitchFamily="18" charset="0"/>
              </a:rPr>
              <a:t>}</a:t>
            </a:r>
          </a:p>
          <a:p>
            <a:endParaRPr lang="pt-BR" sz="2000" dirty="0">
              <a:latin typeface="Calisto MT" panose="0204060305050503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354813" y="4753155"/>
            <a:ext cx="4511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2D050"/>
                </a:solidFill>
                <a:latin typeface="Calisto MT" panose="02040603050505030304" pitchFamily="18" charset="0"/>
              </a:rPr>
              <a:t>h3 {</a:t>
            </a:r>
          </a:p>
          <a:p>
            <a:r>
              <a:rPr lang="pt-BR" b="1" dirty="0">
                <a:solidFill>
                  <a:srgbClr val="92D050"/>
                </a:solidFill>
                <a:latin typeface="Calisto MT" panose="02040603050505030304" pitchFamily="18" charset="0"/>
              </a:rPr>
              <a:t>color: #FFC800;</a:t>
            </a:r>
          </a:p>
          <a:p>
            <a:r>
              <a:rPr lang="pt-BR" b="1" dirty="0">
                <a:solidFill>
                  <a:srgbClr val="92D050"/>
                </a:solidFill>
                <a:latin typeface="Calisto MT" panose="020406030505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7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281796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latin typeface="Calisto MT" panose="02040603050505030304" pitchFamily="18" charset="0"/>
              </a:rPr>
              <a:t>Frontend</a:t>
            </a:r>
            <a:r>
              <a:rPr lang="pt-BR" dirty="0">
                <a:latin typeface="Calisto MT" panose="02040603050505030304" pitchFamily="18" charset="0"/>
              </a:rPr>
              <a:t> x </a:t>
            </a:r>
            <a:r>
              <a:rPr lang="pt-BR" dirty="0" err="1">
                <a:latin typeface="Calisto MT" panose="02040603050505030304" pitchFamily="18" charset="0"/>
              </a:rPr>
              <a:t>Backend</a:t>
            </a:r>
            <a:endParaRPr lang="pt-BR" dirty="0"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14400" y="1431985"/>
            <a:ext cx="1106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Já o </a:t>
            </a:r>
            <a:r>
              <a:rPr lang="pt-BR" sz="2400" dirty="0" err="1">
                <a:latin typeface="Calisto MT" panose="02040603050505030304" pitchFamily="18" charset="0"/>
              </a:rPr>
              <a:t>Backend</a:t>
            </a:r>
            <a:r>
              <a:rPr lang="pt-BR" sz="2400" dirty="0">
                <a:latin typeface="Calisto MT" panose="02040603050505030304" pitchFamily="18" charset="0"/>
              </a:rPr>
              <a:t>, vem da ideia do que há por trás de uma aplicação, fazendo a ponte entre os dados armazenados no banco de dados com a informação apresentada e recuperada na interface gráfica da aplicação, realizando as devidas regras de negócio, validações e segurança sobre a manipulação dos </a:t>
            </a:r>
            <a:r>
              <a:rPr lang="pt-BR" sz="2400" dirty="0" smtClean="0">
                <a:latin typeface="Calisto MT" panose="02040603050505030304" pitchFamily="18" charset="0"/>
              </a:rPr>
              <a:t>dados.</a:t>
            </a:r>
            <a:endParaRPr lang="pt-BR" sz="2400" dirty="0">
              <a:latin typeface="Calisto MT" panose="0204060305050503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86" y="3259885"/>
            <a:ext cx="4815609" cy="28217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99C16D6-D79B-0B7C-5038-9B607F2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1945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latin typeface="Calisto MT" panose="02040603050505030304" pitchFamily="18" charset="0"/>
              </a:rPr>
              <a:t>Linguagens de Programação X Linguagens de Marcação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11" name="Imagem 8" descr="Uma imagem contendo desenho&#10;&#10;Descrição gerada automaticamente">
            <a:extLst>
              <a:ext uri="{FF2B5EF4-FFF2-40B4-BE49-F238E27FC236}">
                <a16:creationId xmlns="" xmlns:a16="http://schemas.microsoft.com/office/drawing/2014/main" id="{1E36A730-78B4-E62D-FA77-360390986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</p:spPr>
      </p:pic>
      <p:pic>
        <p:nvPicPr>
          <p:cNvPr id="13" name="Imagem 3" descr="Forma, Retângulo Azul&#10;&#10;Descrição gerada automaticamente">
            <a:extLst>
              <a:ext uri="{FF2B5EF4-FFF2-40B4-BE49-F238E27FC236}">
                <a16:creationId xmlns="" xmlns:a16="http://schemas.microsoft.com/office/drawing/2014/main" id="{66447AA9-9598-E4C2-FFDF-E2178CF1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9565"/>
            <a:ext cx="12192000" cy="1238435"/>
          </a:xfrm>
          <a:prstGeom prst="rect">
            <a:avLst/>
          </a:prstGeom>
        </p:spPr>
      </p:pic>
      <p:pic>
        <p:nvPicPr>
          <p:cNvPr id="14" name="Imagem 8" descr="Logo simplificado do serratec">
            <a:extLst>
              <a:ext uri="{FF2B5EF4-FFF2-40B4-BE49-F238E27FC236}">
                <a16:creationId xmlns="" xmlns:a16="http://schemas.microsoft.com/office/drawing/2014/main" id="{372750A0-47F0-9D8B-9FEB-89DADB52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6828" y="1388853"/>
            <a:ext cx="10120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Até o momento vimos algumas linguagens de programação (</a:t>
            </a:r>
            <a:r>
              <a:rPr lang="pt-BR" sz="2400" dirty="0" err="1">
                <a:latin typeface="Calisto MT" panose="02040603050505030304" pitchFamily="18" charset="0"/>
              </a:rPr>
              <a:t>Portugol</a:t>
            </a:r>
            <a:r>
              <a:rPr lang="pt-BR" sz="2400" dirty="0">
                <a:latin typeface="Calisto MT" panose="02040603050505030304" pitchFamily="18" charset="0"/>
              </a:rPr>
              <a:t>, Java), uma linguagem de consulta (SQL) e agora veremos algumas linguagens de marcação (HTML, CSS</a:t>
            </a:r>
            <a:r>
              <a:rPr lang="pt-BR" sz="2400" dirty="0" smtClean="0">
                <a:latin typeface="Calisto MT" panose="02040603050505030304" pitchFamily="18" charset="0"/>
              </a:rPr>
              <a:t>).</a:t>
            </a:r>
          </a:p>
          <a:p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Uma </a:t>
            </a:r>
            <a:r>
              <a:rPr lang="pt-BR" sz="2400" b="1" dirty="0">
                <a:latin typeface="Calisto MT" panose="02040603050505030304" pitchFamily="18" charset="0"/>
              </a:rPr>
              <a:t>linguagem de programação </a:t>
            </a:r>
            <a:r>
              <a:rPr lang="pt-BR" sz="2400" dirty="0">
                <a:latin typeface="Calisto MT" panose="02040603050505030304" pitchFamily="18" charset="0"/>
              </a:rPr>
              <a:t>é usada para transformar dados. Isso é feito criando instruções da CPU que reescrevem os dados de entrada na saída.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59" y="3705803"/>
            <a:ext cx="3755395" cy="17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99C16D6-D79B-0B7C-5038-9B607F2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1945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latin typeface="Calisto MT" panose="02040603050505030304" pitchFamily="18" charset="0"/>
              </a:rPr>
              <a:t>Linguagens de Programação X Linguagens de Marcação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pic>
        <p:nvPicPr>
          <p:cNvPr id="11" name="Imagem 8" descr="Uma imagem contendo desenho&#10;&#10;Descrição gerada automaticamente">
            <a:extLst>
              <a:ext uri="{FF2B5EF4-FFF2-40B4-BE49-F238E27FC236}">
                <a16:creationId xmlns="" xmlns:a16="http://schemas.microsoft.com/office/drawing/2014/main" id="{1E36A730-78B4-E62D-FA77-360390986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</p:spPr>
      </p:pic>
      <p:pic>
        <p:nvPicPr>
          <p:cNvPr id="13" name="Imagem 3" descr="Forma, Retângulo Azul&#10;&#10;Descrição gerada automaticamente">
            <a:extLst>
              <a:ext uri="{FF2B5EF4-FFF2-40B4-BE49-F238E27FC236}">
                <a16:creationId xmlns="" xmlns:a16="http://schemas.microsoft.com/office/drawing/2014/main" id="{66447AA9-9598-E4C2-FFDF-E2178CF1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9565"/>
            <a:ext cx="12192000" cy="1238435"/>
          </a:xfrm>
          <a:prstGeom prst="rect">
            <a:avLst/>
          </a:prstGeom>
        </p:spPr>
      </p:pic>
      <p:pic>
        <p:nvPicPr>
          <p:cNvPr id="14" name="Imagem 8" descr="Logo simplificado do serratec">
            <a:extLst>
              <a:ext uri="{FF2B5EF4-FFF2-40B4-BE49-F238E27FC236}">
                <a16:creationId xmlns="" xmlns:a16="http://schemas.microsoft.com/office/drawing/2014/main" id="{372750A0-47F0-9D8B-9FEB-89DADB52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45713" y="1682152"/>
            <a:ext cx="1012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Uma </a:t>
            </a:r>
            <a:r>
              <a:rPr lang="pt-BR" sz="2400" b="1" dirty="0">
                <a:latin typeface="Calisto MT" panose="02040603050505030304" pitchFamily="18" charset="0"/>
              </a:rPr>
              <a:t>linguagem de marcação </a:t>
            </a:r>
            <a:r>
              <a:rPr lang="pt-BR" sz="2400" dirty="0">
                <a:latin typeface="Calisto MT" panose="02040603050505030304" pitchFamily="18" charset="0"/>
              </a:rPr>
              <a:t>é usada para controlar a apresentação dos dados, ou seja, como “representar esses nomes de usuário como uma lista de marcadores ou uma tabela”.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324" y="3139471"/>
            <a:ext cx="3427352" cy="24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2" y="1337971"/>
            <a:ext cx="4373592" cy="1091943"/>
          </a:xfrm>
        </p:spPr>
        <p:txBody>
          <a:bodyPr/>
          <a:lstStyle/>
          <a:p>
            <a:r>
              <a:rPr lang="pt-BR" b="1" dirty="0">
                <a:latin typeface="Calisto MT" panose="02040603050505030304" pitchFamily="18" charset="0"/>
                <a:cs typeface="Cascadia Mono" panose="020B0609020000020004" pitchFamily="49" charset="0"/>
              </a:rPr>
              <a:t>O que é HTML?</a:t>
            </a:r>
            <a:endParaRPr lang="pt-BR" b="1" dirty="0">
              <a:latin typeface="Calisto MT" panose="02040603050505030304" pitchFamily="18" charset="0"/>
              <a:cs typeface="Cascadia Mono" panose="020B060902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0CD393A-27B8-0C8E-EED0-7DA7593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932" y="833588"/>
            <a:ext cx="6719977" cy="416739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A única linguagem que o navegador consegue interpretar para exibição de conteúdo é o HTML</a:t>
            </a:r>
            <a:r>
              <a:rPr lang="pt-BR" sz="2400" dirty="0" smtClean="0">
                <a:latin typeface="Calisto MT" panose="02040603050505030304" pitchFamily="18" charset="0"/>
              </a:rPr>
              <a:t>.</a:t>
            </a:r>
          </a:p>
          <a:p>
            <a:r>
              <a:rPr lang="pt-BR" sz="2400" dirty="0">
                <a:latin typeface="Calisto MT" panose="02040603050505030304" pitchFamily="18" charset="0"/>
              </a:rPr>
              <a:t>sigla para </a:t>
            </a:r>
            <a:r>
              <a:rPr lang="pt-BR" sz="2400" dirty="0" err="1">
                <a:latin typeface="Calisto MT" panose="02040603050505030304" pitchFamily="18" charset="0"/>
              </a:rPr>
              <a:t>HyperText</a:t>
            </a:r>
            <a:r>
              <a:rPr lang="pt-BR" sz="2400" dirty="0">
                <a:latin typeface="Calisto MT" panose="02040603050505030304" pitchFamily="18" charset="0"/>
              </a:rPr>
              <a:t> </a:t>
            </a:r>
            <a:r>
              <a:rPr lang="pt-BR" sz="2400" dirty="0" err="1">
                <a:latin typeface="Calisto MT" panose="02040603050505030304" pitchFamily="18" charset="0"/>
              </a:rPr>
              <a:t>Markup</a:t>
            </a:r>
            <a:r>
              <a:rPr lang="pt-BR" sz="2400" dirty="0">
                <a:latin typeface="Calisto MT" panose="02040603050505030304" pitchFamily="18" charset="0"/>
              </a:rPr>
              <a:t> </a:t>
            </a:r>
            <a:r>
              <a:rPr lang="pt-BR" sz="2400" dirty="0" err="1">
                <a:latin typeface="Calisto MT" panose="02040603050505030304" pitchFamily="18" charset="0"/>
              </a:rPr>
              <a:t>Language</a:t>
            </a:r>
            <a:r>
              <a:rPr lang="pt-BR" sz="2400" dirty="0">
                <a:latin typeface="Calisto MT" panose="02040603050505030304" pitchFamily="18" charset="0"/>
              </a:rPr>
              <a:t> (Linguagem de Marcação de Hipertexto</a:t>
            </a:r>
            <a:r>
              <a:rPr lang="pt-BR" sz="2400" dirty="0" smtClean="0">
                <a:latin typeface="Calisto MT" panose="02040603050505030304" pitchFamily="18" charset="0"/>
              </a:rPr>
              <a:t>)</a:t>
            </a:r>
          </a:p>
          <a:p>
            <a:r>
              <a:rPr lang="pt-BR" sz="2400" dirty="0">
                <a:latin typeface="Calisto MT" panose="02040603050505030304" pitchFamily="18" charset="0"/>
              </a:rPr>
              <a:t>Ele é usado para criar páginas da web e suas estruturas básicas. HTML fornece a estrutura para conteúdo como texto, imagens, vídeos e links, permitindo que os navegadores da web interpretem e exibam esses elementos aos usuários. Por meio de marcações (</a:t>
            </a:r>
            <a:r>
              <a:rPr lang="pt-BR" sz="2400" dirty="0" err="1">
                <a:latin typeface="Calisto MT" panose="02040603050505030304" pitchFamily="18" charset="0"/>
              </a:rPr>
              <a:t>tags</a:t>
            </a:r>
            <a:r>
              <a:rPr lang="pt-BR" sz="2400" dirty="0" smtClean="0">
                <a:latin typeface="Calisto MT" panose="02040603050505030304" pitchFamily="18" charset="0"/>
              </a:rPr>
              <a:t>).</a:t>
            </a:r>
            <a:endParaRPr lang="pt-BR" sz="2400" dirty="0">
              <a:latin typeface="Calisto MT" panose="02040603050505030304" pitchFamily="18" charset="0"/>
            </a:endParaRPr>
          </a:p>
        </p:txBody>
      </p:sp>
      <p:pic>
        <p:nvPicPr>
          <p:cNvPr id="6" name="Imagem 5" descr="Logo serratec">
            <a:extLst>
              <a:ext uri="{FF2B5EF4-FFF2-40B4-BE49-F238E27FC236}">
                <a16:creationId xmlns=""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=""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pic>
        <p:nvPicPr>
          <p:cNvPr id="7" name="Picture 2" descr="Designs PNG de html para Camisetas e Me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6" y="2300550"/>
            <a:ext cx="2829999" cy="28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0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alisto MT" panose="02040603050505030304" pitchFamily="18" charset="0"/>
              </a:rPr>
              <a:t>O HTML foi originalmente desenvolvido para... 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6761" y="1613140"/>
            <a:ext cx="11067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Originalmente, o HTML foi desenvolvido para exibição de documentos científicos. </a:t>
            </a:r>
            <a:endParaRPr lang="pt-BR" sz="2400" dirty="0" smtClean="0">
              <a:latin typeface="Calisto MT" panose="02040603050505030304" pitchFamily="18" charset="0"/>
            </a:endParaRPr>
          </a:p>
          <a:p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É </a:t>
            </a:r>
            <a:r>
              <a:rPr lang="pt-BR" sz="2400" dirty="0">
                <a:latin typeface="Calisto MT" panose="02040603050505030304" pitchFamily="18" charset="0"/>
              </a:rPr>
              <a:t>como se a Web fosse desenvolvida para exibir monografias formatados pela ABNT. Porém, com o tempo, a evolução da Web e de seu potencial comercial tornou-se necessário a exibição de informações com riquezas de elementos gráficos e interações</a:t>
            </a:r>
            <a:r>
              <a:rPr lang="pt-BR" sz="2400" dirty="0" smtClean="0">
                <a:latin typeface="Calisto MT" panose="02040603050505030304" pitchFamily="18" charset="0"/>
              </a:rPr>
              <a:t>.</a:t>
            </a:r>
          </a:p>
          <a:p>
            <a:endParaRPr lang="pt-BR" sz="2400" dirty="0" smtClean="0">
              <a:latin typeface="Calisto MT" panose="02040603050505030304" pitchFamily="18" charset="0"/>
            </a:endParaRPr>
          </a:p>
          <a:p>
            <a:r>
              <a:rPr lang="pt-BR" sz="2400" dirty="0" smtClean="0">
                <a:latin typeface="Calisto MT" panose="02040603050505030304" pitchFamily="18" charset="0"/>
              </a:rPr>
              <a:t> </a:t>
            </a:r>
            <a:r>
              <a:rPr lang="pt-BR" sz="2400" dirty="0">
                <a:latin typeface="Calisto MT" panose="02040603050505030304" pitchFamily="18" charset="0"/>
              </a:rPr>
              <a:t>Atualmente, a linguagem de marcação/sistema de preparação de documentos mais utilizada para escrita de trabalhos científicos é o</a:t>
            </a:r>
            <a:r>
              <a:rPr lang="pt-BR" sz="2400" dirty="0">
                <a:latin typeface="Calisto MT" panose="02040603050505030304" pitchFamily="18" charset="0"/>
                <a:hlinkClick r:id="rId3"/>
              </a:rPr>
              <a:t> </a:t>
            </a:r>
            <a:r>
              <a:rPr lang="pt-BR" sz="2400" dirty="0" err="1">
                <a:latin typeface="Calisto MT" panose="02040603050505030304" pitchFamily="18" charset="0"/>
                <a:hlinkClick r:id="rId3"/>
              </a:rPr>
              <a:t>Latex</a:t>
            </a:r>
            <a:r>
              <a:rPr lang="pt-BR" sz="2400" dirty="0">
                <a:latin typeface="Calisto MT" panose="02040603050505030304" pitchFamily="18" charset="0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>
            <a:extLst>
              <a:ext uri="{FF2B5EF4-FFF2-40B4-BE49-F238E27FC236}">
                <a16:creationId xmlns:a16="http://schemas.microsoft.com/office/drawing/2014/main" xmlns="" id="{60C1DCA0-782C-BC75-13E0-DB6349C6F093}"/>
              </a:ext>
            </a:extLst>
          </p:cNvPr>
          <p:cNvSpPr txBox="1">
            <a:spLocks/>
          </p:cNvSpPr>
          <p:nvPr/>
        </p:nvSpPr>
        <p:spPr>
          <a:xfrm>
            <a:off x="706761" y="471577"/>
            <a:ext cx="10353762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Calisto MT" panose="02040603050505030304" pitchFamily="18" charset="0"/>
              </a:rPr>
              <a:t>Histórico de evolução do HTML</a:t>
            </a:r>
            <a:endParaRPr lang="pt-BR" sz="3200" dirty="0">
              <a:latin typeface="Calisto MT" panose="02040603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13224" y="1799507"/>
            <a:ext cx="1106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sto MT" panose="02040603050505030304" pitchFamily="18" charset="0"/>
              </a:rPr>
              <a:t>Desde os primeiros dias da World </a:t>
            </a:r>
            <a:r>
              <a:rPr lang="pt-BR" sz="2400" dirty="0" err="1">
                <a:latin typeface="Calisto MT" panose="02040603050505030304" pitchFamily="18" charset="0"/>
              </a:rPr>
              <a:t>Wide</a:t>
            </a:r>
            <a:r>
              <a:rPr lang="pt-BR" sz="2400" dirty="0">
                <a:latin typeface="Calisto MT" panose="02040603050505030304" pitchFamily="18" charset="0"/>
              </a:rPr>
              <a:t> Web, houve muitas versões de </a:t>
            </a:r>
            <a:r>
              <a:rPr lang="pt-BR" sz="2400" dirty="0" smtClean="0">
                <a:latin typeface="Calisto MT" panose="02040603050505030304" pitchFamily="18" charset="0"/>
              </a:rPr>
              <a:t>HTML:</a:t>
            </a:r>
            <a:endParaRPr lang="pt-BR" sz="2400" dirty="0">
              <a:latin typeface="Calisto MT" panose="0204060305050503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" y="6499913"/>
            <a:ext cx="1162050" cy="2762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52" y="2504883"/>
            <a:ext cx="10147299" cy="29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1809</Words>
  <Application>Microsoft Office PowerPoint</Application>
  <PresentationFormat>Widescreen</PresentationFormat>
  <Paragraphs>257</Paragraphs>
  <Slides>33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Calisto MT</vt:lpstr>
      <vt:lpstr>Cascadia Code</vt:lpstr>
      <vt:lpstr>Cascadia Mono</vt:lpstr>
      <vt:lpstr>Tema do Office</vt:lpstr>
      <vt:lpstr>Front-end Essencial</vt:lpstr>
      <vt:lpstr>Referências para disciplina</vt:lpstr>
      <vt:lpstr>Apresentação do PowerPoint</vt:lpstr>
      <vt:lpstr>Apresentação do PowerPoint</vt:lpstr>
      <vt:lpstr>Linguagens de Programação X Linguagens de Marcação</vt:lpstr>
      <vt:lpstr>Linguagens de Programação X Linguagens de Marcação</vt:lpstr>
      <vt:lpstr>O que é HTML?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Estilização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frederico.shere@gmail.com</dc:creator>
  <cp:lastModifiedBy>Maria Clara</cp:lastModifiedBy>
  <cp:revision>168</cp:revision>
  <dcterms:created xsi:type="dcterms:W3CDTF">2022-06-14T19:14:16Z</dcterms:created>
  <dcterms:modified xsi:type="dcterms:W3CDTF">2024-04-22T14:00:17Z</dcterms:modified>
</cp:coreProperties>
</file>