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 id="2147483762" r:id="rId2"/>
  </p:sldMasterIdLst>
  <p:sldIdLst>
    <p:sldId id="256" r:id="rId3"/>
    <p:sldId id="257" r:id="rId4"/>
    <p:sldId id="258" r:id="rId5"/>
    <p:sldId id="263" r:id="rId6"/>
    <p:sldId id="272" r:id="rId7"/>
    <p:sldId id="259" r:id="rId8"/>
    <p:sldId id="260" r:id="rId9"/>
    <p:sldId id="261" r:id="rId10"/>
    <p:sldId id="271"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F230F-8217-4A6B-8C25-2BF25F5A1312}" v="157" dt="2023-12-18T04:51:50.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76"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73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818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05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40463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6642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50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023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30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12/17/2023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9235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946259B-8396-46CD-AD42-FDEDA89DA278}" type="slidenum">
              <a:rPr lang="en-US" smtClean="0"/>
              <a:t>‹#›</a:t>
            </a:fld>
            <a:endParaRPr lang="en-US" dirty="0"/>
          </a:p>
        </p:txBody>
      </p:sp>
    </p:spTree>
    <p:extLst>
      <p:ext uri="{BB962C8B-B14F-4D97-AF65-F5344CB8AC3E}">
        <p14:creationId xmlns:p14="http://schemas.microsoft.com/office/powerpoint/2010/main" val="1802543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04594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9283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1008460-8B2F-4AAA-A4E2-10730069204C}" type="datetimeFigureOut">
              <a:rPr lang="en-US" smtClean="0"/>
              <a:t>12/17/2023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946259B-8396-46CD-AD42-FDEDA89DA278}" type="slidenum">
              <a:rPr lang="en-US" smtClean="0"/>
              <a:t>‹#›</a:t>
            </a:fld>
            <a:endParaRPr lang="en-US" dirty="0"/>
          </a:p>
        </p:txBody>
      </p:sp>
    </p:spTree>
    <p:extLst>
      <p:ext uri="{BB962C8B-B14F-4D97-AF65-F5344CB8AC3E}">
        <p14:creationId xmlns:p14="http://schemas.microsoft.com/office/powerpoint/2010/main" val="3095870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9389161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134634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363939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2398532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32706252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008460-8B2F-4AAA-A4E2-10730069204C}" type="datetimeFigureOut">
              <a:rPr lang="en-US" smtClean="0"/>
              <a:t>12/17/2023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1214662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7734768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08460-8B2F-4AAA-A4E2-10730069204C}"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46259B-8396-46CD-AD42-FDEDA89DA278}" type="slidenum">
              <a:rPr lang="en-US" smtClean="0"/>
              <a:t>‹#›</a:t>
            </a:fld>
            <a:endParaRPr lang="en-US" dirty="0"/>
          </a:p>
        </p:txBody>
      </p:sp>
    </p:spTree>
    <p:extLst>
      <p:ext uri="{BB962C8B-B14F-4D97-AF65-F5344CB8AC3E}">
        <p14:creationId xmlns:p14="http://schemas.microsoft.com/office/powerpoint/2010/main" val="64578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582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969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4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70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9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38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35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6.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12/17/2023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227687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1008460-8B2F-4AAA-A4E2-10730069204C}" type="datetimeFigureOut">
              <a:rPr lang="en-US" smtClean="0"/>
              <a:pPr/>
              <a:t>12/17/2023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08279214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6.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6.xml"/><Relationship Id="rId6" Type="http://schemas.openxmlformats.org/officeDocument/2006/relationships/image" Target="../media/image23.jpg"/><Relationship Id="rId5" Type="http://schemas.microsoft.com/office/2007/relationships/hdphoto" Target="../media/hdphoto2.wdp"/><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6.xml"/><Relationship Id="rId4" Type="http://schemas.openxmlformats.org/officeDocument/2006/relationships/image" Target="../media/image13.jpg"/></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6" name="Group 15">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8" name="Oval 17">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p:nvSpPr>
          <p:cNvPr id="20" name="Rectangle 19">
            <a:extLst>
              <a:ext uri="{FF2B5EF4-FFF2-40B4-BE49-F238E27FC236}">
                <a16:creationId xmlns:a16="http://schemas.microsoft.com/office/drawing/2014/main" id="{CFB57ED5-941D-44E2-9320-56A0A026F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7A1BE9A9-6FBF-4CF1-8F0C-BFCFF1FD96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4AE8163-578C-46A4-BF65-BD3AEEF2A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1" y="822325"/>
            <a:ext cx="5149596" cy="4846228"/>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75A9B-4D0A-46AE-864D-1793274F26B2}"/>
              </a:ext>
            </a:extLst>
          </p:cNvPr>
          <p:cNvSpPr>
            <a:spLocks noGrp="1"/>
          </p:cNvSpPr>
          <p:nvPr>
            <p:ph type="title"/>
          </p:nvPr>
        </p:nvSpPr>
        <p:spPr>
          <a:xfrm>
            <a:off x="6713220" y="1054100"/>
            <a:ext cx="4615180" cy="3736099"/>
          </a:xfrm>
        </p:spPr>
        <p:txBody>
          <a:bodyPr vert="horz" lIns="91440" tIns="45720" rIns="91440" bIns="45720" rtlCol="0" anchor="ctr">
            <a:normAutofit/>
          </a:bodyPr>
          <a:lstStyle/>
          <a:p>
            <a:pPr>
              <a:lnSpc>
                <a:spcPct val="80000"/>
              </a:lnSpc>
            </a:pPr>
            <a:r>
              <a:rPr lang="en-US" sz="4500" dirty="0">
                <a:blipFill dpi="0" rotWithShape="1">
                  <a:blip r:embed="rId4"/>
                  <a:srcRect/>
                  <a:tile tx="6350" ty="-127000" sx="65000" sy="64000" flip="none" algn="tl"/>
                </a:blipFill>
              </a:rPr>
              <a:t>Final report on college basketball top 25 rankings in 2021</a:t>
            </a:r>
            <a:r>
              <a:rPr lang="en-US" sz="5000" dirty="0">
                <a:blipFill dpi="0" rotWithShape="1">
                  <a:blip r:embed="rId4"/>
                  <a:srcRect/>
                  <a:tile tx="6350" ty="-127000" sx="65000" sy="64000" flip="none" algn="tl"/>
                </a:blipFill>
              </a:rPr>
              <a:t> </a:t>
            </a:r>
          </a:p>
        </p:txBody>
      </p:sp>
      <p:sp>
        <p:nvSpPr>
          <p:cNvPr id="26" name="Rectangle 25">
            <a:extLst>
              <a:ext uri="{FF2B5EF4-FFF2-40B4-BE49-F238E27FC236}">
                <a16:creationId xmlns:a16="http://schemas.microsoft.com/office/drawing/2014/main" id="{346F56CC-F97A-40DF-9A88-6D8BF7A6A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5756954"/>
            <a:ext cx="10908792"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94818F1-2ACF-4181-B8B6-7637EB92BD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29" name="Oval 28">
              <a:extLst>
                <a:ext uri="{FF2B5EF4-FFF2-40B4-BE49-F238E27FC236}">
                  <a16:creationId xmlns:a16="http://schemas.microsoft.com/office/drawing/2014/main" id="{31BF4AB6-91C5-40DA-AFC8-BBDA46BB2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CA6D6306-ED75-4DC2-9BEF-160516C2F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154384"/>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 name="Subtitle 2">
            <a:extLst>
              <a:ext uri="{FF2B5EF4-FFF2-40B4-BE49-F238E27FC236}">
                <a16:creationId xmlns:a16="http://schemas.microsoft.com/office/drawing/2014/main" id="{042A32D3-CB0A-44A4-8ADE-848453307FE3}"/>
              </a:ext>
            </a:extLst>
          </p:cNvPr>
          <p:cNvSpPr>
            <a:spLocks noGrp="1"/>
          </p:cNvSpPr>
          <p:nvPr>
            <p:ph type="body" sz="half" idx="2"/>
          </p:nvPr>
        </p:nvSpPr>
        <p:spPr>
          <a:xfrm>
            <a:off x="6713220" y="4583555"/>
            <a:ext cx="4615180" cy="668769"/>
          </a:xfrm>
        </p:spPr>
        <p:txBody>
          <a:bodyPr vert="horz" lIns="91440" tIns="45720" rIns="91440" bIns="45720" rtlCol="0" anchor="t">
            <a:normAutofit fontScale="92500" lnSpcReduction="20000"/>
          </a:bodyPr>
          <a:lstStyle/>
          <a:p>
            <a:pPr>
              <a:lnSpc>
                <a:spcPct val="90000"/>
              </a:lnSpc>
              <a:spcBef>
                <a:spcPts val="1200"/>
              </a:spcBef>
            </a:pPr>
            <a:r>
              <a:rPr lang="en-US" sz="2000" dirty="0">
                <a:solidFill>
                  <a:schemeClr val="tx1"/>
                </a:solidFill>
              </a:rPr>
              <a:t>ALY 6010</a:t>
            </a:r>
            <a:endParaRPr lang="en-US" dirty="0">
              <a:solidFill>
                <a:schemeClr val="tx1"/>
              </a:solidFill>
            </a:endParaRPr>
          </a:p>
          <a:p>
            <a:pPr>
              <a:lnSpc>
                <a:spcPct val="90000"/>
              </a:lnSpc>
              <a:spcBef>
                <a:spcPts val="1200"/>
              </a:spcBef>
            </a:pPr>
            <a:r>
              <a:rPr lang="en-US" sz="2000" dirty="0">
                <a:solidFill>
                  <a:schemeClr val="tx1"/>
                </a:solidFill>
              </a:rPr>
              <a:t>Presentation Slides by Sean McLean</a:t>
            </a:r>
            <a:endParaRPr lang="en-US" dirty="0">
              <a:solidFill>
                <a:schemeClr val="tx1"/>
              </a:solidFill>
            </a:endParaRPr>
          </a:p>
        </p:txBody>
      </p:sp>
      <p:pic>
        <p:nvPicPr>
          <p:cNvPr id="9" name="Picture Placeholder 8" descr="A basketball player jumping over a basketball in front of a crowd&#10;&#10;Description automatically generated">
            <a:extLst>
              <a:ext uri="{FF2B5EF4-FFF2-40B4-BE49-F238E27FC236}">
                <a16:creationId xmlns:a16="http://schemas.microsoft.com/office/drawing/2014/main" id="{DCC927CC-83E8-3534-C029-F13E392E5D05}"/>
              </a:ext>
            </a:extLst>
          </p:cNvPr>
          <p:cNvPicPr>
            <a:picLocks noGrp="1" noChangeAspect="1"/>
          </p:cNvPicPr>
          <p:nvPr>
            <p:ph type="pic" idx="1"/>
          </p:nvPr>
        </p:nvPicPr>
        <p:blipFill>
          <a:blip r:embed="rId6"/>
          <a:srcRect l="15944" r="15944"/>
          <a:stretch>
            <a:fillRect/>
          </a:stretch>
        </p:blipFill>
        <p:spPr>
          <a:xfrm>
            <a:off x="-1" y="0"/>
            <a:ext cx="5800225" cy="6858000"/>
          </a:xfrm>
        </p:spPr>
      </p:pic>
    </p:spTree>
    <p:extLst>
      <p:ext uri="{BB962C8B-B14F-4D97-AF65-F5344CB8AC3E}">
        <p14:creationId xmlns:p14="http://schemas.microsoft.com/office/powerpoint/2010/main" val="57380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108D-FCFE-4253-A35A-6C91203AA481}"/>
              </a:ext>
            </a:extLst>
          </p:cNvPr>
          <p:cNvSpPr>
            <a:spLocks noGrp="1"/>
          </p:cNvSpPr>
          <p:nvPr>
            <p:ph type="title"/>
          </p:nvPr>
        </p:nvSpPr>
        <p:spPr/>
        <p:txBody>
          <a:bodyPr vert="horz" lIns="91440" tIns="45720" rIns="91440" bIns="45720" rtlCol="0" anchor="ctr">
            <a:normAutofit/>
          </a:bodyPr>
          <a:lstStyle/>
          <a:p>
            <a:r>
              <a:rPr lang="en-US" sz="4500" dirty="0"/>
              <a:t>Interpretations of the Results</a:t>
            </a:r>
            <a:endParaRPr lang="en-US" sz="4500" dirty="0">
              <a:solidFill>
                <a:schemeClr val="tx1"/>
              </a:solidFill>
            </a:endParaRPr>
          </a:p>
        </p:txBody>
      </p:sp>
      <p:sp>
        <p:nvSpPr>
          <p:cNvPr id="4" name="Text Placeholder 3">
            <a:extLst>
              <a:ext uri="{FF2B5EF4-FFF2-40B4-BE49-F238E27FC236}">
                <a16:creationId xmlns:a16="http://schemas.microsoft.com/office/drawing/2014/main" id="{2699786E-67B3-4DB1-85FB-2309624C0231}"/>
              </a:ext>
            </a:extLst>
          </p:cNvPr>
          <p:cNvSpPr>
            <a:spLocks noGrp="1"/>
          </p:cNvSpPr>
          <p:nvPr>
            <p:ph sz="half" idx="2"/>
          </p:nvPr>
        </p:nvSpPr>
        <p:spPr/>
        <p:txBody>
          <a:bodyPr vert="horz" lIns="91440" tIns="45720" rIns="91440" bIns="45720" rtlCol="0" anchor="t">
            <a:normAutofit fontScale="92500" lnSpcReduction="20000"/>
          </a:bodyPr>
          <a:lstStyle/>
          <a:p>
            <a:pPr indent="-182880">
              <a:lnSpc>
                <a:spcPct val="90000"/>
              </a:lnSpc>
              <a:buFont typeface="Wingdings" pitchFamily="2" charset="2"/>
              <a:buChar char="§"/>
            </a:pPr>
            <a:r>
              <a:rPr lang="en-US" sz="3000" dirty="0"/>
              <a:t>Strong relationships between schools and ranking systems.</a:t>
            </a:r>
            <a:endParaRPr lang="en-US" sz="3000" dirty="0">
              <a:solidFill>
                <a:schemeClr val="tx1"/>
              </a:solidFill>
            </a:endParaRPr>
          </a:p>
          <a:p>
            <a:pPr indent="-182880">
              <a:lnSpc>
                <a:spcPct val="90000"/>
              </a:lnSpc>
              <a:buFont typeface="Wingdings" pitchFamily="2" charset="2"/>
              <a:buChar char="§"/>
            </a:pPr>
            <a:r>
              <a:rPr lang="en-US" sz="3000" dirty="0"/>
              <a:t>Small percentage of schools ranked over the course of the season.</a:t>
            </a:r>
          </a:p>
          <a:p>
            <a:pPr indent="-182880">
              <a:lnSpc>
                <a:spcPct val="90000"/>
              </a:lnSpc>
              <a:buFont typeface="Wingdings" pitchFamily="2" charset="2"/>
              <a:buChar char="§"/>
            </a:pPr>
            <a:r>
              <a:rPr lang="en-US" sz="3000" dirty="0">
                <a:solidFill>
                  <a:schemeClr val="tx1"/>
                </a:solidFill>
              </a:rPr>
              <a:t>Reasons: Tradition? </a:t>
            </a:r>
            <a:r>
              <a:rPr lang="en-US" sz="3000" dirty="0"/>
              <a:t>Strength of Schedule? Wins/Losses? Bias/Favoritism?</a:t>
            </a:r>
            <a:endParaRPr lang="en-US" sz="3000" dirty="0">
              <a:solidFill>
                <a:schemeClr val="tx1"/>
              </a:solidFill>
            </a:endParaRPr>
          </a:p>
        </p:txBody>
      </p:sp>
      <p:pic>
        <p:nvPicPr>
          <p:cNvPr id="12" name="Content Placeholder 11" descr="A person playing basketball with a basketball player in the air&#10;&#10;Description automatically generated">
            <a:extLst>
              <a:ext uri="{FF2B5EF4-FFF2-40B4-BE49-F238E27FC236}">
                <a16:creationId xmlns:a16="http://schemas.microsoft.com/office/drawing/2014/main" id="{21AF4EBA-2BBD-471E-AF8E-B04CAB8030E1}"/>
              </a:ext>
            </a:extLst>
          </p:cNvPr>
          <p:cNvPicPr>
            <a:picLocks noGrp="1" noChangeAspect="1"/>
          </p:cNvPicPr>
          <p:nvPr>
            <p:ph sz="half" idx="1"/>
          </p:nvPr>
        </p:nvPicPr>
        <p:blipFill>
          <a:blip r:embed="rId2"/>
          <a:stretch>
            <a:fillRect/>
          </a:stretch>
        </p:blipFill>
        <p:spPr>
          <a:xfrm>
            <a:off x="382772" y="2336873"/>
            <a:ext cx="5063701" cy="3378438"/>
          </a:xfrm>
        </p:spPr>
      </p:pic>
    </p:spTree>
    <p:extLst>
      <p:ext uri="{BB962C8B-B14F-4D97-AF65-F5344CB8AC3E}">
        <p14:creationId xmlns:p14="http://schemas.microsoft.com/office/powerpoint/2010/main" val="192187747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2" name="Oval 1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3" name="Oval 1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5" name="Rectangle 1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4">
              <a:alphaModFix amt="9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7DB207D-4225-4314-9A4F-2E0CAD57157C}"/>
              </a:ext>
            </a:extLst>
          </p:cNvPr>
          <p:cNvSpPr>
            <a:spLocks noGrp="1"/>
          </p:cNvSpPr>
          <p:nvPr>
            <p:ph type="title"/>
          </p:nvPr>
        </p:nvSpPr>
        <p:spPr>
          <a:xfrm>
            <a:off x="1285456" y="4162031"/>
            <a:ext cx="4543683" cy="1767141"/>
          </a:xfrm>
        </p:spPr>
        <p:txBody>
          <a:bodyPr vert="horz" lIns="91440" tIns="45720" rIns="91440" bIns="45720" rtlCol="0" anchor="ctr">
            <a:normAutofit/>
          </a:bodyPr>
          <a:lstStyle/>
          <a:p>
            <a:pPr algn="r"/>
            <a:r>
              <a:rPr lang="en-US" sz="5400" b="1" u="sng"/>
              <a:t>Conclusion</a:t>
            </a:r>
          </a:p>
        </p:txBody>
      </p:sp>
      <p:sp>
        <p:nvSpPr>
          <p:cNvPr id="5" name="Text Placeholder 4">
            <a:extLst>
              <a:ext uri="{FF2B5EF4-FFF2-40B4-BE49-F238E27FC236}">
                <a16:creationId xmlns:a16="http://schemas.microsoft.com/office/drawing/2014/main" id="{5BC192C6-5B2D-0031-AD81-7EF99C4B67AA}"/>
              </a:ext>
            </a:extLst>
          </p:cNvPr>
          <p:cNvSpPr>
            <a:spLocks noGrp="1"/>
          </p:cNvSpPr>
          <p:nvPr>
            <p:ph type="body" sz="half" idx="2"/>
          </p:nvPr>
        </p:nvSpPr>
        <p:spPr>
          <a:xfrm>
            <a:off x="6217920" y="4170410"/>
            <a:ext cx="4699221" cy="1767141"/>
          </a:xfrm>
        </p:spPr>
        <p:txBody>
          <a:bodyPr vert="horz" lIns="91440" tIns="45720" rIns="91440" bIns="45720" rtlCol="0" anchor="ctr">
            <a:normAutofit/>
          </a:bodyPr>
          <a:lstStyle/>
          <a:p>
            <a:pPr indent="-182880">
              <a:lnSpc>
                <a:spcPct val="90000"/>
              </a:lnSpc>
              <a:buFont typeface="Wingdings" pitchFamily="2" charset="2"/>
              <a:buChar char="§"/>
            </a:pPr>
            <a:r>
              <a:rPr lang="en-US" sz="3000" b="1" dirty="0">
                <a:solidFill>
                  <a:schemeClr val="tx1"/>
                </a:solidFill>
              </a:rPr>
              <a:t>Thanks For A Great Class Everyone And Have A Great Winter Break!</a:t>
            </a:r>
          </a:p>
        </p:txBody>
      </p:sp>
      <p:sp>
        <p:nvSpPr>
          <p:cNvPr id="21" name="Rectangle 2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6" name="Picture Placeholder 15" descr="A basketball game in a stadium&#10;&#10;Description automatically generated">
            <a:extLst>
              <a:ext uri="{FF2B5EF4-FFF2-40B4-BE49-F238E27FC236}">
                <a16:creationId xmlns:a16="http://schemas.microsoft.com/office/drawing/2014/main" id="{353B3E68-F459-0A2A-B3CD-0DF8EE4A54F5}"/>
              </a:ext>
            </a:extLst>
          </p:cNvPr>
          <p:cNvPicPr>
            <a:picLocks noGrp="1" noChangeAspect="1"/>
          </p:cNvPicPr>
          <p:nvPr>
            <p:ph type="pic" idx="1"/>
          </p:nvPr>
        </p:nvPicPr>
        <p:blipFill>
          <a:blip r:embed="rId6"/>
          <a:srcRect l="9637" r="9637"/>
          <a:stretch>
            <a:fillRect/>
          </a:stretch>
        </p:blipFill>
        <p:spPr>
          <a:xfrm>
            <a:off x="-1" y="0"/>
            <a:ext cx="12192000" cy="3768697"/>
          </a:xfrm>
        </p:spPr>
      </p:pic>
    </p:spTree>
    <p:extLst>
      <p:ext uri="{BB962C8B-B14F-4D97-AF65-F5344CB8AC3E}">
        <p14:creationId xmlns:p14="http://schemas.microsoft.com/office/powerpoint/2010/main" val="87702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8DBB-68C8-4929-BA0D-B81FA200C4AB}"/>
              </a:ext>
            </a:extLst>
          </p:cNvPr>
          <p:cNvSpPr>
            <a:spLocks noGrp="1"/>
          </p:cNvSpPr>
          <p:nvPr>
            <p:ph type="title"/>
          </p:nvPr>
        </p:nvSpPr>
        <p:spPr/>
        <p:txBody>
          <a:bodyPr vert="horz" lIns="91440" tIns="45720" rIns="91440" bIns="45720" rtlCol="0" anchor="ctr">
            <a:normAutofit/>
          </a:bodyPr>
          <a:lstStyle/>
          <a:p>
            <a:r>
              <a:rPr lang="en-US" dirty="0"/>
              <a:t>Overview Of The Dataset</a:t>
            </a:r>
          </a:p>
        </p:txBody>
      </p:sp>
      <p:pic>
        <p:nvPicPr>
          <p:cNvPr id="7" name="Content Placeholder 6" descr="A group of men in basketball uniforms hugging&#10;&#10;Description automatically generated">
            <a:extLst>
              <a:ext uri="{FF2B5EF4-FFF2-40B4-BE49-F238E27FC236}">
                <a16:creationId xmlns:a16="http://schemas.microsoft.com/office/drawing/2014/main" id="{C9B73002-7F0F-100D-42F1-BB1F0A39B29F}"/>
              </a:ext>
            </a:extLst>
          </p:cNvPr>
          <p:cNvPicPr>
            <a:picLocks noGrp="1" noChangeAspect="1"/>
          </p:cNvPicPr>
          <p:nvPr>
            <p:ph idx="1"/>
          </p:nvPr>
        </p:nvPicPr>
        <p:blipFill>
          <a:blip r:embed="rId2"/>
          <a:stretch>
            <a:fillRect/>
          </a:stretch>
        </p:blipFill>
        <p:spPr>
          <a:xfrm>
            <a:off x="6398143" y="2675760"/>
            <a:ext cx="5608638" cy="3154858"/>
          </a:xfrm>
        </p:spPr>
      </p:pic>
      <p:sp>
        <p:nvSpPr>
          <p:cNvPr id="3" name="TextBox 2">
            <a:extLst>
              <a:ext uri="{FF2B5EF4-FFF2-40B4-BE49-F238E27FC236}">
                <a16:creationId xmlns:a16="http://schemas.microsoft.com/office/drawing/2014/main" id="{9188CB2D-D352-4C6E-B131-E400AAF10D57}"/>
              </a:ext>
            </a:extLst>
          </p:cNvPr>
          <p:cNvSpPr txBox="1"/>
          <p:nvPr/>
        </p:nvSpPr>
        <p:spPr>
          <a:xfrm>
            <a:off x="680322" y="2039822"/>
            <a:ext cx="5632246" cy="4435405"/>
          </a:xfrm>
          <a:prstGeom prst="rect">
            <a:avLst/>
          </a:prstGeom>
        </p:spPr>
        <p:txBody>
          <a:bodyPr vert="horz" lIns="91440" tIns="45720" rIns="91440" bIns="45720" rtlCol="0" anchor="t">
            <a:noAutofit/>
          </a:bodyPr>
          <a:lstStyle/>
          <a:p>
            <a:pPr marL="571500" indent="-228600" defTabSz="914400">
              <a:lnSpc>
                <a:spcPct val="90000"/>
              </a:lnSpc>
              <a:spcAft>
                <a:spcPts val="600"/>
              </a:spcAft>
              <a:buFont typeface="Arial" panose="020B0604020202020204" pitchFamily="34" charset="0"/>
              <a:buChar char="•"/>
            </a:pPr>
            <a:endParaRPr lang="en-US" sz="2000" dirty="0"/>
          </a:p>
          <a:p>
            <a:pPr defTabSz="914400">
              <a:lnSpc>
                <a:spcPct val="90000"/>
              </a:lnSpc>
              <a:spcAft>
                <a:spcPts val="600"/>
              </a:spcAft>
            </a:pPr>
            <a:endParaRPr lang="en-US" sz="2400" dirty="0"/>
          </a:p>
          <a:p>
            <a:pPr marL="571500" indent="-228600" defTabSz="914400">
              <a:lnSpc>
                <a:spcPct val="90000"/>
              </a:lnSpc>
              <a:spcAft>
                <a:spcPts val="600"/>
              </a:spcAft>
              <a:buFont typeface="Arial" panose="020B0604020202020204" pitchFamily="34" charset="0"/>
              <a:buChar char="•"/>
            </a:pPr>
            <a:r>
              <a:rPr lang="en-US" sz="2400" dirty="0">
                <a:latin typeface="+mj-lt"/>
                <a:ea typeface="Calibri" panose="020F0502020204030204" pitchFamily="34" charset="0"/>
              </a:rPr>
              <a:t>D</a:t>
            </a:r>
            <a:r>
              <a:rPr lang="en-US" sz="2400" dirty="0">
                <a:effectLst/>
                <a:latin typeface="+mj-lt"/>
                <a:ea typeface="Calibri" panose="020F0502020204030204" pitchFamily="34" charset="0"/>
              </a:rPr>
              <a:t>ataset of all the rankings from every ranking system for every Division I school in college basketball for the duration of the 2020-2021 season. </a:t>
            </a:r>
            <a:endParaRPr lang="en-US" sz="2400" dirty="0">
              <a:latin typeface="+mj-lt"/>
            </a:endParaRPr>
          </a:p>
          <a:p>
            <a:pPr marL="571500" indent="-228600" defTabSz="914400">
              <a:lnSpc>
                <a:spcPct val="90000"/>
              </a:lnSpc>
              <a:spcAft>
                <a:spcPts val="600"/>
              </a:spcAft>
              <a:buFont typeface="Arial" panose="020B0604020202020204" pitchFamily="34" charset="0"/>
              <a:buChar char="•"/>
            </a:pPr>
            <a:r>
              <a:rPr lang="en-US" sz="2400" dirty="0">
                <a:effectLst/>
                <a:latin typeface="+mj-lt"/>
                <a:ea typeface="Calibri" panose="020F0502020204030204" pitchFamily="34" charset="0"/>
              </a:rPr>
              <a:t>Main </a:t>
            </a:r>
            <a:r>
              <a:rPr lang="en-US" sz="2400" dirty="0">
                <a:latin typeface="+mj-lt"/>
                <a:ea typeface="Calibri" panose="020F0502020204030204" pitchFamily="34" charset="0"/>
              </a:rPr>
              <a:t>focus is to </a:t>
            </a:r>
            <a:r>
              <a:rPr lang="en-US" sz="2400" dirty="0">
                <a:effectLst/>
                <a:latin typeface="+mj-lt"/>
                <a:ea typeface="Calibri" panose="020F0502020204030204" pitchFamily="34" charset="0"/>
              </a:rPr>
              <a:t>provide the rankings for every week of the season and how it changes as the season progresses and schools perform. </a:t>
            </a:r>
            <a:endParaRPr lang="en-US" sz="2400" dirty="0">
              <a:latin typeface="+mj-lt"/>
            </a:endParaRPr>
          </a:p>
        </p:txBody>
      </p:sp>
    </p:spTree>
    <p:extLst>
      <p:ext uri="{BB962C8B-B14F-4D97-AF65-F5344CB8AC3E}">
        <p14:creationId xmlns:p14="http://schemas.microsoft.com/office/powerpoint/2010/main" val="110431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5" name="Picture 34">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7" name="Picture 36">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9" name="Rectangle 38">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3" name="Rectangle 42">
            <a:extLst>
              <a:ext uri="{FF2B5EF4-FFF2-40B4-BE49-F238E27FC236}">
                <a16:creationId xmlns:a16="http://schemas.microsoft.com/office/drawing/2014/main" id="{8F383800-5CEA-471E-91C6-604E9C8F9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077B291-934C-486F-A7DD-F7B7568B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sp>
        <p:nvSpPr>
          <p:cNvPr id="47" name="Rectangle 46">
            <a:extLst>
              <a:ext uri="{FF2B5EF4-FFF2-40B4-BE49-F238E27FC236}">
                <a16:creationId xmlns:a16="http://schemas.microsoft.com/office/drawing/2014/main" id="{FE41C29D-0817-42AE-A275-5552F6926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57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1AFE179-2F71-4019-9BED-8E72C0C07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978671" cy="1660332"/>
          </a:xfrm>
          <a:prstGeom prst="rect">
            <a:avLst/>
          </a:prstGeom>
          <a:solidFill>
            <a:srgbClr val="0D0D0D">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11263F-749F-4464-9E62-7D590EF7B96E}"/>
              </a:ext>
            </a:extLst>
          </p:cNvPr>
          <p:cNvSpPr>
            <a:spLocks noGrp="1"/>
          </p:cNvSpPr>
          <p:nvPr>
            <p:ph type="title"/>
          </p:nvPr>
        </p:nvSpPr>
        <p:spPr>
          <a:xfrm>
            <a:off x="4720467" y="4775059"/>
            <a:ext cx="4258902" cy="1431019"/>
          </a:xfrm>
        </p:spPr>
        <p:txBody>
          <a:bodyPr vert="horz" lIns="91440" tIns="45720" rIns="91440" bIns="45720" rtlCol="0" anchor="b">
            <a:noAutofit/>
          </a:bodyPr>
          <a:lstStyle/>
          <a:p>
            <a:pPr algn="r"/>
            <a:r>
              <a:rPr lang="en-US" sz="1800" dirty="0">
                <a:solidFill>
                  <a:srgbClr val="FFFFFF"/>
                </a:solidFill>
              </a:rPr>
              <a:t>Minimal Number of Schools Ranked </a:t>
            </a:r>
            <a:br>
              <a:rPr lang="en-US" sz="1800" dirty="0"/>
            </a:br>
            <a:br>
              <a:rPr lang="en-US" sz="1800" dirty="0"/>
            </a:br>
            <a:r>
              <a:rPr lang="en-US" sz="1800" dirty="0">
                <a:solidFill>
                  <a:srgbClr val="FFFFFF"/>
                </a:solidFill>
              </a:rPr>
              <a:t>Condensing Dataset For Better Appearance </a:t>
            </a:r>
            <a:br>
              <a:rPr lang="en-US" sz="1800" dirty="0"/>
            </a:br>
            <a:br>
              <a:rPr lang="en-US" sz="1800" dirty="0"/>
            </a:br>
            <a:r>
              <a:rPr lang="en-US" sz="1800" dirty="0">
                <a:solidFill>
                  <a:srgbClr val="FFFFFF"/>
                </a:solidFill>
              </a:rPr>
              <a:t>Focus on Associated Press polls</a:t>
            </a:r>
            <a:endParaRPr lang="en-US" sz="1800" dirty="0"/>
          </a:p>
        </p:txBody>
      </p:sp>
      <p:sp>
        <p:nvSpPr>
          <p:cNvPr id="3" name="Text Placeholder 2">
            <a:extLst>
              <a:ext uri="{FF2B5EF4-FFF2-40B4-BE49-F238E27FC236}">
                <a16:creationId xmlns:a16="http://schemas.microsoft.com/office/drawing/2014/main" id="{AF1270EE-EB63-43B0-A541-174CFA788319}"/>
              </a:ext>
            </a:extLst>
          </p:cNvPr>
          <p:cNvSpPr>
            <a:spLocks noGrp="1"/>
          </p:cNvSpPr>
          <p:nvPr>
            <p:ph type="body" sz="half" idx="2"/>
          </p:nvPr>
        </p:nvSpPr>
        <p:spPr>
          <a:xfrm>
            <a:off x="364663" y="4584175"/>
            <a:ext cx="3991142" cy="1633514"/>
          </a:xfrm>
        </p:spPr>
        <p:txBody>
          <a:bodyPr vert="horz" lIns="91440" tIns="45720" rIns="91440" bIns="45720" rtlCol="0">
            <a:normAutofit/>
          </a:bodyPr>
          <a:lstStyle/>
          <a:p>
            <a:pPr algn="r"/>
            <a:r>
              <a:rPr lang="en-US" sz="3600" u="sng" dirty="0">
                <a:solidFill>
                  <a:srgbClr val="FFFFFF"/>
                </a:solidFill>
              </a:rPr>
              <a:t>Initial Dataset Takeaways</a:t>
            </a:r>
          </a:p>
        </p:txBody>
      </p:sp>
      <p:sp>
        <p:nvSpPr>
          <p:cNvPr id="51" name="Rectangle 50">
            <a:extLst>
              <a:ext uri="{FF2B5EF4-FFF2-40B4-BE49-F238E27FC236}">
                <a16:creationId xmlns:a16="http://schemas.microsoft.com/office/drawing/2014/main" id="{333AFE41-7E9F-4E28-8263-5B498AA7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4557357"/>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3" name="Rectangle 52">
            <a:extLst>
              <a:ext uri="{FF2B5EF4-FFF2-40B4-BE49-F238E27FC236}">
                <a16:creationId xmlns:a16="http://schemas.microsoft.com/office/drawing/2014/main" id="{C553E99F-4FAF-422B-B3EA-84AF1AA08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968085" cy="275942"/>
          </a:xfrm>
          <a:prstGeom prst="rect">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214FAEF-3E6C-41BB-9945-719809A69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22301" y="6210130"/>
            <a:ext cx="3080285" cy="275942"/>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33499A-A711-C9AA-E69D-62DD3E9C3563}"/>
              </a:ext>
            </a:extLst>
          </p:cNvPr>
          <p:cNvPicPr>
            <a:picLocks noChangeAspect="1"/>
          </p:cNvPicPr>
          <p:nvPr/>
        </p:nvPicPr>
        <p:blipFill>
          <a:blip r:embed="rId7"/>
          <a:stretch>
            <a:fillRect/>
          </a:stretch>
        </p:blipFill>
        <p:spPr>
          <a:xfrm>
            <a:off x="1084521" y="371927"/>
            <a:ext cx="10217888" cy="4031204"/>
          </a:xfrm>
          <a:prstGeom prst="rect">
            <a:avLst/>
          </a:prstGeom>
        </p:spPr>
      </p:pic>
    </p:spTree>
    <p:extLst>
      <p:ext uri="{BB962C8B-B14F-4D97-AF65-F5344CB8AC3E}">
        <p14:creationId xmlns:p14="http://schemas.microsoft.com/office/powerpoint/2010/main" val="3675323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23" name="Oval 22">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5" name="Title 4">
            <a:extLst>
              <a:ext uri="{FF2B5EF4-FFF2-40B4-BE49-F238E27FC236}">
                <a16:creationId xmlns:a16="http://schemas.microsoft.com/office/drawing/2014/main" id="{C9768E99-C7B7-49BE-96DA-3BA56BAFD7D5}"/>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6600" dirty="0">
                <a:latin typeface="Rockwell Condensed"/>
              </a:rPr>
              <a:t>Questions generated</a:t>
            </a:r>
          </a:p>
        </p:txBody>
      </p:sp>
      <p:sp>
        <p:nvSpPr>
          <p:cNvPr id="7" name="Text Placeholder 6">
            <a:extLst>
              <a:ext uri="{FF2B5EF4-FFF2-40B4-BE49-F238E27FC236}">
                <a16:creationId xmlns:a16="http://schemas.microsoft.com/office/drawing/2014/main" id="{2C3A9D90-B2E0-444A-9C6C-41F06C17CBDA}"/>
              </a:ext>
            </a:extLst>
          </p:cNvPr>
          <p:cNvSpPr>
            <a:spLocks noGrp="1"/>
          </p:cNvSpPr>
          <p:nvPr>
            <p:ph type="body" sz="half" idx="2"/>
          </p:nvPr>
        </p:nvSpPr>
        <p:spPr>
          <a:xfrm>
            <a:off x="697709" y="2093976"/>
            <a:ext cx="4759452" cy="4050792"/>
          </a:xfrm>
        </p:spPr>
        <p:txBody>
          <a:bodyPr vert="horz" lIns="91440" tIns="45720" rIns="91440" bIns="45720" rtlCol="0" anchor="t">
            <a:normAutofit fontScale="85000" lnSpcReduction="20000"/>
          </a:bodyPr>
          <a:lstStyle/>
          <a:p>
            <a:pPr indent="-182880">
              <a:lnSpc>
                <a:spcPct val="90000"/>
              </a:lnSpc>
              <a:buFont typeface="Wingdings" pitchFamily="2" charset="2"/>
              <a:buChar char="§"/>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182880">
              <a:lnSpc>
                <a:spcPct val="90000"/>
              </a:lnSpc>
              <a:buFont typeface="Wingdings" pitchFamily="2" charset="2"/>
              <a:buChar char="§"/>
            </a:pPr>
            <a:r>
              <a:rPr lang="en-US" sz="2200" b="1" kern="100" dirty="0">
                <a:effectLst/>
                <a:latin typeface="Trebuchet MS" panose="020B0603020202020204" pitchFamily="34" charset="0"/>
                <a:ea typeface="Calibri" panose="020F0502020204030204" pitchFamily="34" charset="0"/>
                <a:cs typeface="Times New Roman" panose="02020603050405020304" pitchFamily="18" charset="0"/>
              </a:rPr>
              <a:t>From the 15 teams that were ranked in both the first poll and final ranking, did the means of the team’s rankings between the two polls change from the first to final polls?</a:t>
            </a:r>
          </a:p>
          <a:p>
            <a:pPr indent="-182880">
              <a:lnSpc>
                <a:spcPct val="90000"/>
              </a:lnSpc>
              <a:buFont typeface="Wingdings" pitchFamily="2" charset="2"/>
              <a:buChar char="§"/>
            </a:pPr>
            <a:endParaRPr lang="en-US" sz="2200" b="1" dirty="0">
              <a:solidFill>
                <a:schemeClr val="tx1"/>
              </a:solidFill>
              <a:effectLst/>
              <a:latin typeface="Trebuchet MS" panose="020B0603020202020204" pitchFamily="34" charset="0"/>
            </a:endParaRPr>
          </a:p>
          <a:p>
            <a:pPr indent="-182880">
              <a:lnSpc>
                <a:spcPct val="90000"/>
              </a:lnSpc>
              <a:buFont typeface="Wingdings" pitchFamily="2" charset="2"/>
              <a:buChar char="§"/>
            </a:pPr>
            <a:r>
              <a:rPr lang="en-US" sz="2200" b="1" kern="100" dirty="0">
                <a:effectLst/>
                <a:latin typeface="Trebuchet MS" panose="020B0603020202020204" pitchFamily="34" charset="0"/>
                <a:ea typeface="Calibri" panose="020F0502020204030204" pitchFamily="34" charset="0"/>
                <a:cs typeface="Times New Roman" panose="02020603050405020304" pitchFamily="18" charset="0"/>
              </a:rPr>
              <a:t>How much of a correlation is there between the rankings by the Associated Press and USA Today Coaches polls for the same week?</a:t>
            </a:r>
          </a:p>
          <a:p>
            <a:pPr indent="-182880">
              <a:lnSpc>
                <a:spcPct val="90000"/>
              </a:lnSpc>
              <a:buFont typeface="Wingdings" pitchFamily="2" charset="2"/>
              <a:buChar char="§"/>
            </a:pPr>
            <a:endParaRPr lang="en-US" sz="2200" b="1" dirty="0">
              <a:solidFill>
                <a:schemeClr val="tx1"/>
              </a:solidFill>
              <a:latin typeface="Trebuchet MS" panose="020B0603020202020204" pitchFamily="34" charset="0"/>
            </a:endParaRPr>
          </a:p>
          <a:p>
            <a:pPr indent="-182880">
              <a:lnSpc>
                <a:spcPct val="90000"/>
              </a:lnSpc>
              <a:buFont typeface="Wingdings" pitchFamily="2" charset="2"/>
              <a:buChar char="§"/>
            </a:pPr>
            <a:r>
              <a:rPr lang="en-US" sz="2200" b="1" kern="100" dirty="0">
                <a:effectLst/>
                <a:latin typeface="Trebuchet MS" panose="020B0603020202020204" pitchFamily="34" charset="0"/>
                <a:ea typeface="Calibri" panose="020F0502020204030204" pitchFamily="34" charset="0"/>
                <a:cs typeface="Times New Roman" panose="02020603050405020304" pitchFamily="18" charset="0"/>
              </a:rPr>
              <a:t>Do the schools that are ranked between the two ranking systems change consistently over the first and last polls of the season?</a:t>
            </a:r>
          </a:p>
          <a:p>
            <a:pPr>
              <a:lnSpc>
                <a:spcPct val="90000"/>
              </a:lnSpc>
            </a:pPr>
            <a:endParaRPr lang="en-US" sz="3600" dirty="0">
              <a:solidFill>
                <a:schemeClr val="tx1"/>
              </a:solidFill>
              <a:effectLst/>
            </a:endParaRPr>
          </a:p>
          <a:p>
            <a:pPr indent="-182880">
              <a:lnSpc>
                <a:spcPct val="90000"/>
              </a:lnSpc>
              <a:buClr>
                <a:srgbClr val="9E3611"/>
              </a:buClr>
              <a:buChar char="§"/>
            </a:pPr>
            <a:endParaRPr lang="en-US" dirty="0">
              <a:solidFill>
                <a:schemeClr val="tx1"/>
              </a:solidFill>
            </a:endParaRPr>
          </a:p>
          <a:p>
            <a:pPr indent="-182880">
              <a:lnSpc>
                <a:spcPct val="90000"/>
              </a:lnSpc>
              <a:buChar char="§"/>
            </a:pPr>
            <a:endParaRPr lang="en-US" dirty="0">
              <a:solidFill>
                <a:schemeClr val="tx1"/>
              </a:solidFill>
              <a:effectLst/>
            </a:endParaRPr>
          </a:p>
          <a:p>
            <a:pPr indent="-182880">
              <a:lnSpc>
                <a:spcPct val="90000"/>
              </a:lnSpc>
              <a:buChar char="§"/>
            </a:pPr>
            <a:endParaRPr lang="en-US" dirty="0">
              <a:solidFill>
                <a:schemeClr val="tx1"/>
              </a:solidFill>
            </a:endParaRPr>
          </a:p>
        </p:txBody>
      </p:sp>
      <p:pic>
        <p:nvPicPr>
          <p:cNvPr id="8" name="Picture Placeholder 7" descr="A basketball player in a game&#10;&#10;Description automatically generated">
            <a:extLst>
              <a:ext uri="{FF2B5EF4-FFF2-40B4-BE49-F238E27FC236}">
                <a16:creationId xmlns:a16="http://schemas.microsoft.com/office/drawing/2014/main" id="{07E8E271-FCCA-57C8-A368-5DD2BDD6C91D}"/>
              </a:ext>
            </a:extLst>
          </p:cNvPr>
          <p:cNvPicPr>
            <a:picLocks noGrp="1" noChangeAspect="1"/>
          </p:cNvPicPr>
          <p:nvPr>
            <p:ph type="pic" idx="1"/>
          </p:nvPr>
        </p:nvPicPr>
        <p:blipFill>
          <a:blip r:embed="rId4"/>
          <a:srcRect t="8950" b="8950"/>
          <a:stretch>
            <a:fillRect/>
          </a:stretch>
        </p:blipFill>
        <p:spPr>
          <a:xfrm>
            <a:off x="5829300" y="1850065"/>
            <a:ext cx="6049637" cy="4836816"/>
          </a:xfrm>
        </p:spPr>
      </p:pic>
    </p:spTree>
    <p:extLst>
      <p:ext uri="{BB962C8B-B14F-4D97-AF65-F5344CB8AC3E}">
        <p14:creationId xmlns:p14="http://schemas.microsoft.com/office/powerpoint/2010/main" val="1175528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525B-A8CB-982C-F57F-7476A06046D3}"/>
              </a:ext>
            </a:extLst>
          </p:cNvPr>
          <p:cNvSpPr>
            <a:spLocks noGrp="1"/>
          </p:cNvSpPr>
          <p:nvPr>
            <p:ph type="title"/>
          </p:nvPr>
        </p:nvSpPr>
        <p:spPr/>
        <p:txBody>
          <a:bodyPr/>
          <a:lstStyle/>
          <a:p>
            <a:r>
              <a:rPr lang="en-US" dirty="0"/>
              <a:t>Some Testing</a:t>
            </a:r>
            <a:br>
              <a:rPr lang="en-US" dirty="0"/>
            </a:br>
            <a:r>
              <a:rPr lang="en-US" dirty="0"/>
              <a:t>hypotheses from questions</a:t>
            </a:r>
          </a:p>
        </p:txBody>
      </p:sp>
      <p:pic>
        <p:nvPicPr>
          <p:cNvPr id="6" name="Picture Placeholder 5" descr="A group of basketball players posing for a photo&#10;&#10;Description automatically generated">
            <a:extLst>
              <a:ext uri="{FF2B5EF4-FFF2-40B4-BE49-F238E27FC236}">
                <a16:creationId xmlns:a16="http://schemas.microsoft.com/office/drawing/2014/main" id="{EA646257-6FA3-0EAE-9E5E-5B26B6B282CB}"/>
              </a:ext>
            </a:extLst>
          </p:cNvPr>
          <p:cNvPicPr>
            <a:picLocks noGrp="1" noChangeAspect="1"/>
          </p:cNvPicPr>
          <p:nvPr>
            <p:ph type="pic" idx="1"/>
          </p:nvPr>
        </p:nvPicPr>
        <p:blipFill>
          <a:blip r:embed="rId2"/>
          <a:srcRect l="4463" r="4463"/>
          <a:stretch>
            <a:fillRect/>
          </a:stretch>
        </p:blipFill>
        <p:spPr>
          <a:xfrm>
            <a:off x="0" y="0"/>
            <a:ext cx="7527851" cy="6858000"/>
          </a:xfrm>
        </p:spPr>
      </p:pic>
      <p:sp>
        <p:nvSpPr>
          <p:cNvPr id="4" name="Text Placeholder 3">
            <a:extLst>
              <a:ext uri="{FF2B5EF4-FFF2-40B4-BE49-F238E27FC236}">
                <a16:creationId xmlns:a16="http://schemas.microsoft.com/office/drawing/2014/main" id="{DF8DA7B6-B5D0-F9C3-7E08-937384EAC55F}"/>
              </a:ext>
            </a:extLst>
          </p:cNvPr>
          <p:cNvSpPr>
            <a:spLocks noGrp="1"/>
          </p:cNvSpPr>
          <p:nvPr>
            <p:ph type="body" sz="half" idx="2"/>
          </p:nvPr>
        </p:nvSpPr>
        <p:spPr>
          <a:xfrm>
            <a:off x="8282763" y="2795299"/>
            <a:ext cx="3909237" cy="2637938"/>
          </a:xfrm>
        </p:spPr>
        <p:txBody>
          <a:bodyPr>
            <a:normAutofit fontScale="32500" lnSpcReduction="20000"/>
          </a:bodyPr>
          <a:lstStyle/>
          <a:p>
            <a:r>
              <a:rPr lang="en-US" sz="5000" b="1" kern="100" dirty="0">
                <a:latin typeface="Trebuchet MS" panose="020B0603020202020204" pitchFamily="34" charset="0"/>
                <a:ea typeface="Calibri" panose="020F0502020204030204" pitchFamily="34" charset="0"/>
                <a:cs typeface="Times New Roman" panose="02020603050405020304" pitchFamily="18" charset="0"/>
              </a:rPr>
              <a:t>- </a:t>
            </a:r>
            <a:r>
              <a:rPr lang="en-US" sz="5000" b="1" dirty="0">
                <a:effectLst/>
                <a:latin typeface="Trebuchet MS" panose="020B0603020202020204" pitchFamily="34" charset="0"/>
                <a:ea typeface="Calibri" panose="020F0502020204030204" pitchFamily="34" charset="0"/>
              </a:rPr>
              <a:t>There was a mean difference between the first poll and final poll using a two-sample test for the 15 schools ranked in both.</a:t>
            </a:r>
            <a:endParaRPr lang="en-US" sz="5000" b="1" kern="100" dirty="0">
              <a:latin typeface="Trebuchet MS" panose="020B0603020202020204" pitchFamily="34" charset="0"/>
              <a:ea typeface="Calibri" panose="020F0502020204030204" pitchFamily="34" charset="0"/>
              <a:cs typeface="Times New Roman" panose="02020603050405020304" pitchFamily="18" charset="0"/>
            </a:endParaRPr>
          </a:p>
          <a:p>
            <a:r>
              <a:rPr lang="en-US" sz="5000" b="1" kern="100" dirty="0">
                <a:effectLst/>
                <a:latin typeface="Trebuchet MS" panose="020B0603020202020204" pitchFamily="34" charset="0"/>
                <a:ea typeface="Calibri" panose="020F0502020204030204" pitchFamily="34" charset="0"/>
                <a:cs typeface="Times New Roman" panose="02020603050405020304" pitchFamily="18" charset="0"/>
              </a:rPr>
              <a:t>- There is no correlation between the rankings of the two ranking systems for the same week.</a:t>
            </a:r>
          </a:p>
          <a:p>
            <a:r>
              <a:rPr lang="en-US" sz="5000" b="1" kern="100" dirty="0">
                <a:latin typeface="Trebuchet MS" panose="020B0603020202020204" pitchFamily="34" charset="0"/>
                <a:ea typeface="Calibri" panose="020F0502020204030204" pitchFamily="34" charset="0"/>
                <a:cs typeface="Times New Roman" panose="02020603050405020304" pitchFamily="18" charset="0"/>
              </a:rPr>
              <a:t>-</a:t>
            </a:r>
            <a:r>
              <a:rPr lang="en-US" sz="5000" b="1" dirty="0">
                <a:effectLst/>
                <a:latin typeface="Trebuchet MS" panose="020B0603020202020204" pitchFamily="34" charset="0"/>
                <a:ea typeface="Calibri" panose="020F0502020204030204" pitchFamily="34" charset="0"/>
              </a:rPr>
              <a:t>The schools ranked between the two polls change consistently between the first and last polls of the season.</a:t>
            </a:r>
            <a:endParaRPr lang="en-US" sz="5000" b="1" kern="100" dirty="0">
              <a:effectLst/>
              <a:latin typeface="Trebuchet MS" panose="020B060302020202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7186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80000">
              <a:schemeClr val="tx1"/>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C12B-3B81-4E18-B0DB-24CF18E08D38}"/>
              </a:ext>
            </a:extLst>
          </p:cNvPr>
          <p:cNvSpPr>
            <a:spLocks noGrp="1"/>
          </p:cNvSpPr>
          <p:nvPr>
            <p:ph type="title"/>
          </p:nvPr>
        </p:nvSpPr>
        <p:spPr/>
        <p:txBody>
          <a:bodyPr>
            <a:normAutofit/>
          </a:bodyPr>
          <a:lstStyle/>
          <a:p>
            <a:r>
              <a:rPr lang="en-US" sz="4400" dirty="0"/>
              <a:t>Key Findings And Insights: Question 1</a:t>
            </a:r>
          </a:p>
        </p:txBody>
      </p:sp>
      <p:sp>
        <p:nvSpPr>
          <p:cNvPr id="3" name="Text Placeholder 2">
            <a:extLst>
              <a:ext uri="{FF2B5EF4-FFF2-40B4-BE49-F238E27FC236}">
                <a16:creationId xmlns:a16="http://schemas.microsoft.com/office/drawing/2014/main" id="{A913FC24-6D88-4891-B940-3C313F487B8C}"/>
              </a:ext>
            </a:extLst>
          </p:cNvPr>
          <p:cNvSpPr>
            <a:spLocks noGrp="1"/>
          </p:cNvSpPr>
          <p:nvPr>
            <p:ph type="body" idx="1"/>
          </p:nvPr>
        </p:nvSpPr>
        <p:spPr/>
        <p:txBody>
          <a:bodyPr/>
          <a:lstStyle/>
          <a:p>
            <a:pPr algn="ctr"/>
            <a:r>
              <a:rPr lang="en-US" sz="2200" dirty="0">
                <a:solidFill>
                  <a:schemeClr val="bg1"/>
                </a:solidFill>
              </a:rPr>
              <a:t>Weak Correlations?</a:t>
            </a:r>
          </a:p>
        </p:txBody>
      </p:sp>
      <p:sp>
        <p:nvSpPr>
          <p:cNvPr id="5" name="Text Placeholder 4">
            <a:extLst>
              <a:ext uri="{FF2B5EF4-FFF2-40B4-BE49-F238E27FC236}">
                <a16:creationId xmlns:a16="http://schemas.microsoft.com/office/drawing/2014/main" id="{F84C2D4B-E8FB-4BED-9BBE-DF91C70CCA28}"/>
              </a:ext>
            </a:extLst>
          </p:cNvPr>
          <p:cNvSpPr>
            <a:spLocks noGrp="1"/>
          </p:cNvSpPr>
          <p:nvPr>
            <p:ph type="body" sz="quarter" idx="3"/>
          </p:nvPr>
        </p:nvSpPr>
        <p:spPr>
          <a:xfrm>
            <a:off x="3956025" y="2336872"/>
            <a:ext cx="3063240" cy="757201"/>
          </a:xfrm>
        </p:spPr>
        <p:txBody>
          <a:bodyPr/>
          <a:lstStyle/>
          <a:p>
            <a:pPr algn="ctr"/>
            <a:r>
              <a:rPr lang="en-US" dirty="0">
                <a:solidFill>
                  <a:schemeClr val="bg1"/>
                </a:solidFill>
              </a:rPr>
              <a:t>Minimal Poll Movement</a:t>
            </a:r>
          </a:p>
        </p:txBody>
      </p:sp>
      <p:sp>
        <p:nvSpPr>
          <p:cNvPr id="7" name="Text Placeholder 6">
            <a:extLst>
              <a:ext uri="{FF2B5EF4-FFF2-40B4-BE49-F238E27FC236}">
                <a16:creationId xmlns:a16="http://schemas.microsoft.com/office/drawing/2014/main" id="{A9A07435-66BE-4CD7-94A1-971FA28AA445}"/>
              </a:ext>
            </a:extLst>
          </p:cNvPr>
          <p:cNvSpPr>
            <a:spLocks noGrp="1"/>
          </p:cNvSpPr>
          <p:nvPr>
            <p:ph type="body" sz="quarter" idx="13"/>
          </p:nvPr>
        </p:nvSpPr>
        <p:spPr/>
        <p:txBody>
          <a:bodyPr/>
          <a:lstStyle/>
          <a:p>
            <a:pPr algn="ctr"/>
            <a:r>
              <a:rPr lang="en-US" dirty="0">
                <a:solidFill>
                  <a:schemeClr val="bg1"/>
                </a:solidFill>
              </a:rPr>
              <a:t> Null Not Rejected</a:t>
            </a:r>
          </a:p>
        </p:txBody>
      </p:sp>
      <p:pic>
        <p:nvPicPr>
          <p:cNvPr id="8" name="Picture 7">
            <a:extLst>
              <a:ext uri="{FF2B5EF4-FFF2-40B4-BE49-F238E27FC236}">
                <a16:creationId xmlns:a16="http://schemas.microsoft.com/office/drawing/2014/main" id="{A9A412D3-0D75-5D99-88B9-4E5BA0718F32}"/>
              </a:ext>
            </a:extLst>
          </p:cNvPr>
          <p:cNvPicPr>
            <a:picLocks noChangeAspect="1"/>
          </p:cNvPicPr>
          <p:nvPr/>
        </p:nvPicPr>
        <p:blipFill>
          <a:blip r:embed="rId2"/>
          <a:stretch>
            <a:fillRect/>
          </a:stretch>
        </p:blipFill>
        <p:spPr>
          <a:xfrm>
            <a:off x="593064" y="3424162"/>
            <a:ext cx="3137916" cy="1648232"/>
          </a:xfrm>
          <a:prstGeom prst="rect">
            <a:avLst/>
          </a:prstGeom>
        </p:spPr>
      </p:pic>
      <p:pic>
        <p:nvPicPr>
          <p:cNvPr id="9" name="Picture 8">
            <a:extLst>
              <a:ext uri="{FF2B5EF4-FFF2-40B4-BE49-F238E27FC236}">
                <a16:creationId xmlns:a16="http://schemas.microsoft.com/office/drawing/2014/main" id="{1F17099C-840D-10CE-AEE5-71F1A65915E1}"/>
              </a:ext>
            </a:extLst>
          </p:cNvPr>
          <p:cNvPicPr>
            <a:picLocks noChangeAspect="1"/>
          </p:cNvPicPr>
          <p:nvPr/>
        </p:nvPicPr>
        <p:blipFill>
          <a:blip r:embed="rId3"/>
          <a:stretch>
            <a:fillRect/>
          </a:stretch>
        </p:blipFill>
        <p:spPr>
          <a:xfrm>
            <a:off x="4492173" y="3370362"/>
            <a:ext cx="2142907" cy="2734410"/>
          </a:xfrm>
          <a:prstGeom prst="rect">
            <a:avLst/>
          </a:prstGeom>
        </p:spPr>
      </p:pic>
      <p:pic>
        <p:nvPicPr>
          <p:cNvPr id="12" name="Picture 11">
            <a:extLst>
              <a:ext uri="{FF2B5EF4-FFF2-40B4-BE49-F238E27FC236}">
                <a16:creationId xmlns:a16="http://schemas.microsoft.com/office/drawing/2014/main" id="{5D6B529A-645A-218A-5241-C8462231A33C}"/>
              </a:ext>
            </a:extLst>
          </p:cNvPr>
          <p:cNvPicPr>
            <a:picLocks noChangeAspect="1"/>
          </p:cNvPicPr>
          <p:nvPr/>
        </p:nvPicPr>
        <p:blipFill>
          <a:blip r:embed="rId4"/>
          <a:stretch>
            <a:fillRect/>
          </a:stretch>
        </p:blipFill>
        <p:spPr>
          <a:xfrm>
            <a:off x="7407122" y="3270695"/>
            <a:ext cx="2927876" cy="2933744"/>
          </a:xfrm>
          <a:prstGeom prst="rect">
            <a:avLst/>
          </a:prstGeom>
        </p:spPr>
      </p:pic>
    </p:spTree>
    <p:extLst>
      <p:ext uri="{BB962C8B-B14F-4D97-AF65-F5344CB8AC3E}">
        <p14:creationId xmlns:p14="http://schemas.microsoft.com/office/powerpoint/2010/main" val="422465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3" name="Picture 112">
            <a:extLst>
              <a:ext uri="{FF2B5EF4-FFF2-40B4-BE49-F238E27FC236}">
                <a16:creationId xmlns:a16="http://schemas.microsoft.com/office/drawing/2014/main" id="{224C28B3-E902-49D1-98A0-582D277A0E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5" name="Picture 114">
            <a:extLst>
              <a:ext uri="{FF2B5EF4-FFF2-40B4-BE49-F238E27FC236}">
                <a16:creationId xmlns:a16="http://schemas.microsoft.com/office/drawing/2014/main" id="{F3A6C14C-E755-4A02-821B-6EA2D4C9F2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17" name="Rectangle 116">
            <a:extLst>
              <a:ext uri="{FF2B5EF4-FFF2-40B4-BE49-F238E27FC236}">
                <a16:creationId xmlns:a16="http://schemas.microsoft.com/office/drawing/2014/main" id="{6478287C-E119-4E9C-95B0-518478BD9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EA4A294F-6D36-425B-8632-27FD6A284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1" name="Picture 120">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3" name="Picture 122">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5" name="Rectangle 124">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DFBAFD-58F1-421A-9044-C0E4F0491A3A}"/>
              </a:ext>
            </a:extLst>
          </p:cNvPr>
          <p:cNvSpPr>
            <a:spLocks noGrp="1"/>
          </p:cNvSpPr>
          <p:nvPr>
            <p:ph type="title"/>
          </p:nvPr>
        </p:nvSpPr>
        <p:spPr>
          <a:xfrm>
            <a:off x="680321" y="753228"/>
            <a:ext cx="4136123" cy="1080938"/>
          </a:xfrm>
        </p:spPr>
        <p:txBody>
          <a:bodyPr vert="horz" lIns="91440" tIns="45720" rIns="91440" bIns="45720" rtlCol="0" anchor="ctr">
            <a:normAutofit/>
          </a:bodyPr>
          <a:lstStyle/>
          <a:p>
            <a:r>
              <a:rPr lang="en-US" sz="3000" dirty="0">
                <a:solidFill>
                  <a:srgbClr val="FFFFFF"/>
                </a:solidFill>
              </a:rPr>
              <a:t>Key Findings &amp; Insights: Question 2</a:t>
            </a:r>
          </a:p>
        </p:txBody>
      </p:sp>
      <p:pic>
        <p:nvPicPr>
          <p:cNvPr id="129" name="Picture 128">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5" name="Content Placeholder 14">
            <a:extLst>
              <a:ext uri="{FF2B5EF4-FFF2-40B4-BE49-F238E27FC236}">
                <a16:creationId xmlns:a16="http://schemas.microsoft.com/office/drawing/2014/main" id="{F8E6B783-8D73-AB33-C207-92F6472CBB39}"/>
              </a:ext>
            </a:extLst>
          </p:cNvPr>
          <p:cNvSpPr>
            <a:spLocks noGrp="1"/>
          </p:cNvSpPr>
          <p:nvPr>
            <p:ph idx="1"/>
          </p:nvPr>
        </p:nvSpPr>
        <p:spPr>
          <a:xfrm>
            <a:off x="680321" y="2336873"/>
            <a:ext cx="3656289" cy="3599316"/>
          </a:xfrm>
        </p:spPr>
        <p:txBody>
          <a:bodyPr vert="horz" lIns="91440" tIns="45720" rIns="91440" bIns="45720" rtlCol="0" anchor="t">
            <a:normAutofit/>
          </a:bodyPr>
          <a:lstStyle/>
          <a:p>
            <a:r>
              <a:rPr lang="en-US" sz="2600" dirty="0">
                <a:solidFill>
                  <a:srgbClr val="FFFFFF"/>
                </a:solidFill>
              </a:rPr>
              <a:t>Similar Rankings Between Polls.</a:t>
            </a:r>
          </a:p>
          <a:p>
            <a:endParaRPr lang="en-US" sz="2600" dirty="0">
              <a:solidFill>
                <a:srgbClr val="FFFFFF"/>
              </a:solidFill>
            </a:endParaRPr>
          </a:p>
          <a:p>
            <a:r>
              <a:rPr lang="en-US" sz="2600" dirty="0">
                <a:solidFill>
                  <a:srgbClr val="FFFFFF"/>
                </a:solidFill>
              </a:rPr>
              <a:t>More outliers from USA Today Coaches Poll.</a:t>
            </a:r>
          </a:p>
          <a:p>
            <a:endParaRPr lang="en-US" sz="2600" dirty="0">
              <a:solidFill>
                <a:srgbClr val="FFFFFF"/>
              </a:solidFill>
            </a:endParaRPr>
          </a:p>
          <a:p>
            <a:r>
              <a:rPr lang="en-US" sz="2600" dirty="0">
                <a:solidFill>
                  <a:srgbClr val="FFFFFF"/>
                </a:solidFill>
              </a:rPr>
              <a:t>Null Not Rejected.</a:t>
            </a:r>
          </a:p>
          <a:p>
            <a:endParaRPr lang="en-US" sz="1400" dirty="0">
              <a:solidFill>
                <a:srgbClr val="FFFFFF"/>
              </a:solidFill>
            </a:endParaRPr>
          </a:p>
        </p:txBody>
      </p:sp>
      <p:sp useBgFill="1">
        <p:nvSpPr>
          <p:cNvPr id="131" name="Rectangle 130">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BE2204C-4953-C315-82A4-50495855AC39}"/>
              </a:ext>
            </a:extLst>
          </p:cNvPr>
          <p:cNvPicPr>
            <a:picLocks noChangeAspect="1"/>
          </p:cNvPicPr>
          <p:nvPr/>
        </p:nvPicPr>
        <p:blipFill>
          <a:blip r:embed="rId5"/>
          <a:stretch>
            <a:fillRect/>
          </a:stretch>
        </p:blipFill>
        <p:spPr>
          <a:xfrm>
            <a:off x="5496763" y="871871"/>
            <a:ext cx="5900202" cy="5156790"/>
          </a:xfrm>
          <a:prstGeom prst="rect">
            <a:avLst/>
          </a:prstGeom>
        </p:spPr>
      </p:pic>
    </p:spTree>
    <p:extLst>
      <p:ext uri="{BB962C8B-B14F-4D97-AF65-F5344CB8AC3E}">
        <p14:creationId xmlns:p14="http://schemas.microsoft.com/office/powerpoint/2010/main" val="20783287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30" name="Picture 10">
            <a:extLst>
              <a:ext uri="{FF2B5EF4-FFF2-40B4-BE49-F238E27FC236}">
                <a16:creationId xmlns:a16="http://schemas.microsoft.com/office/drawing/2014/main" id="{01CFC1BB-C5B3-4479-9752-C53221627F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Picture 12">
            <a:extLst>
              <a:ext uri="{FF2B5EF4-FFF2-40B4-BE49-F238E27FC236}">
                <a16:creationId xmlns:a16="http://schemas.microsoft.com/office/drawing/2014/main" id="{C56FCE19-3103-4473-A92E-E38D00FCD0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32" name="Picture 14">
            <a:extLst>
              <a:ext uri="{FF2B5EF4-FFF2-40B4-BE49-F238E27FC236}">
                <a16:creationId xmlns:a16="http://schemas.microsoft.com/office/drawing/2014/main" id="{E909C556-FC01-4870-ABC0-8D5C17BD0F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3" name="Rectangle 16">
            <a:extLst>
              <a:ext uri="{FF2B5EF4-FFF2-40B4-BE49-F238E27FC236}">
                <a16:creationId xmlns:a16="http://schemas.microsoft.com/office/drawing/2014/main" id="{C6DB8A24-0DF2-4AB3-9191-C02AB6937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4" name="Rectangle 18">
            <a:extLst>
              <a:ext uri="{FF2B5EF4-FFF2-40B4-BE49-F238E27FC236}">
                <a16:creationId xmlns:a16="http://schemas.microsoft.com/office/drawing/2014/main" id="{6924F406-F250-4FCF-A28E-52F364A5A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35" name="Rectangle 20">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Placeholder 5" descr="A picture containing tent, outdoor object, messy&#10;&#10;Description automatically generated">
            <a:extLst>
              <a:ext uri="{FF2B5EF4-FFF2-40B4-BE49-F238E27FC236}">
                <a16:creationId xmlns:a16="http://schemas.microsoft.com/office/drawing/2014/main" id="{5EB4C083-6A88-4BBE-9392-79DDEC070E1E}"/>
              </a:ext>
            </a:extLst>
          </p:cNvPr>
          <p:cNvPicPr>
            <a:picLocks noGrp="1" noChangeAspect="1"/>
          </p:cNvPicPr>
          <p:nvPr>
            <p:ph type="pic" idx="1"/>
          </p:nvPr>
        </p:nvPicPr>
        <p:blipFill rotWithShape="1">
          <a:blip r:embed="rId5">
            <a:alphaModFix amt="15000"/>
            <a:grayscl/>
          </a:blip>
          <a:srcRect t="9091" r="9091"/>
          <a:stretch/>
        </p:blipFill>
        <p:spPr>
          <a:xfrm>
            <a:off x="-10035" y="100084"/>
            <a:ext cx="12192000" cy="6858001"/>
          </a:xfrm>
          <a:prstGeom prst="rect">
            <a:avLst/>
          </a:prstGeom>
        </p:spPr>
      </p:pic>
      <p:pic>
        <p:nvPicPr>
          <p:cNvPr id="23" name="Picture 22">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36" name="Rectangle 24">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C1E9D6-FC71-4BEC-94CD-A04C10974B16}"/>
              </a:ext>
            </a:extLst>
          </p:cNvPr>
          <p:cNvSpPr>
            <a:spLocks noGrp="1"/>
          </p:cNvSpPr>
          <p:nvPr>
            <p:ph type="title"/>
          </p:nvPr>
        </p:nvSpPr>
        <p:spPr>
          <a:xfrm>
            <a:off x="680321" y="753228"/>
            <a:ext cx="9613861" cy="1080938"/>
          </a:xfrm>
        </p:spPr>
        <p:txBody>
          <a:bodyPr vert="horz" lIns="91440" tIns="45720" rIns="91440" bIns="45720" rtlCol="0" anchor="ctr">
            <a:noAutofit/>
          </a:bodyPr>
          <a:lstStyle/>
          <a:p>
            <a:r>
              <a:rPr lang="en-US" sz="4400" dirty="0">
                <a:solidFill>
                  <a:srgbClr val="FFFFFF"/>
                </a:solidFill>
              </a:rPr>
              <a:t>Key Findings &amp; Insights: Question 3</a:t>
            </a:r>
            <a:endParaRPr lang="en-US" sz="4100" dirty="0"/>
          </a:p>
        </p:txBody>
      </p:sp>
      <p:pic>
        <p:nvPicPr>
          <p:cNvPr id="37" name="Picture 26">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9" name="Rectangle 28">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C434CEFF-2957-45C6-A23D-7E56162D40AF}"/>
              </a:ext>
            </a:extLst>
          </p:cNvPr>
          <p:cNvSpPr>
            <a:spLocks noGrp="1"/>
          </p:cNvSpPr>
          <p:nvPr>
            <p:ph type="body" sz="half" idx="2"/>
          </p:nvPr>
        </p:nvSpPr>
        <p:spPr>
          <a:xfrm>
            <a:off x="680322" y="2336873"/>
            <a:ext cx="5082525" cy="4074560"/>
          </a:xfrm>
        </p:spPr>
        <p:txBody>
          <a:bodyPr vert="horz" lIns="91440" tIns="45720" rIns="91440" bIns="45720" rtlCol="0" anchor="ctr">
            <a:noAutofit/>
          </a:bodyPr>
          <a:lstStyle/>
          <a:p>
            <a:pPr marL="285750" indent="-228600" algn="ctr">
              <a:buFont typeface="Arial" panose="020B0604020202020204" pitchFamily="34" charset="0"/>
              <a:buChar char="•"/>
            </a:pPr>
            <a:endParaRPr lang="en-US" sz="3600" dirty="0"/>
          </a:p>
          <a:p>
            <a:pPr marL="285750" indent="-228600" algn="ctr">
              <a:buFont typeface="Arial" panose="020B0604020202020204" pitchFamily="34" charset="0"/>
              <a:buChar char="•"/>
            </a:pPr>
            <a:endParaRPr lang="en-US" sz="3600" dirty="0"/>
          </a:p>
          <a:p>
            <a:pPr marL="285750" indent="-228600" algn="ctr">
              <a:buFont typeface="Arial" panose="020B0604020202020204" pitchFamily="34" charset="0"/>
              <a:buChar char="•"/>
            </a:pPr>
            <a:endParaRPr lang="en-US" sz="3600" dirty="0"/>
          </a:p>
          <a:p>
            <a:pPr marL="285750" indent="-228600" algn="ctr">
              <a:buFont typeface="Arial" panose="020B0604020202020204" pitchFamily="34" charset="0"/>
              <a:buChar char="•"/>
            </a:pPr>
            <a:endParaRPr lang="en-US" sz="3600" dirty="0"/>
          </a:p>
          <a:p>
            <a:pPr marL="285750" indent="-228600" algn="ctr">
              <a:buFont typeface="Arial" panose="020B0604020202020204" pitchFamily="34" charset="0"/>
              <a:buChar char="•"/>
            </a:pPr>
            <a:endParaRPr lang="en-US" sz="3000" dirty="0"/>
          </a:p>
          <a:p>
            <a:pPr marL="285750" indent="-228600" algn="ctr">
              <a:buFont typeface="Arial" panose="020B0604020202020204" pitchFamily="34" charset="0"/>
              <a:buChar char="•"/>
            </a:pPr>
            <a:endParaRPr lang="en-US" sz="3000" dirty="0"/>
          </a:p>
          <a:p>
            <a:pPr marL="285750" indent="-228600" algn="ctr">
              <a:buFont typeface="Arial" panose="020B0604020202020204" pitchFamily="34" charset="0"/>
              <a:buChar char="•"/>
            </a:pPr>
            <a:r>
              <a:rPr lang="en-US" sz="3000" dirty="0"/>
              <a:t>Weak relationships among the selected variables.</a:t>
            </a:r>
            <a:endParaRPr lang="en-US" dirty="0"/>
          </a:p>
          <a:p>
            <a:pPr marL="285750" indent="-228600" algn="ctr">
              <a:buChar char="•"/>
            </a:pPr>
            <a:endParaRPr lang="en-US" sz="3000" dirty="0"/>
          </a:p>
          <a:p>
            <a:pPr marL="285750" indent="-228600" algn="ctr">
              <a:buChar char="•"/>
            </a:pPr>
            <a:r>
              <a:rPr lang="en-US" sz="3000" dirty="0"/>
              <a:t>Slightly negative regression line.</a:t>
            </a:r>
          </a:p>
          <a:p>
            <a:pPr marL="285750" indent="-228600" algn="ctr">
              <a:buChar char="•"/>
            </a:pPr>
            <a:endParaRPr lang="en-US" sz="3000" dirty="0"/>
          </a:p>
          <a:p>
            <a:pPr marL="285750" indent="-228600" algn="ctr">
              <a:buChar char="•"/>
            </a:pPr>
            <a:r>
              <a:rPr lang="en-US" sz="3000" dirty="0"/>
              <a:t>Less movement among schools in the weekly polls.</a:t>
            </a:r>
          </a:p>
          <a:p>
            <a:pPr marL="285750" indent="-228600" algn="ctr">
              <a:buChar char="•"/>
            </a:pPr>
            <a:endParaRPr lang="en-US" sz="3600" dirty="0"/>
          </a:p>
          <a:p>
            <a:pPr marL="285750" indent="-228600" algn="ctr">
              <a:buChar char="•"/>
            </a:pPr>
            <a:endParaRPr lang="en-US" sz="3600" dirty="0"/>
          </a:p>
          <a:p>
            <a:pPr marL="57150" algn="ctr"/>
            <a:endParaRPr lang="en-US" sz="3600" dirty="0"/>
          </a:p>
          <a:p>
            <a:pPr marL="285750" indent="-228600" algn="ctr">
              <a:buChar char="•"/>
            </a:pPr>
            <a:endParaRPr lang="en-US" sz="3600" dirty="0"/>
          </a:p>
          <a:p>
            <a:pPr marL="57150" algn="ctr"/>
            <a:endParaRPr lang="en-US" sz="3600" dirty="0"/>
          </a:p>
          <a:p>
            <a:pPr marL="57150" algn="ctr"/>
            <a:endParaRPr lang="en-US" sz="3600" dirty="0"/>
          </a:p>
        </p:txBody>
      </p:sp>
      <p:pic>
        <p:nvPicPr>
          <p:cNvPr id="3" name="Picture 2">
            <a:extLst>
              <a:ext uri="{FF2B5EF4-FFF2-40B4-BE49-F238E27FC236}">
                <a16:creationId xmlns:a16="http://schemas.microsoft.com/office/drawing/2014/main" id="{0ECB32F2-AE22-96D9-44DC-826CC1B0F9C5}"/>
              </a:ext>
            </a:extLst>
          </p:cNvPr>
          <p:cNvPicPr>
            <a:picLocks noChangeAspect="1"/>
          </p:cNvPicPr>
          <p:nvPr/>
        </p:nvPicPr>
        <p:blipFill>
          <a:blip r:embed="rId6"/>
          <a:stretch>
            <a:fillRect/>
          </a:stretch>
        </p:blipFill>
        <p:spPr>
          <a:xfrm>
            <a:off x="6291757" y="2553053"/>
            <a:ext cx="5456393" cy="3379914"/>
          </a:xfrm>
          <a:prstGeom prst="rect">
            <a:avLst/>
          </a:prstGeom>
        </p:spPr>
      </p:pic>
    </p:spTree>
    <p:extLst>
      <p:ext uri="{BB962C8B-B14F-4D97-AF65-F5344CB8AC3E}">
        <p14:creationId xmlns:p14="http://schemas.microsoft.com/office/powerpoint/2010/main" val="297086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FD059-B6BD-4157-98D1-548BEE55D50D}"/>
              </a:ext>
            </a:extLst>
          </p:cNvPr>
          <p:cNvSpPr>
            <a:spLocks noGrp="1"/>
          </p:cNvSpPr>
          <p:nvPr>
            <p:ph type="title"/>
          </p:nvPr>
        </p:nvSpPr>
        <p:spPr>
          <a:xfrm>
            <a:off x="6400800" y="277804"/>
            <a:ext cx="5299586" cy="1837943"/>
          </a:xfrm>
          <a:ln>
            <a:noFill/>
          </a:ln>
        </p:spPr>
        <p:txBody>
          <a:bodyPr>
            <a:normAutofit fontScale="90000"/>
          </a:bodyPr>
          <a:lstStyle/>
          <a:p>
            <a:r>
              <a:rPr lang="en-US" sz="5000" dirty="0">
                <a:solidFill>
                  <a:schemeClr val="tx1"/>
                </a:solidFill>
              </a:rPr>
              <a:t>Key Findings &amp; Insights: Question 3 (cont.)</a:t>
            </a:r>
            <a:endParaRPr lang="en-US" sz="5000" b="1" u="sng" dirty="0">
              <a:solidFill>
                <a:schemeClr val="tx1"/>
              </a:solidFill>
              <a:latin typeface="Rockwell Condensed"/>
            </a:endParaRPr>
          </a:p>
        </p:txBody>
      </p:sp>
      <p:sp>
        <p:nvSpPr>
          <p:cNvPr id="3" name="Content Placeholder 2">
            <a:extLst>
              <a:ext uri="{FF2B5EF4-FFF2-40B4-BE49-F238E27FC236}">
                <a16:creationId xmlns:a16="http://schemas.microsoft.com/office/drawing/2014/main" id="{52C2E87D-6A9A-40EC-B050-88BD96BEA22D}"/>
              </a:ext>
            </a:extLst>
          </p:cNvPr>
          <p:cNvSpPr>
            <a:spLocks noGrp="1"/>
          </p:cNvSpPr>
          <p:nvPr>
            <p:ph idx="1"/>
          </p:nvPr>
        </p:nvSpPr>
        <p:spPr>
          <a:xfrm>
            <a:off x="6400799" y="2121408"/>
            <a:ext cx="5299585" cy="3224216"/>
          </a:xfrm>
        </p:spPr>
        <p:txBody>
          <a:bodyPr vert="horz" lIns="91440" tIns="45720" rIns="91440" bIns="45720" rtlCol="0" anchor="t">
            <a:normAutofit fontScale="92500" lnSpcReduction="10000"/>
          </a:bodyPr>
          <a:lstStyle/>
          <a:p>
            <a:endParaRPr lang="en-US" sz="1300" b="1" u="sng" dirty="0">
              <a:effectLst/>
              <a:latin typeface="Times New Roman" panose="02020603050405020304" pitchFamily="18" charset="0"/>
              <a:ea typeface="Calibri" panose="020F0502020204030204" pitchFamily="34" charset="0"/>
              <a:cs typeface="Times New Roman"/>
            </a:endParaRPr>
          </a:p>
          <a:p>
            <a:r>
              <a:rPr lang="en-US" sz="3000" b="1" dirty="0">
                <a:latin typeface="Times New Roman" panose="02020603050405020304" pitchFamily="18" charset="0"/>
                <a:cs typeface="Times New Roman" panose="02020603050405020304" pitchFamily="18" charset="0"/>
              </a:rPr>
              <a:t>Weak relationships among the selected variables.</a:t>
            </a:r>
            <a:endParaRPr lang="en-US" sz="3000" b="1" dirty="0">
              <a:effectLst/>
              <a:latin typeface="Times New Roman" panose="02020603050405020304" pitchFamily="18" charset="0"/>
              <a:ea typeface="Calibri" panose="020F0502020204030204" pitchFamily="34" charset="0"/>
              <a:cs typeface="Times New Roman"/>
            </a:endParaRPr>
          </a:p>
          <a:p>
            <a:r>
              <a:rPr lang="en-US" sz="3000" b="1" dirty="0">
                <a:latin typeface="Times New Roman"/>
                <a:ea typeface="Calibri" panose="020F0502020204030204" pitchFamily="34" charset="0"/>
                <a:cs typeface="Times New Roman"/>
              </a:rPr>
              <a:t>Very slight negative regression line.</a:t>
            </a:r>
            <a:endParaRPr lang="en-US" sz="3000" b="1" u="sng" dirty="0">
              <a:effectLst/>
              <a:latin typeface="Times New Roman"/>
              <a:ea typeface="Calibri" panose="020F0502020204030204" pitchFamily="34" charset="0"/>
              <a:cs typeface="Times New Roman"/>
            </a:endParaRPr>
          </a:p>
          <a:p>
            <a:r>
              <a:rPr lang="en-US" sz="3000" b="1" dirty="0">
                <a:latin typeface="Times New Roman"/>
                <a:ea typeface="Calibri" panose="020F0502020204030204" pitchFamily="34" charset="0"/>
                <a:cs typeface="Times New Roman"/>
              </a:rPr>
              <a:t>More movement in the polls compared to the other ranking system.</a:t>
            </a:r>
            <a:endParaRPr lang="en-US" sz="3000" b="1" dirty="0">
              <a:effectLst/>
              <a:latin typeface="Times New Roman" panose="02020603050405020304" pitchFamily="18" charset="0"/>
              <a:ea typeface="Calibri" panose="020F0502020204030204" pitchFamily="34" charset="0"/>
              <a:cs typeface="Times New Roman"/>
            </a:endParaRPr>
          </a:p>
          <a:p>
            <a:endParaRPr lang="en-US" sz="1300" dirty="0"/>
          </a:p>
        </p:txBody>
      </p:sp>
      <p:grpSp>
        <p:nvGrpSpPr>
          <p:cNvPr id="11" name="Group 10">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82169" y="6258874"/>
            <a:ext cx="831742" cy="398815"/>
            <a:chOff x="11097985" y="6230844"/>
            <a:chExt cx="998090" cy="478578"/>
          </a:xfrm>
        </p:grpSpPr>
        <p:sp>
          <p:nvSpPr>
            <p:cNvPr id="12" name="Oval 11">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97985" y="6242309"/>
              <a:ext cx="998090" cy="8369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Picture 5">
            <a:extLst>
              <a:ext uri="{FF2B5EF4-FFF2-40B4-BE49-F238E27FC236}">
                <a16:creationId xmlns:a16="http://schemas.microsoft.com/office/drawing/2014/main" id="{00F51E75-7FC2-19EC-10BB-F59958CDB198}"/>
              </a:ext>
            </a:extLst>
          </p:cNvPr>
          <p:cNvPicPr>
            <a:picLocks noChangeAspect="1"/>
          </p:cNvPicPr>
          <p:nvPr/>
        </p:nvPicPr>
        <p:blipFill>
          <a:blip r:embed="rId4"/>
          <a:stretch>
            <a:fillRect/>
          </a:stretch>
        </p:blipFill>
        <p:spPr>
          <a:xfrm>
            <a:off x="243685" y="962245"/>
            <a:ext cx="5761192" cy="4933507"/>
          </a:xfrm>
          <a:prstGeom prst="rect">
            <a:avLst/>
          </a:prstGeom>
        </p:spPr>
      </p:pic>
    </p:spTree>
    <p:extLst>
      <p:ext uri="{BB962C8B-B14F-4D97-AF65-F5344CB8AC3E}">
        <p14:creationId xmlns:p14="http://schemas.microsoft.com/office/powerpoint/2010/main" val="1898387921"/>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TM04033917[[fn=Berlin]]</Template>
  <TotalTime>376</TotalTime>
  <Words>404</Words>
  <Application>Microsoft Office PowerPoint</Application>
  <PresentationFormat>Widescreen</PresentationFormat>
  <Paragraphs>60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Berlin</vt:lpstr>
      <vt:lpstr>Wood Type</vt:lpstr>
      <vt:lpstr>Final report on college basketball top 25 rankings in 2021 </vt:lpstr>
      <vt:lpstr>Overview Of The Dataset</vt:lpstr>
      <vt:lpstr>Minimal Number of Schools Ranked   Condensing Dataset For Better Appearance   Focus on Associated Press polls</vt:lpstr>
      <vt:lpstr>Questions generated</vt:lpstr>
      <vt:lpstr>Some Testing hypotheses from questions</vt:lpstr>
      <vt:lpstr>Key Findings And Insights: Question 1</vt:lpstr>
      <vt:lpstr>Key Findings &amp; Insights: Question 2</vt:lpstr>
      <vt:lpstr>Key Findings &amp; Insights: Question 3</vt:lpstr>
      <vt:lpstr>Key Findings &amp; Insights: Question 3 (cont.)</vt:lpstr>
      <vt:lpstr>Interpretations of the 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McLean</dc:creator>
  <cp:lastModifiedBy>Sean McLean</cp:lastModifiedBy>
  <cp:revision>341</cp:revision>
  <dcterms:created xsi:type="dcterms:W3CDTF">2021-12-14T05:58:37Z</dcterms:created>
  <dcterms:modified xsi:type="dcterms:W3CDTF">2023-12-18T05:12:22Z</dcterms:modified>
</cp:coreProperties>
</file>