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3" r:id="rId3"/>
    <p:sldId id="264" r:id="rId4"/>
    <p:sldId id="261" r:id="rId5"/>
    <p:sldId id="265" r:id="rId6"/>
    <p:sldId id="260" r:id="rId7"/>
    <p:sldId id="266" r:id="rId8"/>
    <p:sldId id="258"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E81DAD-5094-48B7-A343-61B4FD950C9A}" v="340" dt="2024-02-17T03:36:31.102"/>
    <p1510:client id="{B57061D3-80A7-13E3-5546-45490BBDC807}" v="12" dt="2024-02-17T03:47:26.867"/>
    <p1510:client id="{E5516419-BE16-4889-9937-D00E1D40ABFD}" v="546" dt="2024-02-17T04:33:53.0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2A4AD2-FCB4-4618-BFFE-EE7C2CE16F7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7B985CB-917D-4580-9EC4-60DA731CB271}">
      <dgm:prSet/>
      <dgm:spPr/>
      <dgm:t>
        <a:bodyPr/>
        <a:lstStyle/>
        <a:p>
          <a:pPr>
            <a:lnSpc>
              <a:spcPct val="100000"/>
            </a:lnSpc>
          </a:pPr>
          <a:r>
            <a:rPr lang="en-US"/>
            <a:t>The Pearson correlation coefficient (r) of 0.505 indicates a moderate positive relationship and suggests that as movie budgets increase, so does its popularity.</a:t>
          </a:r>
        </a:p>
      </dgm:t>
    </dgm:pt>
    <dgm:pt modelId="{53645558-F233-42B6-B51A-6133444D4D2C}" type="parTrans" cxnId="{45CB378E-DD56-4CFB-9A85-2303363E1F2C}">
      <dgm:prSet/>
      <dgm:spPr/>
      <dgm:t>
        <a:bodyPr/>
        <a:lstStyle/>
        <a:p>
          <a:endParaRPr lang="en-US"/>
        </a:p>
      </dgm:t>
    </dgm:pt>
    <dgm:pt modelId="{AE3E54A0-E686-4D93-9FB4-83F92AC35364}" type="sibTrans" cxnId="{45CB378E-DD56-4CFB-9A85-2303363E1F2C}">
      <dgm:prSet/>
      <dgm:spPr/>
      <dgm:t>
        <a:bodyPr/>
        <a:lstStyle/>
        <a:p>
          <a:endParaRPr lang="en-US"/>
        </a:p>
      </dgm:t>
    </dgm:pt>
    <dgm:pt modelId="{6E85FC17-8B81-4C24-B2E1-4166E5082663}">
      <dgm:prSet/>
      <dgm:spPr/>
      <dgm:t>
        <a:bodyPr/>
        <a:lstStyle/>
        <a:p>
          <a:pPr>
            <a:lnSpc>
              <a:spcPct val="100000"/>
            </a:lnSpc>
          </a:pPr>
          <a:r>
            <a:rPr lang="en-US"/>
            <a:t>This association is further supported by the regression analysis. The coefficient (</a:t>
          </a:r>
          <a:r>
            <a:rPr lang="el-GR"/>
            <a:t>β) </a:t>
          </a:r>
          <a:r>
            <a:rPr lang="en-US"/>
            <a:t>of 0.00000039488 means that as the budget increases by 1 unit, the popularity typically increases by 0.00000039488 units. </a:t>
          </a:r>
        </a:p>
      </dgm:t>
    </dgm:pt>
    <dgm:pt modelId="{1F2CC9A5-92B3-4C59-92AF-5D65E20BB232}" type="parTrans" cxnId="{D0B4BF49-9056-4B7B-B573-B8CEA76C5D03}">
      <dgm:prSet/>
      <dgm:spPr/>
      <dgm:t>
        <a:bodyPr/>
        <a:lstStyle/>
        <a:p>
          <a:endParaRPr lang="en-US"/>
        </a:p>
      </dgm:t>
    </dgm:pt>
    <dgm:pt modelId="{F8A7DDD3-2FB1-4F0A-9C3F-B3B2685A22CC}" type="sibTrans" cxnId="{D0B4BF49-9056-4B7B-B573-B8CEA76C5D03}">
      <dgm:prSet/>
      <dgm:spPr/>
      <dgm:t>
        <a:bodyPr/>
        <a:lstStyle/>
        <a:p>
          <a:endParaRPr lang="en-US"/>
        </a:p>
      </dgm:t>
    </dgm:pt>
    <dgm:pt modelId="{8AB3988B-4D2C-4607-A223-6BE5D9C515AD}">
      <dgm:prSet/>
      <dgm:spPr/>
      <dgm:t>
        <a:bodyPr/>
        <a:lstStyle/>
        <a:p>
          <a:pPr>
            <a:lnSpc>
              <a:spcPct val="100000"/>
            </a:lnSpc>
          </a:pPr>
          <a:r>
            <a:rPr lang="en-US"/>
            <a:t>Additionally, its p-value (p &lt; 0.0000000000000002) is statistically significant as it is lower than our </a:t>
          </a:r>
          <a:r>
            <a:rPr lang="el-GR"/>
            <a:t>α = 0.05, </a:t>
          </a:r>
          <a:r>
            <a:rPr lang="en-US"/>
            <a:t>which supports the finding.</a:t>
          </a:r>
        </a:p>
      </dgm:t>
    </dgm:pt>
    <dgm:pt modelId="{E5557CE8-15DF-477D-A953-21F39F384C95}" type="parTrans" cxnId="{A5098FD9-8BC2-4C68-8673-DCB5B4B6EEAF}">
      <dgm:prSet/>
      <dgm:spPr/>
      <dgm:t>
        <a:bodyPr/>
        <a:lstStyle/>
        <a:p>
          <a:endParaRPr lang="en-US"/>
        </a:p>
      </dgm:t>
    </dgm:pt>
    <dgm:pt modelId="{F1D95D7C-F174-45D7-BF92-F2C525FFC98D}" type="sibTrans" cxnId="{A5098FD9-8BC2-4C68-8673-DCB5B4B6EEAF}">
      <dgm:prSet/>
      <dgm:spPr/>
      <dgm:t>
        <a:bodyPr/>
        <a:lstStyle/>
        <a:p>
          <a:endParaRPr lang="en-US"/>
        </a:p>
      </dgm:t>
    </dgm:pt>
    <dgm:pt modelId="{5DA4DFDB-2599-40B7-9296-C45696F0DEEB}" type="pres">
      <dgm:prSet presAssocID="{542A4AD2-FCB4-4618-BFFE-EE7C2CE16F7D}" presName="root" presStyleCnt="0">
        <dgm:presLayoutVars>
          <dgm:dir/>
          <dgm:resizeHandles val="exact"/>
        </dgm:presLayoutVars>
      </dgm:prSet>
      <dgm:spPr/>
    </dgm:pt>
    <dgm:pt modelId="{FCC30E89-33BD-4C03-AC5D-24EFC0969A46}" type="pres">
      <dgm:prSet presAssocID="{A7B985CB-917D-4580-9EC4-60DA731CB271}" presName="compNode" presStyleCnt="0"/>
      <dgm:spPr/>
    </dgm:pt>
    <dgm:pt modelId="{FE52F8C7-EDE5-4E42-8351-5D68A26824B7}" type="pres">
      <dgm:prSet presAssocID="{A7B985CB-917D-4580-9EC4-60DA731CB27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lculator"/>
        </a:ext>
      </dgm:extLst>
    </dgm:pt>
    <dgm:pt modelId="{AEA14A9B-D720-486A-AD73-E96C5ED3BE2C}" type="pres">
      <dgm:prSet presAssocID="{A7B985CB-917D-4580-9EC4-60DA731CB271}" presName="spaceRect" presStyleCnt="0"/>
      <dgm:spPr/>
    </dgm:pt>
    <dgm:pt modelId="{CC0CE0D2-CAA4-4D84-AA7B-FD49FFC970C2}" type="pres">
      <dgm:prSet presAssocID="{A7B985CB-917D-4580-9EC4-60DA731CB271}" presName="textRect" presStyleLbl="revTx" presStyleIdx="0" presStyleCnt="3">
        <dgm:presLayoutVars>
          <dgm:chMax val="1"/>
          <dgm:chPref val="1"/>
        </dgm:presLayoutVars>
      </dgm:prSet>
      <dgm:spPr/>
    </dgm:pt>
    <dgm:pt modelId="{0BBB24E5-91CB-4A0C-A389-B2FF0193C70E}" type="pres">
      <dgm:prSet presAssocID="{AE3E54A0-E686-4D93-9FB4-83F92AC35364}" presName="sibTrans" presStyleCnt="0"/>
      <dgm:spPr/>
    </dgm:pt>
    <dgm:pt modelId="{E63A2769-9027-4D75-B5D8-3BD623F82C6F}" type="pres">
      <dgm:prSet presAssocID="{6E85FC17-8B81-4C24-B2E1-4166E5082663}" presName="compNode" presStyleCnt="0"/>
      <dgm:spPr/>
    </dgm:pt>
    <dgm:pt modelId="{25317689-32EF-472A-8E17-B6DE159A973B}" type="pres">
      <dgm:prSet presAssocID="{6E85FC17-8B81-4C24-B2E1-4166E508266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esentation with Bar Chart"/>
        </a:ext>
      </dgm:extLst>
    </dgm:pt>
    <dgm:pt modelId="{0A775DE6-4E90-49DA-A2A9-45586E53A664}" type="pres">
      <dgm:prSet presAssocID="{6E85FC17-8B81-4C24-B2E1-4166E5082663}" presName="spaceRect" presStyleCnt="0"/>
      <dgm:spPr/>
    </dgm:pt>
    <dgm:pt modelId="{BF776129-4539-4EFF-9C74-8E5A9C020C4A}" type="pres">
      <dgm:prSet presAssocID="{6E85FC17-8B81-4C24-B2E1-4166E5082663}" presName="textRect" presStyleLbl="revTx" presStyleIdx="1" presStyleCnt="3">
        <dgm:presLayoutVars>
          <dgm:chMax val="1"/>
          <dgm:chPref val="1"/>
        </dgm:presLayoutVars>
      </dgm:prSet>
      <dgm:spPr/>
    </dgm:pt>
    <dgm:pt modelId="{72A3EF52-75E3-4523-B1D4-3F998BE5D78F}" type="pres">
      <dgm:prSet presAssocID="{F8A7DDD3-2FB1-4F0A-9C3F-B3B2685A22CC}" presName="sibTrans" presStyleCnt="0"/>
      <dgm:spPr/>
    </dgm:pt>
    <dgm:pt modelId="{33009745-43FE-42E5-979C-ADCA6ABCDBE4}" type="pres">
      <dgm:prSet presAssocID="{8AB3988B-4D2C-4607-A223-6BE5D9C515AD}" presName="compNode" presStyleCnt="0"/>
      <dgm:spPr/>
    </dgm:pt>
    <dgm:pt modelId="{D4A464FD-A51C-47DB-B1B8-A8E626D2569A}" type="pres">
      <dgm:prSet presAssocID="{8AB3988B-4D2C-4607-A223-6BE5D9C515A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F05119C5-163D-4C25-98D6-CFE413CC10CE}" type="pres">
      <dgm:prSet presAssocID="{8AB3988B-4D2C-4607-A223-6BE5D9C515AD}" presName="spaceRect" presStyleCnt="0"/>
      <dgm:spPr/>
    </dgm:pt>
    <dgm:pt modelId="{DFFAAAE7-0B41-4C64-9D0D-3E733CD1DCC5}" type="pres">
      <dgm:prSet presAssocID="{8AB3988B-4D2C-4607-A223-6BE5D9C515AD}" presName="textRect" presStyleLbl="revTx" presStyleIdx="2" presStyleCnt="3">
        <dgm:presLayoutVars>
          <dgm:chMax val="1"/>
          <dgm:chPref val="1"/>
        </dgm:presLayoutVars>
      </dgm:prSet>
      <dgm:spPr/>
    </dgm:pt>
  </dgm:ptLst>
  <dgm:cxnLst>
    <dgm:cxn modelId="{AEBA8605-0C47-4D84-AC21-E626BB7FA7AC}" type="presOf" srcId="{6E85FC17-8B81-4C24-B2E1-4166E5082663}" destId="{BF776129-4539-4EFF-9C74-8E5A9C020C4A}" srcOrd="0" destOrd="0" presId="urn:microsoft.com/office/officeart/2018/2/layout/IconLabelList"/>
    <dgm:cxn modelId="{4C6DC91F-217D-4F3A-AD5F-7508210CA0F2}" type="presOf" srcId="{8AB3988B-4D2C-4607-A223-6BE5D9C515AD}" destId="{DFFAAAE7-0B41-4C64-9D0D-3E733CD1DCC5}" srcOrd="0" destOrd="0" presId="urn:microsoft.com/office/officeart/2018/2/layout/IconLabelList"/>
    <dgm:cxn modelId="{05E5102E-F239-4B63-8672-D6024D11C6EF}" type="presOf" srcId="{542A4AD2-FCB4-4618-BFFE-EE7C2CE16F7D}" destId="{5DA4DFDB-2599-40B7-9296-C45696F0DEEB}" srcOrd="0" destOrd="0" presId="urn:microsoft.com/office/officeart/2018/2/layout/IconLabelList"/>
    <dgm:cxn modelId="{D0B4BF49-9056-4B7B-B573-B8CEA76C5D03}" srcId="{542A4AD2-FCB4-4618-BFFE-EE7C2CE16F7D}" destId="{6E85FC17-8B81-4C24-B2E1-4166E5082663}" srcOrd="1" destOrd="0" parTransId="{1F2CC9A5-92B3-4C59-92AF-5D65E20BB232}" sibTransId="{F8A7DDD3-2FB1-4F0A-9C3F-B3B2685A22CC}"/>
    <dgm:cxn modelId="{D3FD288C-E98C-42CE-A6D9-CD3528DCAE60}" type="presOf" srcId="{A7B985CB-917D-4580-9EC4-60DA731CB271}" destId="{CC0CE0D2-CAA4-4D84-AA7B-FD49FFC970C2}" srcOrd="0" destOrd="0" presId="urn:microsoft.com/office/officeart/2018/2/layout/IconLabelList"/>
    <dgm:cxn modelId="{45CB378E-DD56-4CFB-9A85-2303363E1F2C}" srcId="{542A4AD2-FCB4-4618-BFFE-EE7C2CE16F7D}" destId="{A7B985CB-917D-4580-9EC4-60DA731CB271}" srcOrd="0" destOrd="0" parTransId="{53645558-F233-42B6-B51A-6133444D4D2C}" sibTransId="{AE3E54A0-E686-4D93-9FB4-83F92AC35364}"/>
    <dgm:cxn modelId="{A5098FD9-8BC2-4C68-8673-DCB5B4B6EEAF}" srcId="{542A4AD2-FCB4-4618-BFFE-EE7C2CE16F7D}" destId="{8AB3988B-4D2C-4607-A223-6BE5D9C515AD}" srcOrd="2" destOrd="0" parTransId="{E5557CE8-15DF-477D-A953-21F39F384C95}" sibTransId="{F1D95D7C-F174-45D7-BF92-F2C525FFC98D}"/>
    <dgm:cxn modelId="{57ABD9C4-8FD7-4AD9-BA7F-08C865596A17}" type="presParOf" srcId="{5DA4DFDB-2599-40B7-9296-C45696F0DEEB}" destId="{FCC30E89-33BD-4C03-AC5D-24EFC0969A46}" srcOrd="0" destOrd="0" presId="urn:microsoft.com/office/officeart/2018/2/layout/IconLabelList"/>
    <dgm:cxn modelId="{B7A1CB9B-4D73-4364-8F0F-6327DAC1EB8E}" type="presParOf" srcId="{FCC30E89-33BD-4C03-AC5D-24EFC0969A46}" destId="{FE52F8C7-EDE5-4E42-8351-5D68A26824B7}" srcOrd="0" destOrd="0" presId="urn:microsoft.com/office/officeart/2018/2/layout/IconLabelList"/>
    <dgm:cxn modelId="{02C2C643-CD66-4E19-AA5A-1B83AFB9B8B5}" type="presParOf" srcId="{FCC30E89-33BD-4C03-AC5D-24EFC0969A46}" destId="{AEA14A9B-D720-486A-AD73-E96C5ED3BE2C}" srcOrd="1" destOrd="0" presId="urn:microsoft.com/office/officeart/2018/2/layout/IconLabelList"/>
    <dgm:cxn modelId="{BC180143-5484-47EB-88E4-F92BC577A4C2}" type="presParOf" srcId="{FCC30E89-33BD-4C03-AC5D-24EFC0969A46}" destId="{CC0CE0D2-CAA4-4D84-AA7B-FD49FFC970C2}" srcOrd="2" destOrd="0" presId="urn:microsoft.com/office/officeart/2018/2/layout/IconLabelList"/>
    <dgm:cxn modelId="{A0263364-7105-457F-94C9-DC0649F61C71}" type="presParOf" srcId="{5DA4DFDB-2599-40B7-9296-C45696F0DEEB}" destId="{0BBB24E5-91CB-4A0C-A389-B2FF0193C70E}" srcOrd="1" destOrd="0" presId="urn:microsoft.com/office/officeart/2018/2/layout/IconLabelList"/>
    <dgm:cxn modelId="{24647F56-B698-42D0-96CC-05EA7733A866}" type="presParOf" srcId="{5DA4DFDB-2599-40B7-9296-C45696F0DEEB}" destId="{E63A2769-9027-4D75-B5D8-3BD623F82C6F}" srcOrd="2" destOrd="0" presId="urn:microsoft.com/office/officeart/2018/2/layout/IconLabelList"/>
    <dgm:cxn modelId="{3BEC50C4-4A3D-4751-9191-82B20459B9CC}" type="presParOf" srcId="{E63A2769-9027-4D75-B5D8-3BD623F82C6F}" destId="{25317689-32EF-472A-8E17-B6DE159A973B}" srcOrd="0" destOrd="0" presId="urn:microsoft.com/office/officeart/2018/2/layout/IconLabelList"/>
    <dgm:cxn modelId="{B83E73B6-83BD-45D3-BCA9-927938E10186}" type="presParOf" srcId="{E63A2769-9027-4D75-B5D8-3BD623F82C6F}" destId="{0A775DE6-4E90-49DA-A2A9-45586E53A664}" srcOrd="1" destOrd="0" presId="urn:microsoft.com/office/officeart/2018/2/layout/IconLabelList"/>
    <dgm:cxn modelId="{D3B80346-D142-4BBB-B6EA-228D0E4D4AE5}" type="presParOf" srcId="{E63A2769-9027-4D75-B5D8-3BD623F82C6F}" destId="{BF776129-4539-4EFF-9C74-8E5A9C020C4A}" srcOrd="2" destOrd="0" presId="urn:microsoft.com/office/officeart/2018/2/layout/IconLabelList"/>
    <dgm:cxn modelId="{BE30CF90-6DD1-4328-AE5F-DFF6A8393034}" type="presParOf" srcId="{5DA4DFDB-2599-40B7-9296-C45696F0DEEB}" destId="{72A3EF52-75E3-4523-B1D4-3F998BE5D78F}" srcOrd="3" destOrd="0" presId="urn:microsoft.com/office/officeart/2018/2/layout/IconLabelList"/>
    <dgm:cxn modelId="{56AABA26-9922-4392-980D-C3C1FF0B703D}" type="presParOf" srcId="{5DA4DFDB-2599-40B7-9296-C45696F0DEEB}" destId="{33009745-43FE-42E5-979C-ADCA6ABCDBE4}" srcOrd="4" destOrd="0" presId="urn:microsoft.com/office/officeart/2018/2/layout/IconLabelList"/>
    <dgm:cxn modelId="{618E1D72-AA83-4762-885C-B5B59765EA6D}" type="presParOf" srcId="{33009745-43FE-42E5-979C-ADCA6ABCDBE4}" destId="{D4A464FD-A51C-47DB-B1B8-A8E626D2569A}" srcOrd="0" destOrd="0" presId="urn:microsoft.com/office/officeart/2018/2/layout/IconLabelList"/>
    <dgm:cxn modelId="{F0BDCD2E-9E21-45C6-B6C6-564659F18225}" type="presParOf" srcId="{33009745-43FE-42E5-979C-ADCA6ABCDBE4}" destId="{F05119C5-163D-4C25-98D6-CFE413CC10CE}" srcOrd="1" destOrd="0" presId="urn:microsoft.com/office/officeart/2018/2/layout/IconLabelList"/>
    <dgm:cxn modelId="{60DD231D-8C4F-4AFE-8A3E-988F2E7F8808}" type="presParOf" srcId="{33009745-43FE-42E5-979C-ADCA6ABCDBE4}" destId="{DFFAAAE7-0B41-4C64-9D0D-3E733CD1DCC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70D8EF-A77F-4F31-B885-6F874E1563A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5540285-28F5-4E80-959D-5F028250B6E0}">
      <dgm:prSet/>
      <dgm:spPr/>
      <dgm:t>
        <a:bodyPr/>
        <a:lstStyle/>
        <a:p>
          <a:pPr>
            <a:lnSpc>
              <a:spcPct val="100000"/>
            </a:lnSpc>
          </a:pPr>
          <a:r>
            <a:rPr lang="en-US"/>
            <a:t>Descriptive Analysis, Relationship Assessment, and Predictive Modeling.</a:t>
          </a:r>
        </a:p>
      </dgm:t>
    </dgm:pt>
    <dgm:pt modelId="{32BF553E-04FA-4C39-8D63-D1BBF6ED8A61}" type="parTrans" cxnId="{F712C8D1-CFEE-486D-9552-FBAA1B41CB1D}">
      <dgm:prSet/>
      <dgm:spPr/>
      <dgm:t>
        <a:bodyPr/>
        <a:lstStyle/>
        <a:p>
          <a:endParaRPr lang="en-US"/>
        </a:p>
      </dgm:t>
    </dgm:pt>
    <dgm:pt modelId="{96AAF43F-60F3-452E-9477-1E1384B6FABC}" type="sibTrans" cxnId="{F712C8D1-CFEE-486D-9552-FBAA1B41CB1D}">
      <dgm:prSet/>
      <dgm:spPr/>
      <dgm:t>
        <a:bodyPr/>
        <a:lstStyle/>
        <a:p>
          <a:endParaRPr lang="en-US"/>
        </a:p>
      </dgm:t>
    </dgm:pt>
    <dgm:pt modelId="{89621369-EB5F-4DD5-A61D-E1E384C05F32}">
      <dgm:prSet/>
      <dgm:spPr/>
      <dgm:t>
        <a:bodyPr/>
        <a:lstStyle/>
        <a:p>
          <a:pPr>
            <a:lnSpc>
              <a:spcPct val="100000"/>
            </a:lnSpc>
          </a:pPr>
          <a:r>
            <a:rPr lang="en-US"/>
            <a:t>Linear regression and variance analysis </a:t>
          </a:r>
        </a:p>
      </dgm:t>
    </dgm:pt>
    <dgm:pt modelId="{0A69C218-4193-4B3F-BEA9-651CE5801A5D}" type="parTrans" cxnId="{BF717AB0-6B99-4B3F-9922-CDE1160AE461}">
      <dgm:prSet/>
      <dgm:spPr/>
      <dgm:t>
        <a:bodyPr/>
        <a:lstStyle/>
        <a:p>
          <a:endParaRPr lang="en-US"/>
        </a:p>
      </dgm:t>
    </dgm:pt>
    <dgm:pt modelId="{10222585-DCAB-4DB9-BF7C-C9F01A7D49C0}" type="sibTrans" cxnId="{BF717AB0-6B99-4B3F-9922-CDE1160AE461}">
      <dgm:prSet/>
      <dgm:spPr/>
      <dgm:t>
        <a:bodyPr/>
        <a:lstStyle/>
        <a:p>
          <a:endParaRPr lang="en-US"/>
        </a:p>
      </dgm:t>
    </dgm:pt>
    <dgm:pt modelId="{1C4127D7-4949-4D53-814D-2E749B74D25B}">
      <dgm:prSet/>
      <dgm:spPr/>
      <dgm:t>
        <a:bodyPr/>
        <a:lstStyle/>
        <a:p>
          <a:pPr>
            <a:lnSpc>
              <a:spcPct val="100000"/>
            </a:lnSpc>
          </a:pPr>
          <a:r>
            <a:rPr lang="en-US"/>
            <a:t>R Utilization</a:t>
          </a:r>
        </a:p>
      </dgm:t>
    </dgm:pt>
    <dgm:pt modelId="{3E39C193-F5C2-40E8-B46C-826AF2793B75}" type="parTrans" cxnId="{C26F475B-B316-4FA6-823D-F9AB14F846B5}">
      <dgm:prSet/>
      <dgm:spPr/>
      <dgm:t>
        <a:bodyPr/>
        <a:lstStyle/>
        <a:p>
          <a:endParaRPr lang="en-US"/>
        </a:p>
      </dgm:t>
    </dgm:pt>
    <dgm:pt modelId="{2C467ECB-ECB0-48B3-8A2B-1C7B0BE50349}" type="sibTrans" cxnId="{C26F475B-B316-4FA6-823D-F9AB14F846B5}">
      <dgm:prSet/>
      <dgm:spPr/>
      <dgm:t>
        <a:bodyPr/>
        <a:lstStyle/>
        <a:p>
          <a:endParaRPr lang="en-US"/>
        </a:p>
      </dgm:t>
    </dgm:pt>
    <dgm:pt modelId="{04BF8B87-F203-4729-9351-3C69166CDD86}" type="pres">
      <dgm:prSet presAssocID="{9B70D8EF-A77F-4F31-B885-6F874E1563A2}" presName="hierChild1" presStyleCnt="0">
        <dgm:presLayoutVars>
          <dgm:chPref val="1"/>
          <dgm:dir/>
          <dgm:animOne val="branch"/>
          <dgm:animLvl val="lvl"/>
          <dgm:resizeHandles/>
        </dgm:presLayoutVars>
      </dgm:prSet>
      <dgm:spPr/>
    </dgm:pt>
    <dgm:pt modelId="{5F50FAA8-F45E-45D8-83F3-DA876B09EAFD}" type="pres">
      <dgm:prSet presAssocID="{A5540285-28F5-4E80-959D-5F028250B6E0}" presName="hierRoot1" presStyleCnt="0"/>
      <dgm:spPr/>
    </dgm:pt>
    <dgm:pt modelId="{A80DE8F2-F58C-40DE-9373-B3999D09802C}" type="pres">
      <dgm:prSet presAssocID="{A5540285-28F5-4E80-959D-5F028250B6E0}" presName="composite" presStyleCnt="0"/>
      <dgm:spPr/>
    </dgm:pt>
    <dgm:pt modelId="{CA93F2D3-1E2B-47EF-97A0-C0C298967A76}" type="pres">
      <dgm:prSet presAssocID="{A5540285-28F5-4E80-959D-5F028250B6E0}" presName="background" presStyleLbl="node0" presStyleIdx="0" presStyleCnt="3"/>
      <dgm:spPr/>
    </dgm:pt>
    <dgm:pt modelId="{09AF140D-E90D-47B5-A1DD-06C093D0EA87}" type="pres">
      <dgm:prSet presAssocID="{A5540285-28F5-4E80-959D-5F028250B6E0}" presName="text" presStyleLbl="fgAcc0" presStyleIdx="0" presStyleCnt="3">
        <dgm:presLayoutVars>
          <dgm:chPref val="3"/>
        </dgm:presLayoutVars>
      </dgm:prSet>
      <dgm:spPr/>
    </dgm:pt>
    <dgm:pt modelId="{B4981374-6C6F-42EC-9178-A7A55D523217}" type="pres">
      <dgm:prSet presAssocID="{A5540285-28F5-4E80-959D-5F028250B6E0}" presName="hierChild2" presStyleCnt="0"/>
      <dgm:spPr/>
    </dgm:pt>
    <dgm:pt modelId="{37377F13-2810-411B-8466-8B4B202A6756}" type="pres">
      <dgm:prSet presAssocID="{89621369-EB5F-4DD5-A61D-E1E384C05F32}" presName="hierRoot1" presStyleCnt="0"/>
      <dgm:spPr/>
    </dgm:pt>
    <dgm:pt modelId="{9A2C562B-8935-41BC-AB74-872E31A749AC}" type="pres">
      <dgm:prSet presAssocID="{89621369-EB5F-4DD5-A61D-E1E384C05F32}" presName="composite" presStyleCnt="0"/>
      <dgm:spPr/>
    </dgm:pt>
    <dgm:pt modelId="{74CDCA9C-9215-46F8-827A-E16A340C387B}" type="pres">
      <dgm:prSet presAssocID="{89621369-EB5F-4DD5-A61D-E1E384C05F32}" presName="background" presStyleLbl="node0" presStyleIdx="1" presStyleCnt="3"/>
      <dgm:spPr/>
    </dgm:pt>
    <dgm:pt modelId="{652CB696-F17B-4F4B-A43A-2A3F29A22BB2}" type="pres">
      <dgm:prSet presAssocID="{89621369-EB5F-4DD5-A61D-E1E384C05F32}" presName="text" presStyleLbl="fgAcc0" presStyleIdx="1" presStyleCnt="3">
        <dgm:presLayoutVars>
          <dgm:chPref val="3"/>
        </dgm:presLayoutVars>
      </dgm:prSet>
      <dgm:spPr/>
    </dgm:pt>
    <dgm:pt modelId="{C73AF45B-153D-4CC3-8B57-B4EBE667B8E2}" type="pres">
      <dgm:prSet presAssocID="{89621369-EB5F-4DD5-A61D-E1E384C05F32}" presName="hierChild2" presStyleCnt="0"/>
      <dgm:spPr/>
    </dgm:pt>
    <dgm:pt modelId="{1084E86D-4A86-4FD1-913C-B7226841B3C6}" type="pres">
      <dgm:prSet presAssocID="{1C4127D7-4949-4D53-814D-2E749B74D25B}" presName="hierRoot1" presStyleCnt="0"/>
      <dgm:spPr/>
    </dgm:pt>
    <dgm:pt modelId="{C105B808-9E3A-4C0A-B21E-FDEB708920C3}" type="pres">
      <dgm:prSet presAssocID="{1C4127D7-4949-4D53-814D-2E749B74D25B}" presName="composite" presStyleCnt="0"/>
      <dgm:spPr/>
    </dgm:pt>
    <dgm:pt modelId="{2EA72D7B-0C65-434C-AEB0-453FF24A424F}" type="pres">
      <dgm:prSet presAssocID="{1C4127D7-4949-4D53-814D-2E749B74D25B}" presName="background" presStyleLbl="node0" presStyleIdx="2" presStyleCnt="3"/>
      <dgm:spPr/>
    </dgm:pt>
    <dgm:pt modelId="{FF909F2F-24CD-43E2-A41E-3813324BD396}" type="pres">
      <dgm:prSet presAssocID="{1C4127D7-4949-4D53-814D-2E749B74D25B}" presName="text" presStyleLbl="fgAcc0" presStyleIdx="2" presStyleCnt="3">
        <dgm:presLayoutVars>
          <dgm:chPref val="3"/>
        </dgm:presLayoutVars>
      </dgm:prSet>
      <dgm:spPr/>
    </dgm:pt>
    <dgm:pt modelId="{4598CA1A-243C-41CB-87D1-92FBB4B6CC8C}" type="pres">
      <dgm:prSet presAssocID="{1C4127D7-4949-4D53-814D-2E749B74D25B}" presName="hierChild2" presStyleCnt="0"/>
      <dgm:spPr/>
    </dgm:pt>
  </dgm:ptLst>
  <dgm:cxnLst>
    <dgm:cxn modelId="{6FE1323B-B4BD-45BC-AC05-E571F0ED495A}" type="presOf" srcId="{9B70D8EF-A77F-4F31-B885-6F874E1563A2}" destId="{04BF8B87-F203-4729-9351-3C69166CDD86}" srcOrd="0" destOrd="0" presId="urn:microsoft.com/office/officeart/2005/8/layout/hierarchy1"/>
    <dgm:cxn modelId="{C26F475B-B316-4FA6-823D-F9AB14F846B5}" srcId="{9B70D8EF-A77F-4F31-B885-6F874E1563A2}" destId="{1C4127D7-4949-4D53-814D-2E749B74D25B}" srcOrd="2" destOrd="0" parTransId="{3E39C193-F5C2-40E8-B46C-826AF2793B75}" sibTransId="{2C467ECB-ECB0-48B3-8A2B-1C7B0BE50349}"/>
    <dgm:cxn modelId="{78CFCD8E-B215-4104-8F7E-1ECC0C2B4358}" type="presOf" srcId="{1C4127D7-4949-4D53-814D-2E749B74D25B}" destId="{FF909F2F-24CD-43E2-A41E-3813324BD396}" srcOrd="0" destOrd="0" presId="urn:microsoft.com/office/officeart/2005/8/layout/hierarchy1"/>
    <dgm:cxn modelId="{BF717AB0-6B99-4B3F-9922-CDE1160AE461}" srcId="{9B70D8EF-A77F-4F31-B885-6F874E1563A2}" destId="{89621369-EB5F-4DD5-A61D-E1E384C05F32}" srcOrd="1" destOrd="0" parTransId="{0A69C218-4193-4B3F-BEA9-651CE5801A5D}" sibTransId="{10222585-DCAB-4DB9-BF7C-C9F01A7D49C0}"/>
    <dgm:cxn modelId="{DB1D23C3-22FF-469F-8E24-18290453C584}" type="presOf" srcId="{89621369-EB5F-4DD5-A61D-E1E384C05F32}" destId="{652CB696-F17B-4F4B-A43A-2A3F29A22BB2}" srcOrd="0" destOrd="0" presId="urn:microsoft.com/office/officeart/2005/8/layout/hierarchy1"/>
    <dgm:cxn modelId="{F712C8D1-CFEE-486D-9552-FBAA1B41CB1D}" srcId="{9B70D8EF-A77F-4F31-B885-6F874E1563A2}" destId="{A5540285-28F5-4E80-959D-5F028250B6E0}" srcOrd="0" destOrd="0" parTransId="{32BF553E-04FA-4C39-8D63-D1BBF6ED8A61}" sibTransId="{96AAF43F-60F3-452E-9477-1E1384B6FABC}"/>
    <dgm:cxn modelId="{A089D2E4-4EB3-4283-B661-B7F65BC2B531}" type="presOf" srcId="{A5540285-28F5-4E80-959D-5F028250B6E0}" destId="{09AF140D-E90D-47B5-A1DD-06C093D0EA87}" srcOrd="0" destOrd="0" presId="urn:microsoft.com/office/officeart/2005/8/layout/hierarchy1"/>
    <dgm:cxn modelId="{48B10F4A-71CD-46BC-88E6-93CC1CDFA548}" type="presParOf" srcId="{04BF8B87-F203-4729-9351-3C69166CDD86}" destId="{5F50FAA8-F45E-45D8-83F3-DA876B09EAFD}" srcOrd="0" destOrd="0" presId="urn:microsoft.com/office/officeart/2005/8/layout/hierarchy1"/>
    <dgm:cxn modelId="{73F12E04-60FE-404B-8E3F-53127BBCA666}" type="presParOf" srcId="{5F50FAA8-F45E-45D8-83F3-DA876B09EAFD}" destId="{A80DE8F2-F58C-40DE-9373-B3999D09802C}" srcOrd="0" destOrd="0" presId="urn:microsoft.com/office/officeart/2005/8/layout/hierarchy1"/>
    <dgm:cxn modelId="{CBA664D2-2668-4268-8022-8BAA7CE1D03C}" type="presParOf" srcId="{A80DE8F2-F58C-40DE-9373-B3999D09802C}" destId="{CA93F2D3-1E2B-47EF-97A0-C0C298967A76}" srcOrd="0" destOrd="0" presId="urn:microsoft.com/office/officeart/2005/8/layout/hierarchy1"/>
    <dgm:cxn modelId="{1CF402CC-27C7-439B-A6F9-84BD2E5F3E71}" type="presParOf" srcId="{A80DE8F2-F58C-40DE-9373-B3999D09802C}" destId="{09AF140D-E90D-47B5-A1DD-06C093D0EA87}" srcOrd="1" destOrd="0" presId="urn:microsoft.com/office/officeart/2005/8/layout/hierarchy1"/>
    <dgm:cxn modelId="{2F6C4769-3E03-48A3-B8A7-10C9AC09EA5C}" type="presParOf" srcId="{5F50FAA8-F45E-45D8-83F3-DA876B09EAFD}" destId="{B4981374-6C6F-42EC-9178-A7A55D523217}" srcOrd="1" destOrd="0" presId="urn:microsoft.com/office/officeart/2005/8/layout/hierarchy1"/>
    <dgm:cxn modelId="{CD617758-6FEF-4954-B316-09EE383CB20A}" type="presParOf" srcId="{04BF8B87-F203-4729-9351-3C69166CDD86}" destId="{37377F13-2810-411B-8466-8B4B202A6756}" srcOrd="1" destOrd="0" presId="urn:microsoft.com/office/officeart/2005/8/layout/hierarchy1"/>
    <dgm:cxn modelId="{511C228F-64BA-459D-9E9B-B75DC8AC7DE0}" type="presParOf" srcId="{37377F13-2810-411B-8466-8B4B202A6756}" destId="{9A2C562B-8935-41BC-AB74-872E31A749AC}" srcOrd="0" destOrd="0" presId="urn:microsoft.com/office/officeart/2005/8/layout/hierarchy1"/>
    <dgm:cxn modelId="{66FAF933-16E6-4A1C-B5D7-C21B020540ED}" type="presParOf" srcId="{9A2C562B-8935-41BC-AB74-872E31A749AC}" destId="{74CDCA9C-9215-46F8-827A-E16A340C387B}" srcOrd="0" destOrd="0" presId="urn:microsoft.com/office/officeart/2005/8/layout/hierarchy1"/>
    <dgm:cxn modelId="{46418D14-6D61-4282-9387-527C4BDD31E7}" type="presParOf" srcId="{9A2C562B-8935-41BC-AB74-872E31A749AC}" destId="{652CB696-F17B-4F4B-A43A-2A3F29A22BB2}" srcOrd="1" destOrd="0" presId="urn:microsoft.com/office/officeart/2005/8/layout/hierarchy1"/>
    <dgm:cxn modelId="{748D30B5-CC61-4081-8F10-639BC55E0F6E}" type="presParOf" srcId="{37377F13-2810-411B-8466-8B4B202A6756}" destId="{C73AF45B-153D-4CC3-8B57-B4EBE667B8E2}" srcOrd="1" destOrd="0" presId="urn:microsoft.com/office/officeart/2005/8/layout/hierarchy1"/>
    <dgm:cxn modelId="{8F45B43E-73D6-404E-BF35-9EADB14DCAC1}" type="presParOf" srcId="{04BF8B87-F203-4729-9351-3C69166CDD86}" destId="{1084E86D-4A86-4FD1-913C-B7226841B3C6}" srcOrd="2" destOrd="0" presId="urn:microsoft.com/office/officeart/2005/8/layout/hierarchy1"/>
    <dgm:cxn modelId="{017D095C-47EA-451F-A98B-6258CE6E0320}" type="presParOf" srcId="{1084E86D-4A86-4FD1-913C-B7226841B3C6}" destId="{C105B808-9E3A-4C0A-B21E-FDEB708920C3}" srcOrd="0" destOrd="0" presId="urn:microsoft.com/office/officeart/2005/8/layout/hierarchy1"/>
    <dgm:cxn modelId="{A7A5EB39-C8A0-41DD-AA18-AD5B432D0952}" type="presParOf" srcId="{C105B808-9E3A-4C0A-B21E-FDEB708920C3}" destId="{2EA72D7B-0C65-434C-AEB0-453FF24A424F}" srcOrd="0" destOrd="0" presId="urn:microsoft.com/office/officeart/2005/8/layout/hierarchy1"/>
    <dgm:cxn modelId="{A294BADE-1D97-440A-8CBE-2C02A1821FE7}" type="presParOf" srcId="{C105B808-9E3A-4C0A-B21E-FDEB708920C3}" destId="{FF909F2F-24CD-43E2-A41E-3813324BD396}" srcOrd="1" destOrd="0" presId="urn:microsoft.com/office/officeart/2005/8/layout/hierarchy1"/>
    <dgm:cxn modelId="{5CD15094-E0AF-43FA-9FD4-6D10D4275ED3}" type="presParOf" srcId="{1084E86D-4A86-4FD1-913C-B7226841B3C6}" destId="{4598CA1A-243C-41CB-87D1-92FBB4B6CC8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52F8C7-EDE5-4E42-8351-5D68A26824B7}">
      <dsp:nvSpPr>
        <dsp:cNvPr id="0" name=""/>
        <dsp:cNvSpPr/>
      </dsp:nvSpPr>
      <dsp:spPr>
        <a:xfrm>
          <a:off x="880964" y="369070"/>
          <a:ext cx="1250912" cy="12509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0CE0D2-CAA4-4D84-AA7B-FD49FFC970C2}">
      <dsp:nvSpPr>
        <dsp:cNvPr id="0" name=""/>
        <dsp:cNvSpPr/>
      </dsp:nvSpPr>
      <dsp:spPr>
        <a:xfrm>
          <a:off x="116517" y="2004864"/>
          <a:ext cx="2779806"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Pearson correlation coefficient (r) of 0.505 indicates a moderate positive relationship and suggests that as movie budgets increase, so does its popularity.</a:t>
          </a:r>
        </a:p>
      </dsp:txBody>
      <dsp:txXfrm>
        <a:off x="116517" y="2004864"/>
        <a:ext cx="2779806" cy="855000"/>
      </dsp:txXfrm>
    </dsp:sp>
    <dsp:sp modelId="{25317689-32EF-472A-8E17-B6DE159A973B}">
      <dsp:nvSpPr>
        <dsp:cNvPr id="0" name=""/>
        <dsp:cNvSpPr/>
      </dsp:nvSpPr>
      <dsp:spPr>
        <a:xfrm>
          <a:off x="4147236" y="369070"/>
          <a:ext cx="1250912" cy="12509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776129-4539-4EFF-9C74-8E5A9C020C4A}">
      <dsp:nvSpPr>
        <dsp:cNvPr id="0" name=""/>
        <dsp:cNvSpPr/>
      </dsp:nvSpPr>
      <dsp:spPr>
        <a:xfrm>
          <a:off x="3382790" y="2004864"/>
          <a:ext cx="2779806"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This association is further supported by the regression analysis. The coefficient (</a:t>
          </a:r>
          <a:r>
            <a:rPr lang="el-GR" sz="1100" kern="1200"/>
            <a:t>β) </a:t>
          </a:r>
          <a:r>
            <a:rPr lang="en-US" sz="1100" kern="1200"/>
            <a:t>of 0.00000039488 means that as the budget increases by 1 unit, the popularity typically increases by 0.00000039488 units. </a:t>
          </a:r>
        </a:p>
      </dsp:txBody>
      <dsp:txXfrm>
        <a:off x="3382790" y="2004864"/>
        <a:ext cx="2779806" cy="855000"/>
      </dsp:txXfrm>
    </dsp:sp>
    <dsp:sp modelId="{D4A464FD-A51C-47DB-B1B8-A8E626D2569A}">
      <dsp:nvSpPr>
        <dsp:cNvPr id="0" name=""/>
        <dsp:cNvSpPr/>
      </dsp:nvSpPr>
      <dsp:spPr>
        <a:xfrm>
          <a:off x="2514100" y="3554815"/>
          <a:ext cx="1250912" cy="12509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FAAAE7-0B41-4C64-9D0D-3E733CD1DCC5}">
      <dsp:nvSpPr>
        <dsp:cNvPr id="0" name=""/>
        <dsp:cNvSpPr/>
      </dsp:nvSpPr>
      <dsp:spPr>
        <a:xfrm>
          <a:off x="1749653" y="5190609"/>
          <a:ext cx="2779806"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Additionally, its p-value (p &lt; 0.0000000000000002) is statistically significant as it is lower than our </a:t>
          </a:r>
          <a:r>
            <a:rPr lang="el-GR" sz="1100" kern="1200"/>
            <a:t>α = 0.05, </a:t>
          </a:r>
          <a:r>
            <a:rPr lang="en-US" sz="1100" kern="1200"/>
            <a:t>which supports the finding.</a:t>
          </a:r>
        </a:p>
      </dsp:txBody>
      <dsp:txXfrm>
        <a:off x="1749653" y="5190609"/>
        <a:ext cx="2779806" cy="85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3F2D3-1E2B-47EF-97A0-C0C298967A76}">
      <dsp:nvSpPr>
        <dsp:cNvPr id="0" name=""/>
        <dsp:cNvSpPr/>
      </dsp:nvSpPr>
      <dsp:spPr>
        <a:xfrm>
          <a:off x="0" y="1080567"/>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AF140D-E90D-47B5-A1DD-06C093D0EA87}">
      <dsp:nvSpPr>
        <dsp:cNvPr id="0" name=""/>
        <dsp:cNvSpPr/>
      </dsp:nvSpPr>
      <dsp:spPr>
        <a:xfrm>
          <a:off x="328612" y="1392749"/>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100000"/>
            </a:lnSpc>
            <a:spcBef>
              <a:spcPct val="0"/>
            </a:spcBef>
            <a:spcAft>
              <a:spcPct val="35000"/>
            </a:spcAft>
            <a:buNone/>
          </a:pPr>
          <a:r>
            <a:rPr lang="en-US" sz="2300" kern="1200"/>
            <a:t>Descriptive Analysis, Relationship Assessment, and Predictive Modeling.</a:t>
          </a:r>
        </a:p>
      </dsp:txBody>
      <dsp:txXfrm>
        <a:off x="383617" y="1447754"/>
        <a:ext cx="2847502" cy="1768010"/>
      </dsp:txXfrm>
    </dsp:sp>
    <dsp:sp modelId="{74CDCA9C-9215-46F8-827A-E16A340C387B}">
      <dsp:nvSpPr>
        <dsp:cNvPr id="0" name=""/>
        <dsp:cNvSpPr/>
      </dsp:nvSpPr>
      <dsp:spPr>
        <a:xfrm>
          <a:off x="3614737" y="1080567"/>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2CB696-F17B-4F4B-A43A-2A3F29A22BB2}">
      <dsp:nvSpPr>
        <dsp:cNvPr id="0" name=""/>
        <dsp:cNvSpPr/>
      </dsp:nvSpPr>
      <dsp:spPr>
        <a:xfrm>
          <a:off x="3943350" y="1392749"/>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100000"/>
            </a:lnSpc>
            <a:spcBef>
              <a:spcPct val="0"/>
            </a:spcBef>
            <a:spcAft>
              <a:spcPct val="35000"/>
            </a:spcAft>
            <a:buNone/>
          </a:pPr>
          <a:r>
            <a:rPr lang="en-US" sz="2300" kern="1200"/>
            <a:t>Linear regression and variance analysis </a:t>
          </a:r>
        </a:p>
      </dsp:txBody>
      <dsp:txXfrm>
        <a:off x="3998355" y="1447754"/>
        <a:ext cx="2847502" cy="1768010"/>
      </dsp:txXfrm>
    </dsp:sp>
    <dsp:sp modelId="{2EA72D7B-0C65-434C-AEB0-453FF24A424F}">
      <dsp:nvSpPr>
        <dsp:cNvPr id="0" name=""/>
        <dsp:cNvSpPr/>
      </dsp:nvSpPr>
      <dsp:spPr>
        <a:xfrm>
          <a:off x="7229475" y="1080567"/>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909F2F-24CD-43E2-A41E-3813324BD396}">
      <dsp:nvSpPr>
        <dsp:cNvPr id="0" name=""/>
        <dsp:cNvSpPr/>
      </dsp:nvSpPr>
      <dsp:spPr>
        <a:xfrm>
          <a:off x="7558087" y="1392749"/>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100000"/>
            </a:lnSpc>
            <a:spcBef>
              <a:spcPct val="0"/>
            </a:spcBef>
            <a:spcAft>
              <a:spcPct val="35000"/>
            </a:spcAft>
            <a:buNone/>
          </a:pPr>
          <a:r>
            <a:rPr lang="en-US" sz="2300" kern="1200"/>
            <a:t>R Utilization</a:t>
          </a:r>
        </a:p>
      </dsp:txBody>
      <dsp:txXfrm>
        <a:off x="7613092" y="1447754"/>
        <a:ext cx="2847502" cy="176801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2/16/2024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Clapper board">
            <a:extLst>
              <a:ext uri="{FF2B5EF4-FFF2-40B4-BE49-F238E27FC236}">
                <a16:creationId xmlns:a16="http://schemas.microsoft.com/office/drawing/2014/main" id="{D82DAC5E-4A11-2128-6A61-439C8F4E5D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41" name="Freeform: Shape 40">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40CBC85C-B74E-10DB-6343-D9EB716EBE73}"/>
              </a:ext>
            </a:extLst>
          </p:cNvPr>
          <p:cNvSpPr>
            <a:spLocks noGrp="1"/>
          </p:cNvSpPr>
          <p:nvPr>
            <p:ph type="ctrTitle"/>
          </p:nvPr>
        </p:nvSpPr>
        <p:spPr>
          <a:xfrm>
            <a:off x="5622061" y="1495003"/>
            <a:ext cx="5649349" cy="2467397"/>
          </a:xfrm>
        </p:spPr>
        <p:txBody>
          <a:bodyPr anchor="b">
            <a:normAutofit fontScale="90000"/>
          </a:bodyPr>
          <a:lstStyle/>
          <a:p>
            <a:pPr algn="l"/>
            <a:r>
              <a:rPr lang="en-US" sz="6600">
                <a:solidFill>
                  <a:srgbClr val="FFFFFF"/>
                </a:solidFill>
                <a:ea typeface="+mj-lt"/>
                <a:cs typeface="+mj-lt"/>
              </a:rPr>
              <a:t>Analyzing Factors </a:t>
            </a:r>
            <a:br>
              <a:rPr lang="en-US" sz="6600">
                <a:ea typeface="+mj-lt"/>
                <a:cs typeface="+mj-lt"/>
              </a:rPr>
            </a:br>
            <a:r>
              <a:rPr lang="en-US" sz="6600">
                <a:solidFill>
                  <a:srgbClr val="FFFFFF"/>
                </a:solidFill>
                <a:ea typeface="+mj-lt"/>
                <a:cs typeface="+mj-lt"/>
              </a:rPr>
              <a:t>Driving Movie Success</a:t>
            </a:r>
            <a:endParaRPr lang="en-US" sz="6600">
              <a:solidFill>
                <a:srgbClr val="FFFFFF"/>
              </a:solidFill>
            </a:endParaRPr>
          </a:p>
        </p:txBody>
      </p:sp>
      <p:sp>
        <p:nvSpPr>
          <p:cNvPr id="3" name="Subtitle 2">
            <a:extLst>
              <a:ext uri="{FF2B5EF4-FFF2-40B4-BE49-F238E27FC236}">
                <a16:creationId xmlns:a16="http://schemas.microsoft.com/office/drawing/2014/main" id="{73CDB11B-A483-8EE5-D07E-E2447DCBFEC9}"/>
              </a:ext>
            </a:extLst>
          </p:cNvPr>
          <p:cNvSpPr>
            <a:spLocks noGrp="1"/>
          </p:cNvSpPr>
          <p:nvPr>
            <p:ph type="subTitle" idx="1"/>
          </p:nvPr>
        </p:nvSpPr>
        <p:spPr>
          <a:xfrm>
            <a:off x="5622061" y="4312561"/>
            <a:ext cx="5649349" cy="1687815"/>
          </a:xfrm>
        </p:spPr>
        <p:txBody>
          <a:bodyPr vert="horz" lIns="91440" tIns="45720" rIns="91440" bIns="45720" rtlCol="0" anchor="t">
            <a:normAutofit/>
          </a:bodyPr>
          <a:lstStyle/>
          <a:p>
            <a:pPr algn="l"/>
            <a:r>
              <a:rPr lang="en-US" sz="2200">
                <a:solidFill>
                  <a:srgbClr val="FFFFFF"/>
                </a:solidFill>
                <a:latin typeface="Times New Roman"/>
                <a:cs typeface="Times New Roman"/>
              </a:rPr>
              <a:t>Morgyn Joubert, Sean McLean</a:t>
            </a:r>
            <a:br>
              <a:rPr lang="en-US" sz="2200">
                <a:latin typeface="Times New Roman"/>
                <a:cs typeface="Times New Roman"/>
              </a:rPr>
            </a:br>
            <a:r>
              <a:rPr lang="en-US" sz="2200">
                <a:solidFill>
                  <a:srgbClr val="FFFFFF"/>
                </a:solidFill>
                <a:latin typeface="Times New Roman"/>
                <a:cs typeface="Times New Roman"/>
              </a:rPr>
              <a:t>College of Professional Studies, </a:t>
            </a:r>
            <a:br>
              <a:rPr lang="en-US" sz="2200">
                <a:solidFill>
                  <a:srgbClr val="FFFFFF"/>
                </a:solidFill>
                <a:latin typeface="Times New Roman"/>
                <a:cs typeface="Times New Roman"/>
              </a:rPr>
            </a:br>
            <a:r>
              <a:rPr lang="en-US" sz="2200">
                <a:solidFill>
                  <a:srgbClr val="FFFFFF"/>
                </a:solidFill>
                <a:latin typeface="Times New Roman"/>
                <a:cs typeface="Times New Roman"/>
              </a:rPr>
              <a:t>Northeastern University</a:t>
            </a:r>
            <a:br>
              <a:rPr lang="en-US" sz="2200">
                <a:latin typeface="Times New Roman"/>
                <a:cs typeface="Times New Roman"/>
              </a:rPr>
            </a:br>
            <a:r>
              <a:rPr lang="en-US" sz="2200">
                <a:solidFill>
                  <a:srgbClr val="FFFFFF"/>
                </a:solidFill>
                <a:latin typeface="Times New Roman"/>
                <a:cs typeface="Times New Roman"/>
              </a:rPr>
              <a:t>ALY6015: Intermediate Analytics</a:t>
            </a:r>
            <a:br>
              <a:rPr lang="en-US" sz="2200">
                <a:latin typeface="Times New Roman"/>
                <a:cs typeface="Times New Roman"/>
              </a:rPr>
            </a:br>
            <a:r>
              <a:rPr lang="en-US" sz="2200">
                <a:solidFill>
                  <a:srgbClr val="FFFFFF"/>
                </a:solidFill>
                <a:latin typeface="Times New Roman"/>
                <a:cs typeface="Times New Roman"/>
              </a:rPr>
              <a:t>Prof. Thomas Goulding</a:t>
            </a:r>
          </a:p>
        </p:txBody>
      </p:sp>
      <p:sp>
        <p:nvSpPr>
          <p:cNvPr id="43"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8367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36113F-66AA-4CC5-6381-D259987E2932}"/>
              </a:ext>
            </a:extLst>
          </p:cNvPr>
          <p:cNvSpPr>
            <a:spLocks noGrp="1"/>
          </p:cNvSpPr>
          <p:nvPr>
            <p:ph type="title"/>
          </p:nvPr>
        </p:nvSpPr>
        <p:spPr>
          <a:xfrm>
            <a:off x="838200" y="365125"/>
            <a:ext cx="10515600" cy="1325563"/>
          </a:xfrm>
        </p:spPr>
        <p:txBody>
          <a:bodyPr>
            <a:normAutofit/>
          </a:bodyPr>
          <a:lstStyle/>
          <a:p>
            <a:r>
              <a:rPr lang="en-US" sz="4000">
                <a:ea typeface="+mj-lt"/>
                <a:cs typeface="+mj-lt"/>
              </a:rPr>
              <a:t>Introduction</a:t>
            </a:r>
            <a:endParaRPr lang="en-US" sz="4000">
              <a:solidFill>
                <a:srgbClr val="808080"/>
              </a:solidFill>
              <a:ea typeface="+mj-lt"/>
              <a:cs typeface="+mj-lt"/>
            </a:endParaRPr>
          </a:p>
        </p:txBody>
      </p:sp>
      <p:sp>
        <p:nvSpPr>
          <p:cNvPr id="28" name="Arc 2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C64B5A-C1F0-401C-E107-7A6E442DE160}"/>
              </a:ext>
            </a:extLst>
          </p:cNvPr>
          <p:cNvSpPr>
            <a:spLocks noGrp="1"/>
          </p:cNvSpPr>
          <p:nvPr>
            <p:ph idx="1"/>
          </p:nvPr>
        </p:nvSpPr>
        <p:spPr>
          <a:xfrm>
            <a:off x="2179084" y="1713393"/>
            <a:ext cx="7833834" cy="5509105"/>
          </a:xfrm>
        </p:spPr>
        <p:txBody>
          <a:bodyPr vert="horz" lIns="91440" tIns="45720" rIns="91440" bIns="45720" rtlCol="0" anchor="t">
            <a:normAutofit/>
          </a:bodyPr>
          <a:lstStyle/>
          <a:p>
            <a:pPr marL="0" indent="0">
              <a:buNone/>
            </a:pPr>
            <a:r>
              <a:rPr lang="en-US" sz="2000">
                <a:latin typeface="Aptos Display"/>
                <a:ea typeface="+mn-lt"/>
                <a:cs typeface="+mn-lt"/>
              </a:rPr>
              <a:t>This project aims to find the key factors influencing movies' success. We use descriptive analysis, correlation assessment, and predictive modeling to achieve our goals. We mainly concentrate on solving the following questions:</a:t>
            </a:r>
            <a:endParaRPr lang="en-US" sz="2000">
              <a:solidFill>
                <a:srgbClr val="808080"/>
              </a:solidFill>
              <a:latin typeface="Aptos Display"/>
              <a:cs typeface="Arial"/>
            </a:endParaRPr>
          </a:p>
          <a:p>
            <a:pPr marL="0" indent="0">
              <a:buNone/>
            </a:pPr>
            <a:endParaRPr lang="en-US" sz="2000">
              <a:latin typeface="Aptos Display"/>
              <a:cs typeface="Arial"/>
            </a:endParaRPr>
          </a:p>
          <a:p>
            <a:pPr lvl="1"/>
            <a:r>
              <a:rPr lang="en-US" sz="2000">
                <a:latin typeface="Aptos Display"/>
                <a:cs typeface="Arial"/>
              </a:rPr>
              <a:t>Is there a correlation between the user interactions and the movie features in the dataset that would be crucial for recommendation to a user? </a:t>
            </a:r>
            <a:endParaRPr lang="en-US" sz="2000">
              <a:solidFill>
                <a:srgbClr val="808080"/>
              </a:solidFill>
              <a:latin typeface="Aptos Display"/>
              <a:cs typeface="Arial"/>
            </a:endParaRPr>
          </a:p>
          <a:p>
            <a:pPr lvl="1"/>
            <a:r>
              <a:rPr lang="en-US" sz="2000">
                <a:latin typeface="Aptos Display"/>
                <a:cs typeface="Arial"/>
              </a:rPr>
              <a:t>Is there a significant correlation between a movie's budget and its popularity, and can this relationship be used to make informed predictions or recommendations for movie budgeting strategies?</a:t>
            </a:r>
            <a:r>
              <a:rPr lang="en-US" sz="2000">
                <a:latin typeface="Arial"/>
                <a:cs typeface="Arial"/>
              </a:rPr>
              <a:t> </a:t>
            </a:r>
            <a:endParaRPr lang="en-US" sz="2000"/>
          </a:p>
        </p:txBody>
      </p:sp>
    </p:spTree>
    <p:extLst>
      <p:ext uri="{BB962C8B-B14F-4D97-AF65-F5344CB8AC3E}">
        <p14:creationId xmlns:p14="http://schemas.microsoft.com/office/powerpoint/2010/main" val="7397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79A02-0AB6-0EDF-EB80-B42E8B5A2101}"/>
              </a:ext>
            </a:extLst>
          </p:cNvPr>
          <p:cNvSpPr>
            <a:spLocks noGrp="1"/>
          </p:cNvSpPr>
          <p:nvPr>
            <p:ph type="title"/>
          </p:nvPr>
        </p:nvSpPr>
        <p:spPr>
          <a:xfrm>
            <a:off x="1105743" y="1180077"/>
            <a:ext cx="4339203" cy="4064628"/>
          </a:xfrm>
        </p:spPr>
        <p:txBody>
          <a:bodyPr>
            <a:normAutofit/>
          </a:bodyPr>
          <a:lstStyle/>
          <a:p>
            <a:r>
              <a:rPr lang="en-US" sz="3200">
                <a:solidFill>
                  <a:schemeClr val="bg1"/>
                </a:solidFill>
                <a:ea typeface="+mj-lt"/>
                <a:cs typeface="+mj-lt"/>
              </a:rPr>
              <a:t>2. Movie Budget vs. Popularity:</a:t>
            </a:r>
            <a:r>
              <a:rPr lang="en-US" sz="3200">
                <a:solidFill>
                  <a:srgbClr val="000000"/>
                </a:solidFill>
                <a:ea typeface="+mj-lt"/>
                <a:cs typeface="+mj-lt"/>
              </a:rPr>
              <a:t> </a:t>
            </a:r>
            <a:r>
              <a:rPr lang="en-US" sz="3600">
                <a:solidFill>
                  <a:srgbClr val="FFFFFF"/>
                </a:solidFill>
                <a:ea typeface="+mj-lt"/>
                <a:cs typeface="+mj-lt"/>
              </a:rPr>
              <a:t>Pearson Correlation Coefficient and Regression Analysis</a:t>
            </a:r>
            <a:endParaRPr lang="en-US" sz="3600">
              <a:solidFill>
                <a:srgbClr val="FFFFFF"/>
              </a:solidFill>
            </a:endParaRPr>
          </a:p>
        </p:txBody>
      </p:sp>
      <p:sp>
        <p:nvSpPr>
          <p:cNvPr id="27" name="Freeform: Shape 26">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FD386E3-E5A6-B598-4035-4ACCC209F4ED}"/>
              </a:ext>
            </a:extLst>
          </p:cNvPr>
          <p:cNvSpPr>
            <a:spLocks noGrp="1"/>
          </p:cNvSpPr>
          <p:nvPr>
            <p:ph idx="1"/>
          </p:nvPr>
        </p:nvSpPr>
        <p:spPr>
          <a:xfrm>
            <a:off x="6565288" y="4351775"/>
            <a:ext cx="5257799" cy="4889350"/>
          </a:xfrm>
        </p:spPr>
        <p:txBody>
          <a:bodyPr anchor="t">
            <a:normAutofit/>
          </a:bodyPr>
          <a:lstStyle/>
          <a:p>
            <a:pPr marL="0" indent="0">
              <a:buNone/>
            </a:pPr>
            <a:endParaRPr lang="en-US" sz="2200"/>
          </a:p>
          <a:p>
            <a:endParaRPr lang="en-US" sz="2200"/>
          </a:p>
        </p:txBody>
      </p:sp>
      <p:sp>
        <p:nvSpPr>
          <p:cNvPr id="33" name="Freeform: Shape 32">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39" name="TextBox 5">
            <a:extLst>
              <a:ext uri="{FF2B5EF4-FFF2-40B4-BE49-F238E27FC236}">
                <a16:creationId xmlns:a16="http://schemas.microsoft.com/office/drawing/2014/main" id="{16E86749-E0BB-DD24-BB94-BFC99A832A95}"/>
              </a:ext>
            </a:extLst>
          </p:cNvPr>
          <p:cNvGraphicFramePr/>
          <p:nvPr>
            <p:extLst>
              <p:ext uri="{D42A27DB-BD31-4B8C-83A1-F6EECF244321}">
                <p14:modId xmlns:p14="http://schemas.microsoft.com/office/powerpoint/2010/main" val="3378594345"/>
              </p:ext>
            </p:extLst>
          </p:nvPr>
        </p:nvGraphicFramePr>
        <p:xfrm>
          <a:off x="5700231" y="438066"/>
          <a:ext cx="6279114" cy="6414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4507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Arc 4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FEA0D5-DA03-DDCA-BEDE-000F1B68BEA2}"/>
              </a:ext>
            </a:extLst>
          </p:cNvPr>
          <p:cNvSpPr>
            <a:spLocks noGrp="1"/>
          </p:cNvSpPr>
          <p:nvPr>
            <p:ph type="title"/>
          </p:nvPr>
        </p:nvSpPr>
        <p:spPr>
          <a:xfrm>
            <a:off x="5894962" y="1878075"/>
            <a:ext cx="5680560" cy="33307"/>
          </a:xfrm>
        </p:spPr>
        <p:txBody>
          <a:bodyPr vert="horz" lIns="91440" tIns="45720" rIns="91440" bIns="45720" rtlCol="0" anchor="ctr">
            <a:noAutofit/>
          </a:bodyPr>
          <a:lstStyle/>
          <a:p>
            <a:r>
              <a:rPr lang="en-US" sz="3200">
                <a:ea typeface="+mj-lt"/>
                <a:cs typeface="+mj-lt"/>
              </a:rPr>
              <a:t>2. Movie Budget vs. Popularity: Scatter Plot Visualization</a:t>
            </a:r>
            <a:endParaRPr lang="en-US" sz="3200"/>
          </a:p>
          <a:p>
            <a:endParaRPr lang="en-US">
              <a:ea typeface="+mj-lt"/>
              <a:cs typeface="+mj-lt"/>
            </a:endParaRPr>
          </a:p>
          <a:p>
            <a:endParaRPr lang="en-US"/>
          </a:p>
        </p:txBody>
      </p:sp>
      <p:sp>
        <p:nvSpPr>
          <p:cNvPr id="48" name="Freeform: Shape 47">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4" name="Picture 23" descr="A graph with blue dots&#10;&#10;Description automatically generated">
            <a:extLst>
              <a:ext uri="{FF2B5EF4-FFF2-40B4-BE49-F238E27FC236}">
                <a16:creationId xmlns:a16="http://schemas.microsoft.com/office/drawing/2014/main" id="{2BE8DEAF-E1F6-EFC5-A877-4B42970CEFE4}"/>
              </a:ext>
            </a:extLst>
          </p:cNvPr>
          <p:cNvPicPr>
            <a:picLocks noChangeAspect="1"/>
          </p:cNvPicPr>
          <p:nvPr/>
        </p:nvPicPr>
        <p:blipFill>
          <a:blip r:embed="rId2"/>
          <a:stretch>
            <a:fillRect/>
          </a:stretch>
        </p:blipFill>
        <p:spPr>
          <a:xfrm>
            <a:off x="274557" y="1501125"/>
            <a:ext cx="5546185" cy="385609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7" name="Content Placeholder 26">
            <a:extLst>
              <a:ext uri="{FF2B5EF4-FFF2-40B4-BE49-F238E27FC236}">
                <a16:creationId xmlns:a16="http://schemas.microsoft.com/office/drawing/2014/main" id="{F28EE5F8-1DFA-D5C5-3D75-CED04B5EF72C}"/>
              </a:ext>
            </a:extLst>
          </p:cNvPr>
          <p:cNvSpPr>
            <a:spLocks noGrp="1"/>
          </p:cNvSpPr>
          <p:nvPr>
            <p:ph idx="1"/>
          </p:nvPr>
        </p:nvSpPr>
        <p:spPr>
          <a:xfrm>
            <a:off x="5894962" y="1984443"/>
            <a:ext cx="5458838" cy="4198426"/>
          </a:xfrm>
        </p:spPr>
        <p:txBody>
          <a:bodyPr vert="horz" lIns="91440" tIns="45720" rIns="91440" bIns="45720" rtlCol="0" anchor="t">
            <a:normAutofit/>
          </a:bodyPr>
          <a:lstStyle/>
          <a:p>
            <a:pPr>
              <a:buFont typeface="Arial"/>
              <a:buChar char="•"/>
            </a:pPr>
            <a:r>
              <a:rPr lang="en-US" sz="1800">
                <a:solidFill>
                  <a:srgbClr val="000000"/>
                </a:solidFill>
                <a:ea typeface="+mn-lt"/>
                <a:cs typeface="+mn-lt"/>
              </a:rPr>
              <a:t>The scatter plot visually represents the relationship between movie budget and popularity.</a:t>
            </a:r>
            <a:endParaRPr lang="en-US">
              <a:solidFill>
                <a:srgbClr val="000000"/>
              </a:solidFill>
              <a:ea typeface="+mn-lt"/>
              <a:cs typeface="+mn-lt"/>
            </a:endParaRPr>
          </a:p>
          <a:p>
            <a:pPr>
              <a:buFont typeface="Arial"/>
              <a:buChar char="•"/>
            </a:pPr>
            <a:r>
              <a:rPr lang="en-US" sz="1800">
                <a:solidFill>
                  <a:srgbClr val="000000"/>
                </a:solidFill>
                <a:ea typeface="+mn-lt"/>
                <a:cs typeface="+mn-lt"/>
              </a:rPr>
              <a:t>Each dot on the plot represents a movie, with the x-axis denoting the budget (in millions) and the y-axis representing the popularity score.</a:t>
            </a:r>
            <a:endParaRPr lang="en-US">
              <a:ea typeface="+mn-lt"/>
              <a:cs typeface="+mn-lt"/>
            </a:endParaRPr>
          </a:p>
          <a:p>
            <a:pPr>
              <a:buFont typeface="Arial"/>
            </a:pPr>
            <a:r>
              <a:rPr lang="en-US" sz="1800">
                <a:solidFill>
                  <a:srgbClr val="000000"/>
                </a:solidFill>
                <a:ea typeface="+mn-lt"/>
                <a:cs typeface="+mn-lt"/>
              </a:rPr>
              <a:t>A clear positive trend is observed: as movie budgets increase, popularity tends to rise accordingly.</a:t>
            </a:r>
            <a:endParaRPr lang="en-US">
              <a:ea typeface="+mn-lt"/>
              <a:cs typeface="+mn-lt"/>
            </a:endParaRPr>
          </a:p>
          <a:p>
            <a:pPr>
              <a:buFont typeface="Arial"/>
            </a:pPr>
            <a:r>
              <a:rPr lang="en-US" sz="1800">
                <a:solidFill>
                  <a:srgbClr val="000000"/>
                </a:solidFill>
                <a:ea typeface="+mn-lt"/>
                <a:cs typeface="+mn-lt"/>
              </a:rPr>
              <a:t>The trend line on the plot confirms this relationship, showing how changes in budget are associated with changes in popularity.</a:t>
            </a:r>
            <a:endParaRPr lang="en-US"/>
          </a:p>
          <a:p>
            <a:pPr>
              <a:buFont typeface="Arial"/>
            </a:pPr>
            <a:r>
              <a:rPr lang="en-US" sz="1800">
                <a:solidFill>
                  <a:srgbClr val="000000"/>
                </a:solidFill>
                <a:ea typeface="+mn-lt"/>
                <a:cs typeface="+mn-lt"/>
              </a:rPr>
              <a:t>These insights can help filmmakers make informed decisions about where to invest their resources for maximum impact in attracting viewers.</a:t>
            </a:r>
            <a:endParaRPr lang="en-US"/>
          </a:p>
          <a:p>
            <a:pPr>
              <a:buFont typeface="Arial"/>
            </a:pPr>
            <a:endParaRPr lang="en-US" sz="1800"/>
          </a:p>
          <a:p>
            <a:pPr marL="0" indent="0">
              <a:buNone/>
            </a:pPr>
            <a:endParaRPr lang="en-US" sz="1800"/>
          </a:p>
          <a:p>
            <a:pPr marL="457200" indent="-457200">
              <a:buAutoNum type="arabicPeriod"/>
            </a:pPr>
            <a:endParaRPr lang="en-US" sz="1800"/>
          </a:p>
          <a:p>
            <a:pPr marL="0" indent="0">
              <a:buNone/>
            </a:pPr>
            <a:endParaRPr lang="en-US" sz="1800"/>
          </a:p>
        </p:txBody>
      </p:sp>
    </p:spTree>
    <p:extLst>
      <p:ext uri="{BB962C8B-B14F-4D97-AF65-F5344CB8AC3E}">
        <p14:creationId xmlns:p14="http://schemas.microsoft.com/office/powerpoint/2010/main" val="3663538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E135-FCB1-3340-9F37-FC14EB8A81F8}"/>
              </a:ext>
            </a:extLst>
          </p:cNvPr>
          <p:cNvSpPr>
            <a:spLocks noGrp="1"/>
          </p:cNvSpPr>
          <p:nvPr>
            <p:ph type="title"/>
          </p:nvPr>
        </p:nvSpPr>
        <p:spPr/>
        <p:txBody>
          <a:bodyPr>
            <a:normAutofit/>
          </a:bodyPr>
          <a:lstStyle/>
          <a:p>
            <a:r>
              <a:rPr lang="en-US" sz="4800">
                <a:latin typeface="Century Gothic"/>
              </a:rPr>
              <a:t>Methods For Investigation</a:t>
            </a:r>
          </a:p>
        </p:txBody>
      </p:sp>
      <p:graphicFrame>
        <p:nvGraphicFramePr>
          <p:cNvPr id="6" name="Content Placeholder 2">
            <a:extLst>
              <a:ext uri="{FF2B5EF4-FFF2-40B4-BE49-F238E27FC236}">
                <a16:creationId xmlns:a16="http://schemas.microsoft.com/office/drawing/2014/main" id="{A427833A-774C-85BD-3728-5F800867B70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378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Slide Background Fill">
            <a:extLst>
              <a:ext uri="{FF2B5EF4-FFF2-40B4-BE49-F238E27FC236}">
                <a16:creationId xmlns:a16="http://schemas.microsoft.com/office/drawing/2014/main" id="{03AF1C04-3FEF-41BD-BB84-2F263765B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963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B58FB4AD-41E6-47ED-BDA3-A923E30D37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7034"/>
            <a:ext cx="12188949" cy="6858000"/>
            <a:chOff x="-2848" y="0"/>
            <a:chExt cx="12188949" cy="6858000"/>
          </a:xfrm>
        </p:grpSpPr>
        <p:sp>
          <p:nvSpPr>
            <p:cNvPr id="41" name="Color Cover">
              <a:extLst>
                <a:ext uri="{FF2B5EF4-FFF2-40B4-BE49-F238E27FC236}">
                  <a16:creationId xmlns:a16="http://schemas.microsoft.com/office/drawing/2014/main" id="{6BAE21C0-2D03-4FC3-9667-4C4B9CC76B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olor Cover">
              <a:extLst>
                <a:ext uri="{FF2B5EF4-FFF2-40B4-BE49-F238E27FC236}">
                  <a16:creationId xmlns:a16="http://schemas.microsoft.com/office/drawing/2014/main" id="{FCB3CB3B-5D77-4F1E-A155-DF4EE6E859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74F4E70D-A4C9-44E3-A00A-F3AD121AC1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45" name="Color">
              <a:extLst>
                <a:ext uri="{FF2B5EF4-FFF2-40B4-BE49-F238E27FC236}">
                  <a16:creationId xmlns:a16="http://schemas.microsoft.com/office/drawing/2014/main" id="{E8AFF701-6A8D-44BD-8C85-9EE4110F6B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olor">
              <a:extLst>
                <a:ext uri="{FF2B5EF4-FFF2-40B4-BE49-F238E27FC236}">
                  <a16:creationId xmlns:a16="http://schemas.microsoft.com/office/drawing/2014/main" id="{7D44C50E-4B0D-458E-8745-151B0968E5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49" name="Freeform: Shape 48">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0" name="Freeform: Shape 49">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1" name="Freeform: Shape 50">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2" name="Freeform: Shape 51">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3" name="Freeform: Shape 52">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4" name="Freeform: Shape 53">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5" name="Freeform: Shape 54">
              <a:extLst>
                <a:ext uri="{FF2B5EF4-FFF2-40B4-BE49-F238E27FC236}">
                  <a16:creationId xmlns:a16="http://schemas.microsoft.com/office/drawing/2014/main" id="{4F61F91B-361F-4DD4-9DD1-C381F901C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77608" y="6400535"/>
              <a:ext cx="985772" cy="457465"/>
            </a:xfrm>
            <a:custGeom>
              <a:avLst/>
              <a:gdLst>
                <a:gd name="connsiteX0" fmla="*/ 492886 w 985772"/>
                <a:gd name="connsiteY0" fmla="*/ 0 h 460049"/>
                <a:gd name="connsiteX1" fmla="*/ 979365 w 985772"/>
                <a:gd name="connsiteY1" fmla="*/ 396492 h 460049"/>
                <a:gd name="connsiteX2" fmla="*/ 985772 w 985772"/>
                <a:gd name="connsiteY2" fmla="*/ 460049 h 460049"/>
                <a:gd name="connsiteX3" fmla="*/ 0 w 985772"/>
                <a:gd name="connsiteY3" fmla="*/ 460049 h 460049"/>
                <a:gd name="connsiteX4" fmla="*/ 6407 w 985772"/>
                <a:gd name="connsiteY4" fmla="*/ 396492 h 460049"/>
                <a:gd name="connsiteX5" fmla="*/ 492886 w 985772"/>
                <a:gd name="connsiteY5" fmla="*/ 0 h 46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772" h="460049">
                  <a:moveTo>
                    <a:pt x="492886" y="0"/>
                  </a:moveTo>
                  <a:cubicBezTo>
                    <a:pt x="732851" y="0"/>
                    <a:pt x="933061" y="170215"/>
                    <a:pt x="979365" y="396492"/>
                  </a:cubicBezTo>
                  <a:lnTo>
                    <a:pt x="985772" y="460049"/>
                  </a:lnTo>
                  <a:lnTo>
                    <a:pt x="0" y="460049"/>
                  </a:lnTo>
                  <a:lnTo>
                    <a:pt x="6407" y="396492"/>
                  </a:lnTo>
                  <a:cubicBezTo>
                    <a:pt x="52711" y="170215"/>
                    <a:pt x="252921" y="0"/>
                    <a:pt x="492886"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6" name="Freeform: Shape 55">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BABC3E23-FD45-BADA-EB63-872A457CC00E}"/>
              </a:ext>
            </a:extLst>
          </p:cNvPr>
          <p:cNvSpPr>
            <a:spLocks noGrp="1"/>
          </p:cNvSpPr>
          <p:nvPr>
            <p:ph type="title"/>
          </p:nvPr>
        </p:nvSpPr>
        <p:spPr>
          <a:xfrm>
            <a:off x="1014984" y="819015"/>
            <a:ext cx="5821537" cy="2545726"/>
          </a:xfrm>
        </p:spPr>
        <p:txBody>
          <a:bodyPr vert="horz" lIns="91440" tIns="45720" rIns="91440" bIns="45720" rtlCol="0" anchor="b">
            <a:normAutofit/>
          </a:bodyPr>
          <a:lstStyle/>
          <a:p>
            <a:r>
              <a:rPr lang="en-US" sz="4100" b="1">
                <a:solidFill>
                  <a:schemeClr val="bg1"/>
                </a:solidFill>
                <a:latin typeface="Sitka Heading"/>
              </a:rPr>
              <a:t>Analyzing </a:t>
            </a:r>
            <a:r>
              <a:rPr lang="en-US" sz="4100" b="1">
                <a:solidFill>
                  <a:schemeClr val="bg1"/>
                </a:solidFill>
                <a:latin typeface="Sitka Heading"/>
                <a:ea typeface="+mj-lt"/>
                <a:cs typeface="+mj-lt"/>
              </a:rPr>
              <a:t>Movie-User Dynamics: Uncovering Correlations in Features and Interactions</a:t>
            </a:r>
            <a:endParaRPr lang="en-US" sz="4100" b="1">
              <a:solidFill>
                <a:schemeClr val="bg1"/>
              </a:solidFill>
              <a:latin typeface="Sitka Heading"/>
            </a:endParaRPr>
          </a:p>
        </p:txBody>
      </p:sp>
      <p:sp>
        <p:nvSpPr>
          <p:cNvPr id="28" name="Content Placeholder 27">
            <a:extLst>
              <a:ext uri="{FF2B5EF4-FFF2-40B4-BE49-F238E27FC236}">
                <a16:creationId xmlns:a16="http://schemas.microsoft.com/office/drawing/2014/main" id="{62EFC067-7BB9-FA89-4966-89FBEF2E8786}"/>
              </a:ext>
            </a:extLst>
          </p:cNvPr>
          <p:cNvSpPr>
            <a:spLocks noGrp="1"/>
          </p:cNvSpPr>
          <p:nvPr>
            <p:ph idx="1"/>
          </p:nvPr>
        </p:nvSpPr>
        <p:spPr>
          <a:xfrm>
            <a:off x="1014984" y="3442089"/>
            <a:ext cx="5821537" cy="2596896"/>
          </a:xfrm>
        </p:spPr>
        <p:txBody>
          <a:bodyPr vert="horz" lIns="91440" tIns="45720" rIns="91440" bIns="45720" rtlCol="0" anchor="t">
            <a:normAutofit/>
          </a:bodyPr>
          <a:lstStyle/>
          <a:p>
            <a:pPr>
              <a:buFont typeface="Wingdings" panose="020B0604020202020204" pitchFamily="34" charset="0"/>
              <a:buChar char="q"/>
            </a:pPr>
            <a:r>
              <a:rPr lang="en-US" sz="2400">
                <a:solidFill>
                  <a:schemeClr val="bg1"/>
                </a:solidFill>
                <a:latin typeface="Century Gothic"/>
              </a:rPr>
              <a:t>Correlation Matrix highlights strong relationships among the selected variables.</a:t>
            </a:r>
            <a:endParaRPr lang="en-US" sz="2400">
              <a:solidFill>
                <a:schemeClr val="bg1"/>
              </a:solidFill>
            </a:endParaRPr>
          </a:p>
          <a:p>
            <a:pPr marL="0" indent="0">
              <a:buNone/>
            </a:pPr>
            <a:endParaRPr lang="en-US" sz="2400">
              <a:solidFill>
                <a:schemeClr val="bg1"/>
              </a:solidFill>
              <a:latin typeface="Century Gothic"/>
              <a:ea typeface="+mn-lt"/>
              <a:cs typeface="+mn-lt"/>
            </a:endParaRPr>
          </a:p>
          <a:p>
            <a:pPr>
              <a:buFont typeface="Wingdings" panose="020B0604020202020204" pitchFamily="34" charset="0"/>
              <a:buChar char="q"/>
            </a:pPr>
            <a:r>
              <a:rPr lang="en-US" sz="2400">
                <a:solidFill>
                  <a:schemeClr val="bg1"/>
                </a:solidFill>
                <a:latin typeface="Century Gothic"/>
                <a:ea typeface="+mn-lt"/>
                <a:cs typeface="+mn-lt"/>
              </a:rPr>
              <a:t>Linear Regression Modeling for the Vote Counts variable.</a:t>
            </a:r>
          </a:p>
        </p:txBody>
      </p:sp>
      <p:pic>
        <p:nvPicPr>
          <p:cNvPr id="7" name="Picture 6" descr="A diagram of a heatmap&#10;&#10;Description automatically generated">
            <a:extLst>
              <a:ext uri="{FF2B5EF4-FFF2-40B4-BE49-F238E27FC236}">
                <a16:creationId xmlns:a16="http://schemas.microsoft.com/office/drawing/2014/main" id="{D1F50F0F-8BF1-CC09-CB3B-4CE81E554E09}"/>
              </a:ext>
            </a:extLst>
          </p:cNvPr>
          <p:cNvPicPr>
            <a:picLocks noChangeAspect="1"/>
          </p:cNvPicPr>
          <p:nvPr/>
        </p:nvPicPr>
        <p:blipFill>
          <a:blip r:embed="rId2"/>
          <a:stretch>
            <a:fillRect/>
          </a:stretch>
        </p:blipFill>
        <p:spPr>
          <a:xfrm>
            <a:off x="7015623" y="2083518"/>
            <a:ext cx="4158431" cy="2580354"/>
          </a:xfrm>
          <a:prstGeom prst="rect">
            <a:avLst/>
          </a:prstGeom>
        </p:spPr>
      </p:pic>
    </p:spTree>
    <p:extLst>
      <p:ext uri="{BB962C8B-B14F-4D97-AF65-F5344CB8AC3E}">
        <p14:creationId xmlns:p14="http://schemas.microsoft.com/office/powerpoint/2010/main" val="1829198715"/>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8" name="Rectangle 357">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Rectangle 359">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2" name="Picture 361">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364" name="Rectangle 363">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Rectangle 365">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95F3C0FB-D546-F4EB-053A-7BCE2B29EB6F}"/>
              </a:ext>
            </a:extLst>
          </p:cNvPr>
          <p:cNvSpPr>
            <a:spLocks noGrp="1"/>
          </p:cNvSpPr>
          <p:nvPr>
            <p:ph type="title"/>
          </p:nvPr>
        </p:nvSpPr>
        <p:spPr>
          <a:xfrm>
            <a:off x="1191966" y="905011"/>
            <a:ext cx="3629555" cy="1889135"/>
          </a:xfrm>
        </p:spPr>
        <p:txBody>
          <a:bodyPr anchor="b">
            <a:normAutofit/>
          </a:bodyPr>
          <a:lstStyle/>
          <a:p>
            <a:r>
              <a:rPr lang="en-US" sz="2300">
                <a:latin typeface="Century Gothic"/>
              </a:rPr>
              <a:t>Analyzing Movie-User Dynamics: Uncovering Correlations in Features and Interactions</a:t>
            </a:r>
          </a:p>
        </p:txBody>
      </p:sp>
      <p:sp>
        <p:nvSpPr>
          <p:cNvPr id="353" name="Content Placeholder 352">
            <a:extLst>
              <a:ext uri="{FF2B5EF4-FFF2-40B4-BE49-F238E27FC236}">
                <a16:creationId xmlns:a16="http://schemas.microsoft.com/office/drawing/2014/main" id="{FE378C05-0942-4A5A-4A9E-ABCC400DBD31}"/>
              </a:ext>
            </a:extLst>
          </p:cNvPr>
          <p:cNvSpPr>
            <a:spLocks noGrp="1"/>
          </p:cNvSpPr>
          <p:nvPr>
            <p:ph idx="1"/>
          </p:nvPr>
        </p:nvSpPr>
        <p:spPr>
          <a:xfrm>
            <a:off x="1191966" y="2965592"/>
            <a:ext cx="3629555" cy="2987397"/>
          </a:xfrm>
        </p:spPr>
        <p:txBody>
          <a:bodyPr vert="horz" lIns="91440" tIns="45720" rIns="91440" bIns="45720" rtlCol="0" anchor="t">
            <a:normAutofit/>
          </a:bodyPr>
          <a:lstStyle/>
          <a:p>
            <a:pPr>
              <a:spcBef>
                <a:spcPts val="0"/>
              </a:spcBef>
              <a:spcAft>
                <a:spcPts val="600"/>
              </a:spcAft>
            </a:pPr>
            <a:r>
              <a:rPr lang="en-US" sz="2400">
                <a:latin typeface="Century Gothic"/>
                <a:ea typeface="Calibri"/>
                <a:cs typeface="Calibri"/>
              </a:rPr>
              <a:t>Visualization of Relationships</a:t>
            </a:r>
          </a:p>
          <a:p>
            <a:pPr>
              <a:spcBef>
                <a:spcPts val="0"/>
              </a:spcBef>
              <a:spcAft>
                <a:spcPts val="600"/>
              </a:spcAft>
            </a:pPr>
            <a:endParaRPr lang="en-US" sz="2400">
              <a:latin typeface="Century Gothic"/>
              <a:ea typeface="Calibri"/>
              <a:cs typeface="Calibri"/>
            </a:endParaRPr>
          </a:p>
          <a:p>
            <a:pPr>
              <a:spcBef>
                <a:spcPts val="0"/>
              </a:spcBef>
              <a:spcAft>
                <a:spcPts val="600"/>
              </a:spcAft>
            </a:pPr>
            <a:r>
              <a:rPr lang="en-US" sz="2400">
                <a:latin typeface="Century Gothic"/>
                <a:ea typeface="Calibri"/>
                <a:cs typeface="Calibri"/>
              </a:rPr>
              <a:t>ANOVA Testing for Release Dates</a:t>
            </a:r>
            <a:endParaRPr lang="en-US" sz="2400">
              <a:latin typeface="Century Gothic"/>
            </a:endParaRPr>
          </a:p>
        </p:txBody>
      </p:sp>
      <p:pic>
        <p:nvPicPr>
          <p:cNvPr id="351" name="Picture 350" descr="A graph with blue triangles&#10;&#10;Description automatically generated">
            <a:extLst>
              <a:ext uri="{FF2B5EF4-FFF2-40B4-BE49-F238E27FC236}">
                <a16:creationId xmlns:a16="http://schemas.microsoft.com/office/drawing/2014/main" id="{901CEFFB-41A7-2EBD-6977-4C6577F77D74}"/>
              </a:ext>
            </a:extLst>
          </p:cNvPr>
          <p:cNvPicPr>
            <a:picLocks noChangeAspect="1"/>
          </p:cNvPicPr>
          <p:nvPr/>
        </p:nvPicPr>
        <p:blipFill>
          <a:blip r:embed="rId3"/>
          <a:stretch>
            <a:fillRect/>
          </a:stretch>
        </p:blipFill>
        <p:spPr>
          <a:xfrm>
            <a:off x="5359151" y="1432157"/>
            <a:ext cx="6107166" cy="3984926"/>
          </a:xfrm>
          <a:prstGeom prst="rect">
            <a:avLst/>
          </a:prstGeom>
        </p:spPr>
      </p:pic>
    </p:spTree>
    <p:extLst>
      <p:ext uri="{BB962C8B-B14F-4D97-AF65-F5344CB8AC3E}">
        <p14:creationId xmlns:p14="http://schemas.microsoft.com/office/powerpoint/2010/main" val="3484573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Free Cinema Movie illustration and picture">
            <a:extLst>
              <a:ext uri="{FF2B5EF4-FFF2-40B4-BE49-F238E27FC236}">
                <a16:creationId xmlns:a16="http://schemas.microsoft.com/office/drawing/2014/main" id="{23969FF3-F28E-E1C5-B59B-1887DE4EBE76}"/>
              </a:ext>
            </a:extLst>
          </p:cNvPr>
          <p:cNvPicPr>
            <a:picLocks noChangeAspect="1"/>
          </p:cNvPicPr>
          <p:nvPr/>
        </p:nvPicPr>
        <p:blipFill rotWithShape="1">
          <a:blip r:embed="rId2"/>
          <a:srcRect t="3058" b="9733"/>
          <a:stretch/>
        </p:blipFill>
        <p:spPr>
          <a:xfrm>
            <a:off x="20" y="10"/>
            <a:ext cx="12191980" cy="6857990"/>
          </a:xfrm>
          <a:prstGeom prst="rect">
            <a:avLst/>
          </a:prstGeom>
        </p:spPr>
      </p:pic>
      <p:sp>
        <p:nvSpPr>
          <p:cNvPr id="56" name="Rectangle 55">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F19A8E-34A7-7A70-2D37-616C2B7A8D8C}"/>
              </a:ext>
            </a:extLst>
          </p:cNvPr>
          <p:cNvSpPr>
            <a:spLocks noGrp="1"/>
          </p:cNvSpPr>
          <p:nvPr>
            <p:ph type="title"/>
          </p:nvPr>
        </p:nvSpPr>
        <p:spPr>
          <a:xfrm>
            <a:off x="1104900" y="910431"/>
            <a:ext cx="4724400" cy="1021955"/>
          </a:xfrm>
        </p:spPr>
        <p:txBody>
          <a:bodyPr vert="horz" lIns="91440" tIns="45720" rIns="91440" bIns="45720" rtlCol="0" anchor="b">
            <a:normAutofit/>
          </a:bodyPr>
          <a:lstStyle/>
          <a:p>
            <a:r>
              <a:rPr lang="en-US" sz="4400">
                <a:solidFill>
                  <a:schemeClr val="bg1"/>
                </a:solidFill>
                <a:latin typeface="Century Gothic"/>
              </a:rPr>
              <a:t>Conclusion</a:t>
            </a:r>
          </a:p>
        </p:txBody>
      </p:sp>
      <p:sp>
        <p:nvSpPr>
          <p:cNvPr id="6" name="TextBox 5">
            <a:extLst>
              <a:ext uri="{FF2B5EF4-FFF2-40B4-BE49-F238E27FC236}">
                <a16:creationId xmlns:a16="http://schemas.microsoft.com/office/drawing/2014/main" id="{A54372CB-9D29-D827-E99A-2490D2BBFF1B}"/>
              </a:ext>
            </a:extLst>
          </p:cNvPr>
          <p:cNvSpPr txBox="1"/>
          <p:nvPr/>
        </p:nvSpPr>
        <p:spPr>
          <a:xfrm>
            <a:off x="1104900" y="2492080"/>
            <a:ext cx="4724400" cy="301584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400050" indent="-342900">
              <a:lnSpc>
                <a:spcPct val="90000"/>
              </a:lnSpc>
              <a:spcAft>
                <a:spcPts val="600"/>
              </a:spcAft>
              <a:buFont typeface="Wingdings"/>
              <a:buChar char="ü"/>
            </a:pPr>
            <a:r>
              <a:rPr lang="en-US" sz="2400">
                <a:solidFill>
                  <a:schemeClr val="bg1"/>
                </a:solidFill>
                <a:latin typeface="Century Gothic"/>
              </a:rPr>
              <a:t>Budget Impact on Revenue</a:t>
            </a:r>
          </a:p>
          <a:p>
            <a:pPr indent="-228600">
              <a:lnSpc>
                <a:spcPct val="90000"/>
              </a:lnSpc>
              <a:spcAft>
                <a:spcPts val="600"/>
              </a:spcAft>
              <a:buFont typeface="Wingdings" panose="020B0604020202020204" pitchFamily="34" charset="0"/>
              <a:buChar char="ü"/>
            </a:pPr>
            <a:endParaRPr lang="en-US" sz="2400">
              <a:solidFill>
                <a:schemeClr val="bg1"/>
              </a:solidFill>
              <a:latin typeface="Century Gothic"/>
            </a:endParaRPr>
          </a:p>
          <a:p>
            <a:pPr marL="400050" indent="-342900">
              <a:lnSpc>
                <a:spcPct val="90000"/>
              </a:lnSpc>
              <a:spcAft>
                <a:spcPts val="600"/>
              </a:spcAft>
              <a:buFont typeface="Wingdings"/>
              <a:buChar char="ü"/>
            </a:pPr>
            <a:r>
              <a:rPr lang="en-US" sz="2400">
                <a:solidFill>
                  <a:schemeClr val="bg1"/>
                </a:solidFill>
                <a:latin typeface="Century Gothic"/>
              </a:rPr>
              <a:t>Positive Correlations in Movie and User Relationships</a:t>
            </a:r>
          </a:p>
          <a:p>
            <a:pPr marL="285750" indent="-228600">
              <a:lnSpc>
                <a:spcPct val="90000"/>
              </a:lnSpc>
              <a:spcAft>
                <a:spcPts val="600"/>
              </a:spcAft>
              <a:buFont typeface="Wingdings" panose="020B0604020202020204" pitchFamily="34" charset="0"/>
              <a:buChar char="ü"/>
            </a:pPr>
            <a:endParaRPr lang="en-US" sz="2400">
              <a:solidFill>
                <a:schemeClr val="bg1"/>
              </a:solidFill>
              <a:latin typeface="Century Gothic"/>
            </a:endParaRPr>
          </a:p>
          <a:p>
            <a:pPr marL="457200" indent="-342900">
              <a:lnSpc>
                <a:spcPct val="90000"/>
              </a:lnSpc>
              <a:spcAft>
                <a:spcPts val="600"/>
              </a:spcAft>
              <a:buFont typeface="Wingdings"/>
              <a:buChar char="ü"/>
            </a:pPr>
            <a:r>
              <a:rPr lang="en-US" sz="2400">
                <a:solidFill>
                  <a:schemeClr val="bg1"/>
                </a:solidFill>
                <a:latin typeface="Century Gothic"/>
              </a:rPr>
              <a:t>Insights for Industry Stakeholders</a:t>
            </a:r>
          </a:p>
        </p:txBody>
      </p:sp>
      <p:sp>
        <p:nvSpPr>
          <p:cNvPr id="58" name="Rectangle 57">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937116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767BF6-E5D6-276F-6794-4EC49579D921}"/>
              </a:ext>
            </a:extLst>
          </p:cNvPr>
          <p:cNvSpPr>
            <a:spLocks noGrp="1"/>
          </p:cNvSpPr>
          <p:nvPr>
            <p:ph type="title"/>
          </p:nvPr>
        </p:nvSpPr>
        <p:spPr>
          <a:xfrm>
            <a:off x="686834" y="1153572"/>
            <a:ext cx="3200400" cy="4461163"/>
          </a:xfrm>
        </p:spPr>
        <p:txBody>
          <a:bodyPr>
            <a:normAutofit/>
          </a:bodyPr>
          <a:lstStyle/>
          <a:p>
            <a:r>
              <a:rPr lang="en-US">
                <a:solidFill>
                  <a:srgbClr val="FFFFFF"/>
                </a:solidFill>
              </a:rPr>
              <a:t>References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ECF1C9-01F5-6DBB-D6AB-A13268E24B37}"/>
              </a:ext>
            </a:extLst>
          </p:cNvPr>
          <p:cNvSpPr>
            <a:spLocks noGrp="1"/>
          </p:cNvSpPr>
          <p:nvPr>
            <p:ph idx="1"/>
          </p:nvPr>
        </p:nvSpPr>
        <p:spPr>
          <a:xfrm>
            <a:off x="4447308" y="591344"/>
            <a:ext cx="6906491" cy="5585619"/>
          </a:xfrm>
        </p:spPr>
        <p:txBody>
          <a:bodyPr anchor="ctr">
            <a:normAutofit/>
          </a:bodyPr>
          <a:lstStyle/>
          <a:p>
            <a:r>
              <a:rPr lang="en-US">
                <a:latin typeface="Century Gothic"/>
                <a:ea typeface="+mn-lt"/>
                <a:cs typeface="+mn-lt"/>
              </a:rPr>
              <a:t>Bluman, A. (2018). Elementary statistics: A step by step approach (10th ed.). McGraw Hill. </a:t>
            </a:r>
            <a:r>
              <a:rPr lang="en-US" err="1">
                <a:latin typeface="Century Gothic"/>
                <a:ea typeface="+mn-lt"/>
                <a:cs typeface="+mn-lt"/>
              </a:rPr>
              <a:t>Kabacoff</a:t>
            </a:r>
            <a:r>
              <a:rPr lang="en-US">
                <a:latin typeface="Century Gothic"/>
                <a:ea typeface="+mn-lt"/>
                <a:cs typeface="+mn-lt"/>
              </a:rPr>
              <a:t>, R. I. (2022). </a:t>
            </a:r>
          </a:p>
          <a:p>
            <a:r>
              <a:rPr lang="en-US">
                <a:latin typeface="Century Gothic"/>
                <a:ea typeface="+mn-lt"/>
                <a:cs typeface="+mn-lt"/>
              </a:rPr>
              <a:t>R in action: Data analysis and graphics with R and </a:t>
            </a:r>
            <a:r>
              <a:rPr lang="en-US" err="1">
                <a:latin typeface="Century Gothic"/>
                <a:ea typeface="+mn-lt"/>
                <a:cs typeface="+mn-lt"/>
              </a:rPr>
              <a:t>tidyverse</a:t>
            </a:r>
            <a:r>
              <a:rPr lang="en-US">
                <a:latin typeface="Century Gothic"/>
                <a:ea typeface="+mn-lt"/>
                <a:cs typeface="+mn-lt"/>
              </a:rPr>
              <a:t> (3rd ed.). Manning Publications. </a:t>
            </a:r>
          </a:p>
          <a:p>
            <a:r>
              <a:rPr lang="en-US">
                <a:latin typeface="Century Gothic"/>
                <a:ea typeface="+mn-lt"/>
                <a:cs typeface="+mn-lt"/>
              </a:rPr>
              <a:t>Northeastern University – Canvas – (Panopto) videos by Prof. Thomas Goulding</a:t>
            </a:r>
            <a:endParaRPr lang="en-US">
              <a:latin typeface="Century Gothic"/>
            </a:endParaRPr>
          </a:p>
        </p:txBody>
      </p:sp>
    </p:spTree>
    <p:extLst>
      <p:ext uri="{BB962C8B-B14F-4D97-AF65-F5344CB8AC3E}">
        <p14:creationId xmlns:p14="http://schemas.microsoft.com/office/powerpoint/2010/main" val="35421568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Analyzing Factors  Driving Movie Success</vt:lpstr>
      <vt:lpstr>Introduction</vt:lpstr>
      <vt:lpstr>2. Movie Budget vs. Popularity: Pearson Correlation Coefficient and Regression Analysis</vt:lpstr>
      <vt:lpstr>2. Movie Budget vs. Popularity: Scatter Plot Visualization  </vt:lpstr>
      <vt:lpstr>Methods For Investigation</vt:lpstr>
      <vt:lpstr>Analyzing Movie-User Dynamics: Uncovering Correlations in Features and Interactions</vt:lpstr>
      <vt:lpstr>Analyzing Movie-User Dynamics: Uncovering Correlations in Features and Interactions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2024-02-16T14:18:21Z</dcterms:created>
  <dcterms:modified xsi:type="dcterms:W3CDTF">2024-02-17T04:47:21Z</dcterms:modified>
</cp:coreProperties>
</file>