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58" r:id="rId4"/>
    <p:sldId id="262" r:id="rId5"/>
    <p:sldId id="259" r:id="rId6"/>
    <p:sldId id="257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92" autoAdjust="0"/>
  </p:normalViewPr>
  <p:slideViewPr>
    <p:cSldViewPr>
      <p:cViewPr varScale="1">
        <p:scale>
          <a:sx n="67" d="100"/>
          <a:sy n="67" d="100"/>
        </p:scale>
        <p:origin x="-102" y="-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AD96-51C8-4BBE-803A-A07E047BF6F5}" type="datetimeFigureOut">
              <a:rPr lang="en-CA" smtClean="0"/>
              <a:t>15/11/2012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24A4F-97B1-455C-BAE6-653A222C52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6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their</a:t>
            </a:r>
            <a:r>
              <a:rPr lang="en-CA" baseline="0" dirty="0" smtClean="0"/>
              <a:t> shoes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550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Hostile expectations</a:t>
            </a:r>
            <a:r>
              <a:rPr lang="en-CA" baseline="0" dirty="0" smtClean="0"/>
              <a:t> in WarZ affect the cognitive decision process of players, OPEN WORLD vs. CONTROLLED WORLD (constraints placed on play)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145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Gamers</a:t>
            </a:r>
            <a:r>
              <a:rPr lang="en-CA" baseline="0" dirty="0" smtClean="0"/>
              <a:t> score lower on empathy scores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675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Better communication</a:t>
            </a:r>
            <a:r>
              <a:rPr lang="en-CA" baseline="0" dirty="0" smtClean="0"/>
              <a:t> channels such as voice chat allow groups to work together more effectively (allowing them to become more aggressive) as well as antagonize other players more naturally, increasing aggression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45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While on the subject of antagonism and lack</a:t>
            </a:r>
            <a:r>
              <a:rPr lang="en-CA" baseline="0" dirty="0" smtClean="0"/>
              <a:t> of social standing, we should also look into Griefing (almost a form of being evil, why behave in such a manner).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193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Give example of griefing</a:t>
            </a:r>
            <a:r>
              <a:rPr lang="en-CA" baseline="0" dirty="0" smtClean="0"/>
              <a:t> residents with alternate lifestyles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017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look at </a:t>
            </a:r>
            <a:r>
              <a:rPr lang="en-CA" dirty="0" err="1" smtClean="0"/>
              <a:t>deindividuation</a:t>
            </a:r>
            <a:r>
              <a:rPr lang="en-CA" dirty="0" smtClean="0"/>
              <a:t> theory to see how groups behave, multiplayer games result</a:t>
            </a:r>
            <a:r>
              <a:rPr lang="en-CA" baseline="0" dirty="0" smtClean="0"/>
              <a:t> in people behaving in a way that satisfies the groups intentions and ethics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273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Encourage maximization</a:t>
            </a:r>
            <a:r>
              <a:rPr lang="en-CA" baseline="0" dirty="0" smtClean="0"/>
              <a:t> of “good” or “evil”, almost like any other attribute.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27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Should</a:t>
            </a:r>
            <a:r>
              <a:rPr lang="en-CA" baseline="0" dirty="0" smtClean="0"/>
              <a:t> explain each one throughout the presentation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0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121 participants (SOLO Game)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066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Competition by nature makes</a:t>
            </a:r>
            <a:r>
              <a:rPr lang="en-CA" baseline="0" dirty="0" smtClean="0"/>
              <a:t> players impede success of one another (even if its simply by beating them without actually interfering with them)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45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Players get killed repeatedly, so why try to be friendly</a:t>
            </a:r>
            <a:r>
              <a:rPr lang="en-CA" baseline="0" dirty="0" smtClean="0"/>
              <a:t> when it only ever results in frustration, better than other models because it accounts for learning as a mechanism of aggression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09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Aggression can be attributed to arousal level, which would explain why players</a:t>
            </a:r>
            <a:r>
              <a:rPr lang="en-CA" baseline="0" dirty="0" smtClean="0"/>
              <a:t> would gravitate to aggressive actions in a game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876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Solo players and competitive</a:t>
            </a:r>
            <a:r>
              <a:rPr lang="en-CA" baseline="0" dirty="0" smtClean="0"/>
              <a:t> players have a more real threat than cooperative players (no humans against, but humans playing with safer), solo players who die a lot will have increased frustration much like competitive players which increases aggression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306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So</a:t>
            </a:r>
            <a:r>
              <a:rPr lang="en-CA" baseline="0" dirty="0" smtClean="0"/>
              <a:t> far aggressiveness and ethics have been associated with in game actions, but what about social interaction with other players (how does that determine behaviour)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759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Situation includes the game content / conditions and the person includes player’s gender</a:t>
            </a:r>
            <a:r>
              <a:rPr lang="en-CA" baseline="0" dirty="0" smtClean="0"/>
              <a:t>/traits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4A4F-97B1-455C-BAE6-653A222C527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43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2CE-02E0-4900-B910-5FECFAFF91B7}" type="datetimeFigureOut">
              <a:rPr lang="en-CA" smtClean="0"/>
              <a:t>14/11/2012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EDE-20B4-420B-BB85-1076CF76D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17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2CE-02E0-4900-B910-5FECFAFF91B7}" type="datetimeFigureOut">
              <a:rPr lang="en-CA" smtClean="0"/>
              <a:t>14/11/2012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EDE-20B4-420B-BB85-1076CF76D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8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2CE-02E0-4900-B910-5FECFAFF91B7}" type="datetimeFigureOut">
              <a:rPr lang="en-CA" smtClean="0"/>
              <a:t>14/11/2012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EDE-20B4-420B-BB85-1076CF76D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57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2CE-02E0-4900-B910-5FECFAFF91B7}" type="datetimeFigureOut">
              <a:rPr lang="en-CA" smtClean="0"/>
              <a:t>14/11/2012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EDE-20B4-420B-BB85-1076CF76D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14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2CE-02E0-4900-B910-5FECFAFF91B7}" type="datetimeFigureOut">
              <a:rPr lang="en-CA" smtClean="0"/>
              <a:t>14/11/2012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EDE-20B4-420B-BB85-1076CF76D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27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2CE-02E0-4900-B910-5FECFAFF91B7}" type="datetimeFigureOut">
              <a:rPr lang="en-CA" smtClean="0"/>
              <a:t>14/11/2012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EDE-20B4-420B-BB85-1076CF76D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22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2CE-02E0-4900-B910-5FECFAFF91B7}" type="datetimeFigureOut">
              <a:rPr lang="en-CA" smtClean="0"/>
              <a:t>14/11/2012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EDE-20B4-420B-BB85-1076CF76D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50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2CE-02E0-4900-B910-5FECFAFF91B7}" type="datetimeFigureOut">
              <a:rPr lang="en-CA" smtClean="0"/>
              <a:t>14/11/2012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EDE-20B4-420B-BB85-1076CF76D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22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2CE-02E0-4900-B910-5FECFAFF91B7}" type="datetimeFigureOut">
              <a:rPr lang="en-CA" smtClean="0"/>
              <a:t>14/11/2012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EDE-20B4-420B-BB85-1076CF76D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39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2CE-02E0-4900-B910-5FECFAFF91B7}" type="datetimeFigureOut">
              <a:rPr lang="en-CA" smtClean="0"/>
              <a:t>14/11/2012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EDE-20B4-420B-BB85-1076CF76D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5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22CE-02E0-4900-B910-5FECFAFF91B7}" type="datetimeFigureOut">
              <a:rPr lang="en-CA" smtClean="0"/>
              <a:t>14/11/2012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FEDE-20B4-420B-BB85-1076CF76D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81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22CE-02E0-4900-B910-5FECFAFF91B7}" type="datetimeFigureOut">
              <a:rPr lang="en-CA" smtClean="0"/>
              <a:t>14/11/2012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FEDE-20B4-420B-BB85-1076CF76D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8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Are Humans Inherently Good or Evil?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Through the study of virtual simulations and games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0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Competition and Aggressive Cognition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Reward structures in </a:t>
            </a:r>
            <a:r>
              <a:rPr lang="en-CA" i="1" dirty="0" smtClean="0"/>
              <a:t>competitive</a:t>
            </a:r>
            <a:r>
              <a:rPr lang="en-CA" dirty="0" smtClean="0"/>
              <a:t> modes alter cognition (i.e. killing for points)</a:t>
            </a:r>
          </a:p>
          <a:p>
            <a:r>
              <a:rPr lang="en-CA" dirty="0" smtClean="0"/>
              <a:t>Presence of </a:t>
            </a:r>
            <a:r>
              <a:rPr lang="en-CA" i="1" dirty="0" smtClean="0"/>
              <a:t>competition</a:t>
            </a:r>
            <a:r>
              <a:rPr lang="en-CA" dirty="0" smtClean="0"/>
              <a:t> can serve as a motivator and produce enjoyment</a:t>
            </a:r>
          </a:p>
          <a:p>
            <a:r>
              <a:rPr lang="en-CA" i="1" dirty="0" smtClean="0"/>
              <a:t>Competition</a:t>
            </a:r>
            <a:r>
              <a:rPr lang="en-CA" dirty="0" smtClean="0"/>
              <a:t> can also lead to frustration</a:t>
            </a:r>
          </a:p>
          <a:p>
            <a:pPr lvl="1"/>
            <a:r>
              <a:rPr lang="en-CA" dirty="0" smtClean="0"/>
              <a:t>Players impede success of one another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7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Aggression Model (GAM)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Model for aggression</a:t>
            </a:r>
          </a:p>
          <a:p>
            <a:r>
              <a:rPr lang="en-CA" dirty="0" smtClean="0"/>
              <a:t>Factors in that </a:t>
            </a:r>
            <a:r>
              <a:rPr lang="en-CA" b="1" dirty="0" smtClean="0"/>
              <a:t>learning</a:t>
            </a:r>
            <a:r>
              <a:rPr lang="en-CA" dirty="0" smtClean="0"/>
              <a:t> may be a mechanism for aggression</a:t>
            </a:r>
          </a:p>
          <a:p>
            <a:pPr lvl="1"/>
            <a:r>
              <a:rPr lang="en-CA" dirty="0" smtClean="0"/>
              <a:t>Individuals mimic actions</a:t>
            </a:r>
          </a:p>
          <a:p>
            <a:pPr lvl="1"/>
            <a:r>
              <a:rPr lang="en-CA" dirty="0" smtClean="0"/>
              <a:t>Behaviours learned when rewarded or punished even if </a:t>
            </a:r>
            <a:r>
              <a:rPr lang="en-CA" i="1" dirty="0" smtClean="0"/>
              <a:t>self-administered</a:t>
            </a:r>
          </a:p>
          <a:p>
            <a:pPr lvl="2"/>
            <a:r>
              <a:rPr lang="en-CA" i="1" dirty="0" smtClean="0"/>
              <a:t>WarZ</a:t>
            </a:r>
            <a:r>
              <a:rPr lang="en-CA" dirty="0" smtClean="0"/>
              <a:t> player behaviour can be attributed to learning mechanisms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38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Cooperation and Aggression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 2007, Eastin conducted a study of human players:</a:t>
            </a:r>
          </a:p>
          <a:p>
            <a:pPr lvl="1"/>
            <a:r>
              <a:rPr lang="en-CA" dirty="0" smtClean="0"/>
              <a:t>Different group sizes (2,4,6)</a:t>
            </a:r>
          </a:p>
          <a:p>
            <a:pPr lvl="1"/>
            <a:r>
              <a:rPr lang="en-CA" dirty="0" smtClean="0"/>
              <a:t>Different goals (fight with or against each other)</a:t>
            </a:r>
          </a:p>
          <a:p>
            <a:pPr lvl="1"/>
            <a:r>
              <a:rPr lang="en-CA" dirty="0" smtClean="0"/>
              <a:t>Communication through voice-chat</a:t>
            </a:r>
          </a:p>
          <a:p>
            <a:r>
              <a:rPr lang="en-CA" dirty="0" smtClean="0"/>
              <a:t>Results demonstrated that:</a:t>
            </a:r>
          </a:p>
          <a:p>
            <a:pPr lvl="1"/>
            <a:r>
              <a:rPr lang="en-CA" dirty="0"/>
              <a:t>L</a:t>
            </a:r>
            <a:r>
              <a:rPr lang="en-CA" dirty="0" smtClean="0"/>
              <a:t>arger groups were more aggressive</a:t>
            </a:r>
          </a:p>
          <a:p>
            <a:pPr lvl="1"/>
            <a:r>
              <a:rPr lang="en-CA" dirty="0"/>
              <a:t>A</a:t>
            </a:r>
            <a:r>
              <a:rPr lang="en-CA" dirty="0" smtClean="0"/>
              <a:t>ggression was higher when </a:t>
            </a:r>
            <a:r>
              <a:rPr lang="en-CA" i="1" dirty="0" smtClean="0"/>
              <a:t>competing</a:t>
            </a:r>
            <a:r>
              <a:rPr lang="en-CA" dirty="0" smtClean="0"/>
              <a:t> rather than </a:t>
            </a:r>
            <a:r>
              <a:rPr lang="en-CA" i="1" dirty="0" smtClean="0"/>
              <a:t>cooperating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9073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Study: Aggression and Play Mode in HALO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Competitively and Cooperatively (30 minutes)</a:t>
            </a:r>
          </a:p>
          <a:p>
            <a:r>
              <a:rPr lang="en-CA" dirty="0" smtClean="0"/>
              <a:t>Participants filled out questionnaire:</a:t>
            </a:r>
          </a:p>
          <a:p>
            <a:pPr lvl="1"/>
            <a:r>
              <a:rPr lang="en-CA" dirty="0" smtClean="0"/>
              <a:t>Complete words (KI, DE, BL, ST, RI, SL)</a:t>
            </a:r>
          </a:p>
          <a:p>
            <a:pPr lvl="1"/>
            <a:r>
              <a:rPr lang="en-CA" dirty="0" smtClean="0"/>
              <a:t>Determined aggressive cognition</a:t>
            </a:r>
          </a:p>
          <a:p>
            <a:r>
              <a:rPr lang="en-CA" dirty="0" smtClean="0"/>
              <a:t>Arousal level (excitement/anxiousness) and Aggressive Affect (anger) were also monitored </a:t>
            </a:r>
          </a:p>
        </p:txBody>
      </p:sp>
    </p:spTree>
    <p:extLst>
      <p:ext uri="{BB962C8B-B14F-4D97-AF65-F5344CB8AC3E}">
        <p14:creationId xmlns:p14="http://schemas.microsoft.com/office/powerpoint/2010/main" val="12995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73" y="604255"/>
            <a:ext cx="7532654" cy="5649491"/>
          </a:xfrm>
        </p:spPr>
      </p:pic>
    </p:spTree>
    <p:extLst>
      <p:ext uri="{BB962C8B-B14F-4D97-AF65-F5344CB8AC3E}">
        <p14:creationId xmlns:p14="http://schemas.microsoft.com/office/powerpoint/2010/main" val="4890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Competitive players showed the highest level of cognitive violence</a:t>
            </a:r>
          </a:p>
          <a:p>
            <a:r>
              <a:rPr lang="en-CA" dirty="0" smtClean="0"/>
              <a:t>Solo players were most angry and frustrated</a:t>
            </a:r>
          </a:p>
          <a:p>
            <a:r>
              <a:rPr lang="en-CA" dirty="0" smtClean="0"/>
              <a:t>Cooperative was the lowest in terms of violent strategizing</a:t>
            </a:r>
          </a:p>
          <a:p>
            <a:r>
              <a:rPr lang="en-CA" dirty="0" smtClean="0"/>
              <a:t>Possible reasons: survival (competitive and solo)</a:t>
            </a:r>
          </a:p>
        </p:txBody>
      </p:sp>
    </p:spTree>
    <p:extLst>
      <p:ext uri="{BB962C8B-B14F-4D97-AF65-F5344CB8AC3E}">
        <p14:creationId xmlns:p14="http://schemas.microsoft.com/office/powerpoint/2010/main" val="32128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Hostile Expectations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Game environments can promote hostile expectations:</a:t>
            </a:r>
          </a:p>
          <a:p>
            <a:pPr lvl="1"/>
            <a:r>
              <a:rPr lang="en-CA" dirty="0" smtClean="0"/>
              <a:t>Players in a state of greater hostility assume hostile intentions of others (i.e. </a:t>
            </a:r>
            <a:r>
              <a:rPr lang="en-CA" i="1" dirty="0" smtClean="0"/>
              <a:t>WarZ</a:t>
            </a:r>
            <a:r>
              <a:rPr lang="en-CA" dirty="0" smtClean="0"/>
              <a:t>)</a:t>
            </a:r>
          </a:p>
          <a:p>
            <a:r>
              <a:rPr lang="en-CA" dirty="0" smtClean="0"/>
              <a:t>Research on hostile expectations expands the GAM to include </a:t>
            </a:r>
            <a:r>
              <a:rPr lang="en-CA" i="1" dirty="0" smtClean="0"/>
              <a:t>group dynamics</a:t>
            </a:r>
          </a:p>
          <a:p>
            <a:r>
              <a:rPr lang="en-CA" dirty="0" smtClean="0"/>
              <a:t>How does social interaction affect behaviour?</a:t>
            </a:r>
          </a:p>
        </p:txBody>
      </p:sp>
    </p:spTree>
    <p:extLst>
      <p:ext uri="{BB962C8B-B14F-4D97-AF65-F5344CB8AC3E}">
        <p14:creationId xmlns:p14="http://schemas.microsoft.com/office/powerpoint/2010/main" val="15609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Interaction with Players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6" y="1560317"/>
            <a:ext cx="7178409" cy="453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Interaction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Williams and Skoric suggest no long-term effects from violent gameplay (exposure)</a:t>
            </a:r>
          </a:p>
          <a:p>
            <a:pPr lvl="1"/>
            <a:r>
              <a:rPr lang="en-CA" dirty="0" smtClean="0"/>
              <a:t>Asheron’s Call 2</a:t>
            </a:r>
          </a:p>
          <a:p>
            <a:pPr lvl="2"/>
            <a:r>
              <a:rPr lang="en-CA" dirty="0" smtClean="0"/>
              <a:t>Designated zones for combat</a:t>
            </a:r>
          </a:p>
          <a:p>
            <a:pPr lvl="2"/>
            <a:r>
              <a:rPr lang="en-CA" dirty="0" smtClean="0"/>
              <a:t>Players frequently help weaker players or less knowledgeable players</a:t>
            </a:r>
          </a:p>
          <a:p>
            <a:r>
              <a:rPr lang="en-CA" dirty="0" smtClean="0"/>
              <a:t>Counter-example:</a:t>
            </a:r>
          </a:p>
          <a:p>
            <a:pPr lvl="1"/>
            <a:r>
              <a:rPr lang="en-CA" dirty="0" smtClean="0"/>
              <a:t>WarZ </a:t>
            </a:r>
          </a:p>
          <a:p>
            <a:pPr lvl="2"/>
            <a:r>
              <a:rPr lang="en-CA" dirty="0" smtClean="0"/>
              <a:t>Designated zones for non-combat</a:t>
            </a:r>
          </a:p>
          <a:p>
            <a:pPr lvl="2"/>
            <a:r>
              <a:rPr lang="en-CA" dirty="0" smtClean="0"/>
              <a:t>Players frequently try to kill other players regardless of player knowledge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46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GAM Inputs for Aggressive Cognition</a:t>
            </a:r>
            <a:endParaRPr lang="en-C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i="1" dirty="0" smtClean="0"/>
              <a:t>Trait Hostility </a:t>
            </a:r>
          </a:p>
          <a:p>
            <a:pPr lvl="1"/>
            <a:r>
              <a:rPr lang="en-CA" dirty="0"/>
              <a:t>C</a:t>
            </a:r>
            <a:r>
              <a:rPr lang="en-CA" dirty="0" smtClean="0"/>
              <a:t>ognitive structure that exaggerates indications of hostility</a:t>
            </a:r>
          </a:p>
          <a:p>
            <a:r>
              <a:rPr lang="en-CA" i="1" dirty="0" smtClean="0"/>
              <a:t>Game Experience</a:t>
            </a:r>
          </a:p>
          <a:p>
            <a:pPr lvl="1"/>
            <a:r>
              <a:rPr lang="en-CA" dirty="0" smtClean="0"/>
              <a:t>Time spent playing violent video games (hostile response)</a:t>
            </a:r>
          </a:p>
          <a:p>
            <a:r>
              <a:rPr lang="en-CA" i="1" dirty="0" smtClean="0"/>
              <a:t>Group Size</a:t>
            </a:r>
          </a:p>
          <a:p>
            <a:pPr lvl="1"/>
            <a:r>
              <a:rPr lang="en-CA" dirty="0" smtClean="0"/>
              <a:t>Large groups are more competitive than small groups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01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Ethics, Morals &amp; Empathy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Ethics:</a:t>
            </a:r>
          </a:p>
          <a:p>
            <a:pPr lvl="1"/>
            <a:r>
              <a:rPr lang="en-CA" dirty="0" smtClean="0"/>
              <a:t>Set of personal/private standards</a:t>
            </a:r>
          </a:p>
          <a:p>
            <a:r>
              <a:rPr lang="en-CA" dirty="0" smtClean="0"/>
              <a:t>Morals:</a:t>
            </a:r>
          </a:p>
          <a:p>
            <a:pPr lvl="1"/>
            <a:r>
              <a:rPr lang="en-CA" dirty="0" smtClean="0"/>
              <a:t>A more universal set of guidelines</a:t>
            </a:r>
          </a:p>
          <a:p>
            <a:r>
              <a:rPr lang="en-CA" dirty="0" smtClean="0"/>
              <a:t>Empathy is key to defining a player’s ethics</a:t>
            </a:r>
          </a:p>
          <a:p>
            <a:pPr lvl="1"/>
            <a:r>
              <a:rPr lang="en-CA" dirty="0" smtClean="0"/>
              <a:t>The way a player relates to others affects behaviour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90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38" y="844873"/>
            <a:ext cx="7009524" cy="5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 Inputs – Verbal Aggression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i="1" dirty="0" smtClean="0"/>
              <a:t>In-Game Verbal Aggression</a:t>
            </a:r>
          </a:p>
          <a:p>
            <a:pPr lvl="1"/>
            <a:r>
              <a:rPr lang="en-CA" dirty="0" smtClean="0"/>
              <a:t>Aggressive communication directly connects aggressive behaviour (i.e. insults, profanity, ridicule)</a:t>
            </a:r>
          </a:p>
          <a:p>
            <a:r>
              <a:rPr lang="en-CA" dirty="0" smtClean="0"/>
              <a:t>Results of a story completion protocol test:</a:t>
            </a:r>
          </a:p>
          <a:p>
            <a:pPr lvl="1"/>
            <a:r>
              <a:rPr lang="en-CA" dirty="0" smtClean="0"/>
              <a:t>verbal aggression raises hostile expectation bias</a:t>
            </a:r>
            <a:endParaRPr lang="en-CA" dirty="0" smtClean="0"/>
          </a:p>
          <a:p>
            <a:r>
              <a:rPr lang="en-CA" dirty="0"/>
              <a:t>G</a:t>
            </a:r>
            <a:r>
              <a:rPr lang="en-CA" dirty="0" smtClean="0"/>
              <a:t>reater anonymity results in greater tension and antagonism (no social standing)</a:t>
            </a:r>
          </a:p>
        </p:txBody>
      </p:sp>
    </p:spTree>
    <p:extLst>
      <p:ext uri="{BB962C8B-B14F-4D97-AF65-F5344CB8AC3E}">
        <p14:creationId xmlns:p14="http://schemas.microsoft.com/office/powerpoint/2010/main" val="25020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Griefing and Grief Play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Griefing </a:t>
            </a:r>
          </a:p>
          <a:p>
            <a:pPr lvl="1"/>
            <a:r>
              <a:rPr lang="en-CA" dirty="0" smtClean="0"/>
              <a:t>Disruptive cultural activity (i.e. hacking, crashing economies, servers, stealing characters, etc.)</a:t>
            </a:r>
          </a:p>
          <a:p>
            <a:r>
              <a:rPr lang="en-CA" dirty="0" smtClean="0"/>
              <a:t>Grief Play</a:t>
            </a:r>
          </a:p>
          <a:p>
            <a:pPr lvl="1"/>
            <a:r>
              <a:rPr lang="en-CA" dirty="0" smtClean="0"/>
              <a:t>Using the boundaries of the game world to disrupt other player’s gaming experiences</a:t>
            </a:r>
          </a:p>
          <a:p>
            <a:r>
              <a:rPr lang="en-CA" dirty="0" smtClean="0"/>
              <a:t>But why do these things to begin with?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3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Study: Griefing Second Life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2" y="1464928"/>
            <a:ext cx="7891877" cy="44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Study: Griefing Second Life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Second Life</a:t>
            </a:r>
          </a:p>
          <a:p>
            <a:pPr lvl="1"/>
            <a:r>
              <a:rPr lang="en-CA" dirty="0" smtClean="0"/>
              <a:t>Considered a </a:t>
            </a:r>
            <a:r>
              <a:rPr lang="en-CA" i="1" dirty="0" smtClean="0"/>
              <a:t>platform</a:t>
            </a:r>
            <a:r>
              <a:rPr lang="en-CA" dirty="0" smtClean="0"/>
              <a:t> rather than a game</a:t>
            </a:r>
          </a:p>
          <a:p>
            <a:pPr lvl="1"/>
            <a:r>
              <a:rPr lang="en-CA" dirty="0" smtClean="0"/>
              <a:t>Main purpose is player interaction</a:t>
            </a:r>
          </a:p>
          <a:p>
            <a:r>
              <a:rPr lang="en-CA" dirty="0" smtClean="0"/>
              <a:t>Griefing is a cultural phenomenon rather than just play in SL</a:t>
            </a:r>
          </a:p>
          <a:p>
            <a:r>
              <a:rPr lang="en-CA" dirty="0" smtClean="0"/>
              <a:t>Collective goal is to bring down the system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992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Study: Griefing Second Life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Griefing brings together users with similar goals (to the detriment of others)</a:t>
            </a:r>
          </a:p>
          <a:p>
            <a:r>
              <a:rPr lang="en-CA" dirty="0" smtClean="0"/>
              <a:t>Organized griefing becomes a culture, not just isolated pathology (PN group from /i/ on 4chan)</a:t>
            </a:r>
          </a:p>
          <a:p>
            <a:pPr lvl="1"/>
            <a:r>
              <a:rPr lang="en-CA" dirty="0" smtClean="0"/>
              <a:t>Similar to cooperative or competitive play in groups</a:t>
            </a:r>
          </a:p>
          <a:p>
            <a:pPr lvl="1"/>
            <a:r>
              <a:rPr lang="en-CA" dirty="0" smtClean="0"/>
              <a:t>Demonstration of power through knowledge (i.e. scripting)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67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Study: Griefing Second Life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SL has a list of forbidden behaviour (a moral code per se):</a:t>
            </a:r>
          </a:p>
          <a:p>
            <a:pPr lvl="1"/>
            <a:r>
              <a:rPr lang="en-CA" dirty="0" smtClean="0"/>
              <a:t>Intolerance, Harassment, Assault, Disclosure, Indecency and Disturbing the Peace</a:t>
            </a:r>
          </a:p>
          <a:p>
            <a:r>
              <a:rPr lang="en-CA" dirty="0" smtClean="0"/>
              <a:t>Ethical codes are specific to each subculture or group</a:t>
            </a:r>
          </a:p>
          <a:p>
            <a:pPr lvl="1"/>
            <a:r>
              <a:rPr lang="en-CA" dirty="0" smtClean="0"/>
              <a:t>Griefers have their own subculture</a:t>
            </a:r>
          </a:p>
          <a:p>
            <a:pPr lvl="1"/>
            <a:r>
              <a:rPr lang="en-CA" dirty="0" smtClean="0"/>
              <a:t>Moral code is only a moral code if it can be enforced (ex. Bans)</a:t>
            </a:r>
          </a:p>
          <a:p>
            <a:pPr lvl="1"/>
            <a:r>
              <a:rPr lang="en-CA" dirty="0" smtClean="0"/>
              <a:t>Good and Evil are determined by each subculture’s ethics (subjective) and the game’s moral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43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Deindividuation Theory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individuals assimilate with a crowd, their consideration for consequences of actions is diminished (anonymity)</a:t>
            </a:r>
          </a:p>
          <a:p>
            <a:r>
              <a:rPr lang="en-CA" dirty="0" smtClean="0"/>
              <a:t>Video Games lack social cues and social standards – open communication</a:t>
            </a:r>
          </a:p>
          <a:p>
            <a:r>
              <a:rPr lang="en-CA" dirty="0"/>
              <a:t>A</a:t>
            </a:r>
            <a:r>
              <a:rPr lang="en-CA" dirty="0" smtClean="0"/>
              <a:t>nonymity does not result in a </a:t>
            </a:r>
            <a:r>
              <a:rPr lang="en-CA" i="1" dirty="0" smtClean="0"/>
              <a:t>loss</a:t>
            </a:r>
            <a:r>
              <a:rPr lang="en-CA" dirty="0" smtClean="0"/>
              <a:t> of awareness but a </a:t>
            </a:r>
            <a:r>
              <a:rPr lang="en-CA" i="1" dirty="0" smtClean="0"/>
              <a:t>shift</a:t>
            </a:r>
          </a:p>
          <a:p>
            <a:pPr lvl="1"/>
            <a:r>
              <a:rPr lang="en-CA" dirty="0" smtClean="0"/>
              <a:t>Personal to social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85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Ethical Choices in Solo Play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Ethical thinking </a:t>
            </a:r>
          </a:p>
          <a:p>
            <a:pPr lvl="1"/>
            <a:r>
              <a:rPr lang="en-CA" dirty="0" smtClean="0"/>
              <a:t>Ability to assess, interpret and reflect on decisions</a:t>
            </a:r>
          </a:p>
          <a:p>
            <a:pPr lvl="1"/>
            <a:r>
              <a:rPr lang="en-CA" dirty="0" smtClean="0"/>
              <a:t>Empathize with others</a:t>
            </a:r>
          </a:p>
          <a:p>
            <a:pPr lvl="1"/>
            <a:r>
              <a:rPr lang="en-CA" dirty="0" smtClean="0"/>
              <a:t>Comprehend complexities of ethical questions</a:t>
            </a:r>
          </a:p>
          <a:p>
            <a:r>
              <a:rPr lang="en-CA" dirty="0" smtClean="0"/>
              <a:t>Problems with examining ethical choices in video games:</a:t>
            </a:r>
          </a:p>
          <a:p>
            <a:pPr lvl="1"/>
            <a:r>
              <a:rPr lang="en-CA" dirty="0" smtClean="0"/>
              <a:t>No real-world risks (can choose again)</a:t>
            </a:r>
          </a:p>
          <a:p>
            <a:pPr lvl="1"/>
            <a:r>
              <a:rPr lang="en-CA" dirty="0" smtClean="0"/>
              <a:t>Morality meters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49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Morality Meters</a:t>
            </a:r>
            <a:endParaRPr lang="en-CA" dirty="0"/>
          </a:p>
        </p:txBody>
      </p:sp>
      <p:pic>
        <p:nvPicPr>
          <p:cNvPr id="1026" name="Picture 2" descr="http://static.tvtropes.org/pmwiki/pub/images/KarmaMeter_20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2515022" cy="40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.giantbomb.com/uploads/0/5370/1857018-blog_m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574" y="1628800"/>
            <a:ext cx="5497867" cy="40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8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Player Behaviour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Experimental studies have shown that violent video games:</a:t>
            </a:r>
          </a:p>
          <a:p>
            <a:pPr lvl="1"/>
            <a:r>
              <a:rPr lang="en-CA" dirty="0" smtClean="0"/>
              <a:t>Increase aggressive behaviours</a:t>
            </a:r>
          </a:p>
          <a:p>
            <a:pPr lvl="1"/>
            <a:r>
              <a:rPr lang="en-CA" dirty="0" smtClean="0"/>
              <a:t>Increase hostile expectations for others’ behaviours</a:t>
            </a:r>
          </a:p>
          <a:p>
            <a:pPr lvl="1"/>
            <a:r>
              <a:rPr lang="en-CA" dirty="0" smtClean="0"/>
              <a:t>Decrease helping behaviour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97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Study: Ethical Choices in Fable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 group documented how they handled certain scenarios in-game: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“Surrender a Friend”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“Walter”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“Build a brothel”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36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Study: Ethical Choices in Fable 3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04" y="2101088"/>
            <a:ext cx="7148592" cy="2655824"/>
          </a:xfrm>
        </p:spPr>
      </p:pic>
    </p:spTree>
    <p:extLst>
      <p:ext uri="{BB962C8B-B14F-4D97-AF65-F5344CB8AC3E}">
        <p14:creationId xmlns:p14="http://schemas.microsoft.com/office/powerpoint/2010/main" val="14808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Based on the “Surrender a Friend” scenario:</a:t>
            </a:r>
          </a:p>
          <a:p>
            <a:pPr lvl="1"/>
            <a:r>
              <a:rPr lang="en-CA" dirty="0" smtClean="0"/>
              <a:t>Impulse decisions are generally self-less decisions</a:t>
            </a:r>
          </a:p>
          <a:p>
            <a:pPr lvl="1"/>
            <a:r>
              <a:rPr lang="en-CA" dirty="0" smtClean="0"/>
              <a:t>Planned decisions are generally selfish</a:t>
            </a:r>
          </a:p>
          <a:p>
            <a:r>
              <a:rPr lang="en-CA" dirty="0" smtClean="0"/>
              <a:t>The other 2 scenarios follow these results as well</a:t>
            </a:r>
          </a:p>
          <a:p>
            <a:r>
              <a:rPr lang="en-CA" dirty="0" smtClean="0"/>
              <a:t>Gender of the avatar effected decisions as well</a:t>
            </a:r>
          </a:p>
          <a:p>
            <a:pPr lvl="1"/>
            <a:r>
              <a:rPr lang="en-CA" dirty="0" smtClean="0"/>
              <a:t>If the player could not empathize with one choice, the other was made</a:t>
            </a:r>
          </a:p>
        </p:txBody>
      </p:sp>
    </p:spTree>
    <p:extLst>
      <p:ext uri="{BB962C8B-B14F-4D97-AF65-F5344CB8AC3E}">
        <p14:creationId xmlns:p14="http://schemas.microsoft.com/office/powerpoint/2010/main" val="38607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3500" b="1" dirty="0" smtClean="0"/>
              <a:t>Are humans inherently good or evil?</a:t>
            </a:r>
          </a:p>
          <a:p>
            <a:pPr lvl="1"/>
            <a:r>
              <a:rPr lang="en-CA" dirty="0" smtClean="0"/>
              <a:t>Neither </a:t>
            </a:r>
          </a:p>
          <a:p>
            <a:pPr lvl="1"/>
            <a:r>
              <a:rPr lang="en-CA" dirty="0" smtClean="0"/>
              <a:t>Humans have the instinct to </a:t>
            </a:r>
            <a:r>
              <a:rPr lang="en-CA" b="1" dirty="0" smtClean="0"/>
              <a:t>survive</a:t>
            </a:r>
          </a:p>
          <a:p>
            <a:pPr lvl="2"/>
            <a:r>
              <a:rPr lang="en-CA" dirty="0" smtClean="0"/>
              <a:t>Cognitive aggression is born from the desire to succeed</a:t>
            </a:r>
          </a:p>
          <a:p>
            <a:pPr lvl="2"/>
            <a:r>
              <a:rPr lang="en-CA" dirty="0" smtClean="0"/>
              <a:t>Belonging is an important subconscious desire that offers safety and promotes aggression for the success of the group</a:t>
            </a:r>
          </a:p>
          <a:p>
            <a:pPr lvl="1"/>
            <a:r>
              <a:rPr lang="en-CA" i="1" dirty="0" smtClean="0"/>
              <a:t>Good</a:t>
            </a:r>
            <a:r>
              <a:rPr lang="en-CA" dirty="0" smtClean="0"/>
              <a:t> and </a:t>
            </a:r>
            <a:r>
              <a:rPr lang="en-CA" i="1" dirty="0" smtClean="0"/>
              <a:t>evil</a:t>
            </a:r>
            <a:r>
              <a:rPr lang="en-CA" dirty="0" smtClean="0"/>
              <a:t> completely depend on the culture examining or the individual involved</a:t>
            </a:r>
          </a:p>
          <a:p>
            <a:r>
              <a:rPr lang="en-CA" dirty="0" smtClean="0"/>
              <a:t>Examining multiplayer interaction is far more significant than solo play, it offers a closer connection to reality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4764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Cognitive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Aggression impacts player cognitive processes</a:t>
            </a:r>
          </a:p>
          <a:p>
            <a:r>
              <a:rPr lang="en-CA" dirty="0" smtClean="0"/>
              <a:t>Many factors affect the level of aggression</a:t>
            </a:r>
          </a:p>
          <a:p>
            <a:r>
              <a:rPr lang="en-CA" dirty="0" smtClean="0"/>
              <a:t>Aggression level is key to player behaviour which in turn affects ethical decision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115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Controlling Player Behaviour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Factors that affect player behaviour:</a:t>
            </a:r>
          </a:p>
          <a:p>
            <a:pPr lvl="1"/>
            <a:r>
              <a:rPr lang="en-CA" dirty="0" smtClean="0"/>
              <a:t>Level of exposure to violence</a:t>
            </a:r>
          </a:p>
          <a:p>
            <a:pPr lvl="1"/>
            <a:r>
              <a:rPr lang="en-CA" dirty="0" smtClean="0"/>
              <a:t>Solo, Cooperative, or Competitive environments</a:t>
            </a:r>
          </a:p>
          <a:p>
            <a:pPr lvl="1"/>
            <a:r>
              <a:rPr lang="en-CA" dirty="0" smtClean="0"/>
              <a:t>Frustration</a:t>
            </a:r>
          </a:p>
          <a:p>
            <a:pPr lvl="1"/>
            <a:r>
              <a:rPr lang="en-CA" dirty="0" smtClean="0"/>
              <a:t>Rewards or Punishments</a:t>
            </a:r>
          </a:p>
          <a:p>
            <a:pPr lvl="1"/>
            <a:r>
              <a:rPr lang="en-CA" dirty="0" smtClean="0"/>
              <a:t>Communication Channels</a:t>
            </a:r>
          </a:p>
          <a:p>
            <a:pPr lvl="1"/>
            <a:r>
              <a:rPr lang="en-CA" dirty="0" smtClean="0"/>
              <a:t>Social Identity</a:t>
            </a:r>
          </a:p>
          <a:p>
            <a:pPr lvl="1"/>
            <a:r>
              <a:rPr lang="en-CA" dirty="0" smtClean="0"/>
              <a:t>Group Interaction</a:t>
            </a:r>
          </a:p>
          <a:p>
            <a:pPr lvl="1"/>
            <a:r>
              <a:rPr lang="en-CA" dirty="0" smtClean="0"/>
              <a:t>Gender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68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Study: Automatic Aggressiveness from DOOM and Mah-jongg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 group played Doom and Mah-jongg</a:t>
            </a:r>
          </a:p>
          <a:p>
            <a:r>
              <a:rPr lang="en-CA" dirty="0" smtClean="0"/>
              <a:t>Equal play intervals (10 minutes)</a:t>
            </a:r>
          </a:p>
          <a:p>
            <a:r>
              <a:rPr lang="en-CA" dirty="0" smtClean="0"/>
              <a:t>Completed an Implicit Association Test (IAT)</a:t>
            </a:r>
          </a:p>
          <a:p>
            <a:pPr lvl="1"/>
            <a:r>
              <a:rPr lang="en-CA" dirty="0" smtClean="0"/>
              <a:t>Participants categorize words under 4 headings:</a:t>
            </a:r>
          </a:p>
          <a:p>
            <a:pPr lvl="2"/>
            <a:r>
              <a:rPr lang="en-CA" dirty="0" smtClean="0"/>
              <a:t>Self and Other</a:t>
            </a:r>
          </a:p>
          <a:p>
            <a:pPr lvl="2"/>
            <a:r>
              <a:rPr lang="en-CA" dirty="0" smtClean="0"/>
              <a:t>Aggressive and Peaceful</a:t>
            </a:r>
          </a:p>
          <a:p>
            <a:pPr lvl="1"/>
            <a:r>
              <a:rPr lang="en-CA" dirty="0" smtClean="0"/>
              <a:t>The more positive the score, the stronger aggression and self were associated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49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8" y="1215159"/>
            <a:ext cx="7910544" cy="4427682"/>
          </a:xfrm>
        </p:spPr>
      </p:pic>
    </p:spTree>
    <p:extLst>
      <p:ext uri="{BB962C8B-B14F-4D97-AF65-F5344CB8AC3E}">
        <p14:creationId xmlns:p14="http://schemas.microsoft.com/office/powerpoint/2010/main" val="24942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SURPRISE: Playing violent video games can increase aggressiveness</a:t>
            </a:r>
          </a:p>
          <a:p>
            <a:r>
              <a:rPr lang="en-CA" dirty="0" smtClean="0"/>
              <a:t>Aggression level raised, but still not high</a:t>
            </a:r>
          </a:p>
          <a:p>
            <a:r>
              <a:rPr lang="en-CA" dirty="0" smtClean="0"/>
              <a:t>What if players were in the presence of others?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03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Cooperative and Competitive Play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Many studies simplify game characteristics as </a:t>
            </a:r>
            <a:r>
              <a:rPr lang="en-CA" i="1" dirty="0" smtClean="0"/>
              <a:t>violent</a:t>
            </a:r>
            <a:r>
              <a:rPr lang="en-CA" dirty="0" smtClean="0"/>
              <a:t> and </a:t>
            </a:r>
            <a:r>
              <a:rPr lang="en-CA" i="1" dirty="0" smtClean="0"/>
              <a:t>non-violent</a:t>
            </a:r>
          </a:p>
          <a:p>
            <a:r>
              <a:rPr lang="en-CA" dirty="0" smtClean="0"/>
              <a:t>Aggression is </a:t>
            </a:r>
            <a:r>
              <a:rPr lang="en-CA" dirty="0"/>
              <a:t>a</a:t>
            </a:r>
            <a:r>
              <a:rPr lang="en-CA" dirty="0" smtClean="0"/>
              <a:t>ffected by more than just exposure to violence:</a:t>
            </a:r>
          </a:p>
          <a:p>
            <a:pPr lvl="1"/>
            <a:r>
              <a:rPr lang="en-CA" dirty="0" smtClean="0"/>
              <a:t>Availability of humans (friend or foe)</a:t>
            </a:r>
          </a:p>
          <a:p>
            <a:pPr lvl="1"/>
            <a:r>
              <a:rPr lang="en-CA" dirty="0" smtClean="0"/>
              <a:t>Rewards</a:t>
            </a:r>
          </a:p>
          <a:p>
            <a:pPr lvl="1"/>
            <a:r>
              <a:rPr lang="en-CA" dirty="0" smtClean="0"/>
              <a:t>Play mode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0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1473</Words>
  <Application>Microsoft Office PowerPoint</Application>
  <PresentationFormat>On-screen Show (4:3)</PresentationFormat>
  <Paragraphs>196</Paragraphs>
  <Slides>33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Are Humans Inherently Good or Evil?</vt:lpstr>
      <vt:lpstr>Ethics, Morals &amp; Empathy</vt:lpstr>
      <vt:lpstr>General Player Behaviour</vt:lpstr>
      <vt:lpstr>Cognitive Process</vt:lpstr>
      <vt:lpstr>Controlling Player Behaviour</vt:lpstr>
      <vt:lpstr>Study: Automatic Aggressiveness from DOOM and Mah-jongg</vt:lpstr>
      <vt:lpstr>PowerPoint Presentation</vt:lpstr>
      <vt:lpstr>Results</vt:lpstr>
      <vt:lpstr>Cooperative and Competitive Play</vt:lpstr>
      <vt:lpstr>Competition and Aggressive Cognition</vt:lpstr>
      <vt:lpstr>General Aggression Model (GAM)</vt:lpstr>
      <vt:lpstr>Cooperation and Aggression</vt:lpstr>
      <vt:lpstr>Study: Aggression and Play Mode in HALO</vt:lpstr>
      <vt:lpstr>PowerPoint Presentation</vt:lpstr>
      <vt:lpstr>Results</vt:lpstr>
      <vt:lpstr>Hostile Expectations</vt:lpstr>
      <vt:lpstr>Interaction with Players</vt:lpstr>
      <vt:lpstr>Social Interaction</vt:lpstr>
      <vt:lpstr>GAM Inputs for Aggressive Cognition</vt:lpstr>
      <vt:lpstr>PowerPoint Presentation</vt:lpstr>
      <vt:lpstr>GAM Inputs – Verbal Aggression</vt:lpstr>
      <vt:lpstr>Griefing and Grief Play</vt:lpstr>
      <vt:lpstr>Study: Griefing Second Life</vt:lpstr>
      <vt:lpstr>Study: Griefing Second Life</vt:lpstr>
      <vt:lpstr>Study: Griefing Second Life</vt:lpstr>
      <vt:lpstr>Study: Griefing Second Life</vt:lpstr>
      <vt:lpstr>Deindividuation Theory</vt:lpstr>
      <vt:lpstr>Ethical Choices in Solo Play</vt:lpstr>
      <vt:lpstr>Morality Meters</vt:lpstr>
      <vt:lpstr>Study: Ethical Choices in Fable 3</vt:lpstr>
      <vt:lpstr>Study: Ethical Choices in Fable 3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84</cp:revision>
  <dcterms:created xsi:type="dcterms:W3CDTF">2012-11-14T19:41:51Z</dcterms:created>
  <dcterms:modified xsi:type="dcterms:W3CDTF">2012-11-15T20:39:30Z</dcterms:modified>
</cp:coreProperties>
</file>