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43891200" cy="30861000"/>
  <p:notesSz cx="6888163" cy="100203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0" d="100"/>
          <a:sy n="20" d="100"/>
        </p:scale>
        <p:origin x="498" y="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4974" cy="5254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67150" y="0"/>
            <a:ext cx="3048000" cy="5254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757237" y="749300"/>
            <a:ext cx="5330824" cy="37480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892175" y="4797425"/>
            <a:ext cx="5056187" cy="44973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9520238"/>
            <a:ext cx="2974974" cy="5238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67150" y="9520238"/>
            <a:ext cx="3048000" cy="523874"/>
          </a:xfrm>
          <a:prstGeom prst="rect">
            <a:avLst/>
          </a:prstGeom>
          <a:noFill/>
          <a:ln>
            <a:noFill/>
          </a:ln>
        </p:spPr>
        <p:txBody>
          <a:bodyPr lIns="89550" tIns="44775" rIns="89550" bIns="447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0532251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892175" y="4797425"/>
            <a:ext cx="5056187" cy="44973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757238" y="749300"/>
            <a:ext cx="5330825" cy="37480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9030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dt" idx="10"/>
          </p:nvPr>
        </p:nvSpPr>
        <p:spPr>
          <a:xfrm>
            <a:off x="3292475" y="28117800"/>
            <a:ext cx="9144000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ftr" idx="11"/>
          </p:nvPr>
        </p:nvSpPr>
        <p:spPr>
          <a:xfrm>
            <a:off x="14995525" y="28117800"/>
            <a:ext cx="13900149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31454725" y="28117800"/>
            <a:ext cx="9144000" cy="2057400"/>
          </a:xfrm>
          <a:prstGeom prst="rect">
            <a:avLst/>
          </a:prstGeom>
          <a:noFill/>
          <a:ln>
            <a:noFill/>
          </a:ln>
        </p:spPr>
        <p:txBody>
          <a:bodyPr lIns="426700" tIns="213350" rIns="426700" bIns="21335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6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65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3292475" y="2743200"/>
            <a:ext cx="37306248" cy="5143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205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205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205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205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205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205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205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205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205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 rot="5400000">
            <a:off x="12687300" y="-479424"/>
            <a:ext cx="18516600" cy="373062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0200" marR="0" lvl="0" indent="-654050" algn="l" rtl="0">
              <a:spcBef>
                <a:spcPts val="29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14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3467100" marR="0" lvl="1" indent="-501650" algn="l" rtl="0"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sz="131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5334000" marR="0" lvl="2" indent="-355600" algn="l" rtl="0"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1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7467600" marR="0" lvl="3" indent="-476250" algn="l" rtl="0">
              <a:spcBef>
                <a:spcPts val="18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sz="9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9601200" marR="0" lvl="4" indent="-476250" algn="l" rtl="0">
              <a:spcBef>
                <a:spcPts val="18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9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0058400" marR="0" lvl="5" indent="-476250" algn="l" rtl="0">
              <a:spcBef>
                <a:spcPts val="18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9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10515600" marR="0" lvl="6" indent="-476250" algn="l" rtl="0">
              <a:spcBef>
                <a:spcPts val="18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9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0972800" marR="0" lvl="7" indent="-476250" algn="l" rtl="0">
              <a:spcBef>
                <a:spcPts val="18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9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1430000" marR="0" lvl="8" indent="-476250" algn="l" rtl="0">
              <a:spcBef>
                <a:spcPts val="18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9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dt" idx="10"/>
          </p:nvPr>
        </p:nvSpPr>
        <p:spPr>
          <a:xfrm>
            <a:off x="3292475" y="28117800"/>
            <a:ext cx="9144000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6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ftr" idx="11"/>
          </p:nvPr>
        </p:nvSpPr>
        <p:spPr>
          <a:xfrm>
            <a:off x="14995525" y="28117800"/>
            <a:ext cx="13900149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6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31454725" y="28117800"/>
            <a:ext cx="9144000" cy="2057400"/>
          </a:xfrm>
          <a:prstGeom prst="rect">
            <a:avLst/>
          </a:prstGeom>
          <a:noFill/>
          <a:ln>
            <a:noFill/>
          </a:ln>
        </p:spPr>
        <p:txBody>
          <a:bodyPr lIns="426700" tIns="213350" rIns="426700" bIns="21335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6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6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 rot="5400000">
            <a:off x="23591043" y="10424318"/>
            <a:ext cx="24688799" cy="9326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205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205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205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205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205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205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205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205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205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 rot="5400000">
            <a:off x="4861718" y="1173956"/>
            <a:ext cx="24688799" cy="27827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0200" marR="0" lvl="0" indent="-654050" algn="l" rtl="0">
              <a:spcBef>
                <a:spcPts val="29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14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3467100" marR="0" lvl="1" indent="-501650" algn="l" rtl="0"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sz="131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5334000" marR="0" lvl="2" indent="-355600" algn="l" rtl="0"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1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7467600" marR="0" lvl="3" indent="-476250" algn="l" rtl="0">
              <a:spcBef>
                <a:spcPts val="18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sz="9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9601200" marR="0" lvl="4" indent="-476250" algn="l" rtl="0">
              <a:spcBef>
                <a:spcPts val="18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9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0058400" marR="0" lvl="5" indent="-476250" algn="l" rtl="0">
              <a:spcBef>
                <a:spcPts val="18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9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10515600" marR="0" lvl="6" indent="-476250" algn="l" rtl="0">
              <a:spcBef>
                <a:spcPts val="18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9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0972800" marR="0" lvl="7" indent="-476250" algn="l" rtl="0">
              <a:spcBef>
                <a:spcPts val="18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9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1430000" marR="0" lvl="8" indent="-476250" algn="l" rtl="0">
              <a:spcBef>
                <a:spcPts val="18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9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dt" idx="10"/>
          </p:nvPr>
        </p:nvSpPr>
        <p:spPr>
          <a:xfrm>
            <a:off x="3292475" y="28117800"/>
            <a:ext cx="9144000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6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ftr" idx="11"/>
          </p:nvPr>
        </p:nvSpPr>
        <p:spPr>
          <a:xfrm>
            <a:off x="14995525" y="28117800"/>
            <a:ext cx="13900149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6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sldNum" idx="12"/>
          </p:nvPr>
        </p:nvSpPr>
        <p:spPr>
          <a:xfrm>
            <a:off x="31454725" y="28117800"/>
            <a:ext cx="9144000" cy="2057400"/>
          </a:xfrm>
          <a:prstGeom prst="rect">
            <a:avLst/>
          </a:prstGeom>
          <a:noFill/>
          <a:ln>
            <a:noFill/>
          </a:ln>
        </p:spPr>
        <p:txBody>
          <a:bodyPr lIns="426700" tIns="213350" rIns="426700" bIns="21335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6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6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ctrTitle"/>
          </p:nvPr>
        </p:nvSpPr>
        <p:spPr>
          <a:xfrm>
            <a:off x="3292475" y="9586913"/>
            <a:ext cx="37306248" cy="6615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205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205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205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205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205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205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205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205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205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ubTitle" idx="1"/>
          </p:nvPr>
        </p:nvSpPr>
        <p:spPr>
          <a:xfrm>
            <a:off x="6583363" y="17487900"/>
            <a:ext cx="30724473" cy="788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29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ctr" rtl="0"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31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ctr" rtl="0"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ctr" rtl="0">
              <a:spcBef>
                <a:spcPts val="18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9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ctr" rtl="0">
              <a:spcBef>
                <a:spcPts val="18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9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ctr" rtl="0">
              <a:spcBef>
                <a:spcPts val="18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9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ctr" rtl="0">
              <a:spcBef>
                <a:spcPts val="18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9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ctr" rtl="0">
              <a:spcBef>
                <a:spcPts val="18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9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ctr" rtl="0">
              <a:spcBef>
                <a:spcPts val="18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9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dt" idx="10"/>
          </p:nvPr>
        </p:nvSpPr>
        <p:spPr>
          <a:xfrm>
            <a:off x="3292475" y="28117800"/>
            <a:ext cx="9144000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6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ftr" idx="11"/>
          </p:nvPr>
        </p:nvSpPr>
        <p:spPr>
          <a:xfrm>
            <a:off x="14995525" y="28117800"/>
            <a:ext cx="13900149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6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31454725" y="28117800"/>
            <a:ext cx="9144000" cy="2057400"/>
          </a:xfrm>
          <a:prstGeom prst="rect">
            <a:avLst/>
          </a:prstGeom>
          <a:noFill/>
          <a:ln>
            <a:noFill/>
          </a:ln>
        </p:spPr>
        <p:txBody>
          <a:bodyPr lIns="426700" tIns="213350" rIns="426700" bIns="21335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6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6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292475" y="2743200"/>
            <a:ext cx="37306248" cy="5143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205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205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205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205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205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205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205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205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205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3292475" y="8915400"/>
            <a:ext cx="37306248" cy="18516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0200" marR="0" lvl="0" indent="-654050" algn="l" rtl="0">
              <a:spcBef>
                <a:spcPts val="29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14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3467100" marR="0" lvl="1" indent="-501650" algn="l" rtl="0"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sz="131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5334000" marR="0" lvl="2" indent="-355600" algn="l" rtl="0"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1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7467600" marR="0" lvl="3" indent="-476250" algn="l" rtl="0">
              <a:spcBef>
                <a:spcPts val="18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sz="9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9601200" marR="0" lvl="4" indent="-476250" algn="l" rtl="0">
              <a:spcBef>
                <a:spcPts val="18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9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0058400" marR="0" lvl="5" indent="-476250" algn="l" rtl="0">
              <a:spcBef>
                <a:spcPts val="18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9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10515600" marR="0" lvl="6" indent="-476250" algn="l" rtl="0">
              <a:spcBef>
                <a:spcPts val="18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9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0972800" marR="0" lvl="7" indent="-476250" algn="l" rtl="0">
              <a:spcBef>
                <a:spcPts val="18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9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1430000" marR="0" lvl="8" indent="-476250" algn="l" rtl="0">
              <a:spcBef>
                <a:spcPts val="18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9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3292475" y="28117800"/>
            <a:ext cx="9144000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6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14995525" y="28117800"/>
            <a:ext cx="13900149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6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31454725" y="28117800"/>
            <a:ext cx="9144000" cy="2057400"/>
          </a:xfrm>
          <a:prstGeom prst="rect">
            <a:avLst/>
          </a:prstGeom>
          <a:noFill/>
          <a:ln>
            <a:noFill/>
          </a:ln>
        </p:spPr>
        <p:txBody>
          <a:bodyPr lIns="426700" tIns="213350" rIns="426700" bIns="21335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6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6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3467100" y="19831050"/>
            <a:ext cx="37307839" cy="6129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0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205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205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205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205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205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205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205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205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3467100" y="13081000"/>
            <a:ext cx="37307839" cy="67500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dt" idx="10"/>
          </p:nvPr>
        </p:nvSpPr>
        <p:spPr>
          <a:xfrm>
            <a:off x="3292475" y="28117800"/>
            <a:ext cx="9144000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6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ftr" idx="11"/>
          </p:nvPr>
        </p:nvSpPr>
        <p:spPr>
          <a:xfrm>
            <a:off x="14995525" y="28117800"/>
            <a:ext cx="13900149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6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31454725" y="28117800"/>
            <a:ext cx="9144000" cy="2057400"/>
          </a:xfrm>
          <a:prstGeom prst="rect">
            <a:avLst/>
          </a:prstGeom>
          <a:noFill/>
          <a:ln>
            <a:noFill/>
          </a:ln>
        </p:spPr>
        <p:txBody>
          <a:bodyPr lIns="426700" tIns="213350" rIns="426700" bIns="21335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6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6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3292475" y="2743200"/>
            <a:ext cx="37306248" cy="5143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205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205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205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205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205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205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205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205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205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3292475" y="8915400"/>
            <a:ext cx="18576925" cy="18516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0200" marR="0" lvl="0" indent="-1422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3467100" marR="0" lvl="1" indent="-11811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5334000" marR="0" lvl="2" indent="-9398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7467600" marR="0" lvl="3" indent="-9525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9601200" marR="0" lvl="4" indent="-9525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0058400" marR="0" lvl="5" indent="-9525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10515600" marR="0" lvl="6" indent="-9525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0972800" marR="0" lvl="7" indent="-9525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1430000" marR="0" lvl="8" indent="-9525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2"/>
          </p:nvPr>
        </p:nvSpPr>
        <p:spPr>
          <a:xfrm>
            <a:off x="22021800" y="8915400"/>
            <a:ext cx="18576925" cy="18516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0200" marR="0" lvl="0" indent="-1422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3467100" marR="0" lvl="1" indent="-11811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5334000" marR="0" lvl="2" indent="-9398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7467600" marR="0" lvl="3" indent="-9525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9601200" marR="0" lvl="4" indent="-9525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0058400" marR="0" lvl="5" indent="-9525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10515600" marR="0" lvl="6" indent="-9525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0972800" marR="0" lvl="7" indent="-9525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1430000" marR="0" lvl="8" indent="-9525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3292475" y="28117800"/>
            <a:ext cx="9144000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6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14995525" y="28117800"/>
            <a:ext cx="13900149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6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31454725" y="28117800"/>
            <a:ext cx="9144000" cy="2057400"/>
          </a:xfrm>
          <a:prstGeom prst="rect">
            <a:avLst/>
          </a:prstGeom>
          <a:noFill/>
          <a:ln>
            <a:noFill/>
          </a:ln>
        </p:spPr>
        <p:txBody>
          <a:bodyPr lIns="426700" tIns="213350" rIns="426700" bIns="21335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6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6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2193925" y="1236662"/>
            <a:ext cx="39503351" cy="5143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205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205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205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205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205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205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205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205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205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2193925" y="6908800"/>
            <a:ext cx="19392900" cy="28781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20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2"/>
          </p:nvPr>
        </p:nvSpPr>
        <p:spPr>
          <a:xfrm>
            <a:off x="2193925" y="9786938"/>
            <a:ext cx="19392900" cy="177815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0200" marR="0" lvl="0" indent="-14478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3467100" marR="0" lvl="1" indent="-1206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5334000" marR="0" lvl="2" indent="-9525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7467600" marR="0" lvl="3" indent="-965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9601200" marR="0" lvl="4" indent="-965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0058400" marR="0" lvl="5" indent="-965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10515600" marR="0" lvl="6" indent="-965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0972800" marR="0" lvl="7" indent="-965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1430000" marR="0" lvl="8" indent="-965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3"/>
          </p:nvPr>
        </p:nvSpPr>
        <p:spPr>
          <a:xfrm>
            <a:off x="22296437" y="6908800"/>
            <a:ext cx="19400836" cy="28781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20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4"/>
          </p:nvPr>
        </p:nvSpPr>
        <p:spPr>
          <a:xfrm>
            <a:off x="22296437" y="9786938"/>
            <a:ext cx="19400836" cy="177815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0200" marR="0" lvl="0" indent="-14478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3467100" marR="0" lvl="1" indent="-1206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5334000" marR="0" lvl="2" indent="-9525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7467600" marR="0" lvl="3" indent="-965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9601200" marR="0" lvl="4" indent="-965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0058400" marR="0" lvl="5" indent="-965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10515600" marR="0" lvl="6" indent="-965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0972800" marR="0" lvl="7" indent="-965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1430000" marR="0" lvl="8" indent="-965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3292475" y="28117800"/>
            <a:ext cx="9144000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6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14995525" y="28117800"/>
            <a:ext cx="13900149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6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31454725" y="28117800"/>
            <a:ext cx="9144000" cy="2057400"/>
          </a:xfrm>
          <a:prstGeom prst="rect">
            <a:avLst/>
          </a:prstGeom>
          <a:noFill/>
          <a:ln>
            <a:noFill/>
          </a:ln>
        </p:spPr>
        <p:txBody>
          <a:bodyPr lIns="426700" tIns="213350" rIns="426700" bIns="21335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6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6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3292475" y="2743200"/>
            <a:ext cx="37306248" cy="5143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205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205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205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205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205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205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205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205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205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dt" idx="10"/>
          </p:nvPr>
        </p:nvSpPr>
        <p:spPr>
          <a:xfrm>
            <a:off x="3292475" y="28117800"/>
            <a:ext cx="9144000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6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ftr" idx="11"/>
          </p:nvPr>
        </p:nvSpPr>
        <p:spPr>
          <a:xfrm>
            <a:off x="14995525" y="28117800"/>
            <a:ext cx="13900149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6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31454725" y="28117800"/>
            <a:ext cx="9144000" cy="2057400"/>
          </a:xfrm>
          <a:prstGeom prst="rect">
            <a:avLst/>
          </a:prstGeom>
          <a:noFill/>
          <a:ln>
            <a:noFill/>
          </a:ln>
        </p:spPr>
        <p:txBody>
          <a:bodyPr lIns="426700" tIns="213350" rIns="426700" bIns="21335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6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6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2193925" y="1228725"/>
            <a:ext cx="14439900" cy="52292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205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205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205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205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205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205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205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205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17160875" y="1228725"/>
            <a:ext cx="24536398" cy="26339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0200" marR="0" lvl="0" indent="-13970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3467100" marR="0" lvl="1" indent="-11557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5334000" marR="0" lvl="2" indent="-9144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7467600" marR="0" lvl="3" indent="-9398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9601200" marR="0" lvl="4" indent="-9398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0058400" marR="0" lvl="5" indent="-9398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10515600" marR="0" lvl="6" indent="-9398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0972800" marR="0" lvl="7" indent="-9398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1430000" marR="0" lvl="8" indent="-9398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2"/>
          </p:nvPr>
        </p:nvSpPr>
        <p:spPr>
          <a:xfrm>
            <a:off x="2193925" y="6457950"/>
            <a:ext cx="14439900" cy="211105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dt" idx="10"/>
          </p:nvPr>
        </p:nvSpPr>
        <p:spPr>
          <a:xfrm>
            <a:off x="3292475" y="28117800"/>
            <a:ext cx="9144000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6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ftr" idx="11"/>
          </p:nvPr>
        </p:nvSpPr>
        <p:spPr>
          <a:xfrm>
            <a:off x="14995525" y="28117800"/>
            <a:ext cx="13900149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6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31454725" y="28117800"/>
            <a:ext cx="9144000" cy="2057400"/>
          </a:xfrm>
          <a:prstGeom prst="rect">
            <a:avLst/>
          </a:prstGeom>
          <a:noFill/>
          <a:ln>
            <a:noFill/>
          </a:ln>
        </p:spPr>
        <p:txBody>
          <a:bodyPr lIns="426700" tIns="213350" rIns="426700" bIns="21335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6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6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8602663" y="21602700"/>
            <a:ext cx="26335038" cy="25511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205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205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205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205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205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205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205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205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2" name="Shape 72"/>
          <p:cNvSpPr>
            <a:spLocks noGrp="1"/>
          </p:cNvSpPr>
          <p:nvPr>
            <p:ph type="pic" idx="2"/>
          </p:nvPr>
        </p:nvSpPr>
        <p:spPr>
          <a:xfrm>
            <a:off x="8602663" y="2757488"/>
            <a:ext cx="26335038" cy="18516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8602663" y="24153812"/>
            <a:ext cx="26335038" cy="36210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dt" idx="10"/>
          </p:nvPr>
        </p:nvSpPr>
        <p:spPr>
          <a:xfrm>
            <a:off x="3292475" y="28117800"/>
            <a:ext cx="9144000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6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ftr" idx="11"/>
          </p:nvPr>
        </p:nvSpPr>
        <p:spPr>
          <a:xfrm>
            <a:off x="14995525" y="28117800"/>
            <a:ext cx="13900149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6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31454725" y="28117800"/>
            <a:ext cx="9144000" cy="2057400"/>
          </a:xfrm>
          <a:prstGeom prst="rect">
            <a:avLst/>
          </a:prstGeom>
          <a:noFill/>
          <a:ln>
            <a:noFill/>
          </a:ln>
        </p:spPr>
        <p:txBody>
          <a:bodyPr lIns="426700" tIns="213350" rIns="426700" bIns="21335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6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6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3292475" y="2743200"/>
            <a:ext cx="37306248" cy="5143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205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205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205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205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205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205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205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205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205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3292475" y="8915400"/>
            <a:ext cx="37306248" cy="18516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0200" marR="0" lvl="0" indent="-654050" algn="l" rtl="0">
              <a:spcBef>
                <a:spcPts val="29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14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3467100" marR="0" lvl="1" indent="-501650" algn="l" rtl="0"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sz="131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5334000" marR="0" lvl="2" indent="-355600" algn="l" rtl="0"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1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7467600" marR="0" lvl="3" indent="-476250" algn="l" rtl="0">
              <a:spcBef>
                <a:spcPts val="18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sz="9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9601200" marR="0" lvl="4" indent="-476250" algn="l" rtl="0">
              <a:spcBef>
                <a:spcPts val="18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9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0058400" marR="0" lvl="5" indent="-476250" algn="l" rtl="0">
              <a:spcBef>
                <a:spcPts val="18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9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10515600" marR="0" lvl="6" indent="-476250" algn="l" rtl="0">
              <a:spcBef>
                <a:spcPts val="18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9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0972800" marR="0" lvl="7" indent="-476250" algn="l" rtl="0">
              <a:spcBef>
                <a:spcPts val="18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9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1430000" marR="0" lvl="8" indent="-476250" algn="l" rtl="0">
              <a:spcBef>
                <a:spcPts val="18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9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3292475" y="28117800"/>
            <a:ext cx="9144000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14995525" y="28117800"/>
            <a:ext cx="13900149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31454725" y="28117800"/>
            <a:ext cx="9144000" cy="2057400"/>
          </a:xfrm>
          <a:prstGeom prst="rect">
            <a:avLst/>
          </a:prstGeom>
          <a:noFill/>
          <a:ln>
            <a:noFill/>
          </a:ln>
        </p:spPr>
        <p:txBody>
          <a:bodyPr lIns="426700" tIns="213350" rIns="426700" bIns="21335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6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65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" name="Shape 15"/>
          <p:cNvSpPr/>
          <p:nvPr/>
        </p:nvSpPr>
        <p:spPr>
          <a:xfrm>
            <a:off x="1143000" y="8382000"/>
            <a:ext cx="9829799" cy="213359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" name="Shape 16"/>
          <p:cNvSpPr/>
          <p:nvPr/>
        </p:nvSpPr>
        <p:spPr>
          <a:xfrm>
            <a:off x="11734800" y="8382000"/>
            <a:ext cx="9829799" cy="213359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" name="Shape 17"/>
          <p:cNvSpPr/>
          <p:nvPr/>
        </p:nvSpPr>
        <p:spPr>
          <a:xfrm>
            <a:off x="22326600" y="8382000"/>
            <a:ext cx="9829799" cy="213359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" name="Shape 18"/>
          <p:cNvSpPr/>
          <p:nvPr/>
        </p:nvSpPr>
        <p:spPr>
          <a:xfrm>
            <a:off x="32918400" y="8382000"/>
            <a:ext cx="9829799" cy="213359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" name="Shape 19"/>
          <p:cNvSpPr/>
          <p:nvPr/>
        </p:nvSpPr>
        <p:spPr>
          <a:xfrm>
            <a:off x="0" y="0"/>
            <a:ext cx="43891199" cy="30860999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/>
        </p:nvSpPr>
        <p:spPr>
          <a:xfrm>
            <a:off x="1333500" y="8279385"/>
            <a:ext cx="9753599" cy="4985980"/>
          </a:xfrm>
          <a:prstGeom prst="rect">
            <a:avLst/>
          </a:prstGeom>
          <a:noFill/>
          <a:ln>
            <a:noFill/>
          </a:ln>
        </p:spPr>
        <p:txBody>
          <a:bodyPr lIns="0" tIns="274300" rIns="0" bIns="274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Project LEAN proposes to create deployable environmentally aware hardened Wi-Fi repeaters, with a centralized server to provide a local emergency area network (LEAN), that can dynamically fit the range of the incident location and will provide a secure, stable connection point for ICS responders to communicate and use their tools to better achieve their goals.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0" y="5327650"/>
            <a:ext cx="43891199" cy="1327149"/>
          </a:xfrm>
          <a:prstGeom prst="rect">
            <a:avLst/>
          </a:prstGeom>
          <a:noFill/>
          <a:ln>
            <a:noFill/>
          </a:ln>
        </p:spPr>
        <p:txBody>
          <a:bodyPr lIns="360000" tIns="360000" rIns="360000" bIns="360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Justin Scothorn </a:t>
            </a:r>
            <a:r>
              <a:rPr lang="en-US" sz="4000" b="1">
                <a:solidFill>
                  <a:srgbClr val="076737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lang="en-US" sz="40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Justin.Scothorn@gmail.com</a:t>
            </a:r>
            <a:r>
              <a:rPr lang="en-US" sz="4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000" b="1">
                <a:solidFill>
                  <a:srgbClr val="076737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4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Jeremy Van Eps</a:t>
            </a:r>
            <a:r>
              <a:rPr lang="en-US" sz="4000" b="1">
                <a:solidFill>
                  <a:srgbClr val="076737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 sz="40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vaneps.2@wright.edu</a:t>
            </a: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000" b="1">
                <a:solidFill>
                  <a:srgbClr val="076737"/>
                </a:solidFill>
                <a:latin typeface="Arial"/>
                <a:ea typeface="Arial"/>
                <a:cs typeface="Arial"/>
                <a:sym typeface="Arial"/>
              </a:rPr>
              <a:t> , </a:t>
            </a:r>
            <a:r>
              <a:rPr lang="en-US" sz="4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Jorge Sosa Huapaya </a:t>
            </a:r>
            <a:r>
              <a:rPr lang="en-US" sz="4000" b="1">
                <a:solidFill>
                  <a:srgbClr val="076737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lang="en-US" sz="40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sosahuapaya.2@wright.edu</a:t>
            </a: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000" b="1">
                <a:solidFill>
                  <a:srgbClr val="076737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4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Robert Cline </a:t>
            </a:r>
            <a:r>
              <a:rPr lang="en-US" sz="4000" b="1">
                <a:solidFill>
                  <a:srgbClr val="076737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lang="en-US" sz="40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cline.48@wright.edu </a:t>
            </a:r>
            <a:r>
              <a:rPr lang="en-US" sz="4000" b="1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95" name="Shape 95"/>
          <p:cNvSpPr/>
          <p:nvPr/>
        </p:nvSpPr>
        <p:spPr>
          <a:xfrm>
            <a:off x="0" y="4953000"/>
            <a:ext cx="43891199" cy="228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Shape 96"/>
          <p:cNvSpPr txBox="1"/>
          <p:nvPr/>
        </p:nvSpPr>
        <p:spPr>
          <a:xfrm>
            <a:off x="1219200" y="6997914"/>
            <a:ext cx="9829799" cy="977899"/>
          </a:xfrm>
          <a:prstGeom prst="rect">
            <a:avLst/>
          </a:prstGeom>
          <a:solidFill>
            <a:srgbClr val="0070C0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360000" tIns="180000" rIns="360000" bIns="180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 b="1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Abstract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11696700" y="6995270"/>
            <a:ext cx="9829799" cy="977899"/>
          </a:xfrm>
          <a:prstGeom prst="rect">
            <a:avLst/>
          </a:prstGeom>
          <a:solidFill>
            <a:srgbClr val="0070C0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360000" tIns="180000" rIns="360000" bIns="180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 b="1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Design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1219200" y="13919432"/>
            <a:ext cx="9829799" cy="977899"/>
          </a:xfrm>
          <a:prstGeom prst="rect">
            <a:avLst/>
          </a:prstGeom>
          <a:solidFill>
            <a:srgbClr val="0070C0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360000" tIns="180000" rIns="360000" bIns="180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 b="1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32689800" y="22974300"/>
            <a:ext cx="9829799" cy="977899"/>
          </a:xfrm>
          <a:prstGeom prst="rect">
            <a:avLst/>
          </a:prstGeom>
          <a:solidFill>
            <a:srgbClr val="0070C0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360000" tIns="180000" rIns="360000" bIns="180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 b="1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Acknowledgements</a:t>
            </a:r>
          </a:p>
        </p:txBody>
      </p:sp>
      <p:sp>
        <p:nvSpPr>
          <p:cNvPr id="100" name="Shape 100"/>
          <p:cNvSpPr/>
          <p:nvPr/>
        </p:nvSpPr>
        <p:spPr>
          <a:xfrm>
            <a:off x="0" y="837725"/>
            <a:ext cx="43891200" cy="3086100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Shape 101"/>
          <p:cNvSpPr txBox="1"/>
          <p:nvPr/>
        </p:nvSpPr>
        <p:spPr>
          <a:xfrm>
            <a:off x="22174200" y="18531600"/>
            <a:ext cx="9829800" cy="978000"/>
          </a:xfrm>
          <a:prstGeom prst="rect">
            <a:avLst/>
          </a:prstGeom>
          <a:solidFill>
            <a:srgbClr val="0070C0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360000" tIns="180000" rIns="360000" bIns="180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 b="1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Testing</a:t>
            </a:r>
          </a:p>
        </p:txBody>
      </p:sp>
      <p:pic>
        <p:nvPicPr>
          <p:cNvPr id="102" name="Shape 10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4400" y="1333500"/>
            <a:ext cx="4724400" cy="221932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Shape 103"/>
          <p:cNvSpPr txBox="1"/>
          <p:nvPr/>
        </p:nvSpPr>
        <p:spPr>
          <a:xfrm>
            <a:off x="4991100" y="1261765"/>
            <a:ext cx="31623001" cy="2933700"/>
          </a:xfrm>
          <a:prstGeom prst="rect">
            <a:avLst/>
          </a:prstGeom>
          <a:noFill/>
          <a:ln>
            <a:noFill/>
          </a:ln>
        </p:spPr>
        <p:txBody>
          <a:bodyPr lIns="360000" tIns="360000" rIns="360000" bIns="3600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88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LEAN – Local Emergency Area Network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1219200" y="15551401"/>
            <a:ext cx="9753599" cy="9417963"/>
          </a:xfrm>
          <a:prstGeom prst="rect">
            <a:avLst/>
          </a:prstGeom>
          <a:noFill/>
          <a:ln>
            <a:noFill/>
          </a:ln>
        </p:spPr>
        <p:txBody>
          <a:bodyPr lIns="0" tIns="274300" rIns="0" bIns="274300" anchor="ctr" anchorCtr="0">
            <a:noAutofit/>
          </a:bodyPr>
          <a:lstStyle/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Communication is imperative to ensure safety so ICS personnel can perform duties and have proper communication.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Communication technologies are insufficient during ICS events, they can be overloaded or damaged.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Security of sensitive information across communication platforms is very important.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Determining a damaged network node is difficult, we solve this making our pods to be environmentally aware.</a:t>
            </a:r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Shape 105"/>
          <p:cNvSpPr txBox="1"/>
          <p:nvPr/>
        </p:nvSpPr>
        <p:spPr>
          <a:xfrm>
            <a:off x="22174200" y="6978142"/>
            <a:ext cx="9829799" cy="977899"/>
          </a:xfrm>
          <a:prstGeom prst="rect">
            <a:avLst/>
          </a:prstGeom>
          <a:solidFill>
            <a:srgbClr val="0070C0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360000" tIns="180000" rIns="360000" bIns="180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 b="1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</a:p>
        </p:txBody>
      </p:sp>
      <p:sp>
        <p:nvSpPr>
          <p:cNvPr id="106" name="Shape 106"/>
          <p:cNvSpPr txBox="1"/>
          <p:nvPr/>
        </p:nvSpPr>
        <p:spPr>
          <a:xfrm>
            <a:off x="22108362" y="8823725"/>
            <a:ext cx="9753600" cy="9077100"/>
          </a:xfrm>
          <a:prstGeom prst="rect">
            <a:avLst/>
          </a:prstGeom>
          <a:noFill/>
          <a:ln>
            <a:noFill/>
          </a:ln>
        </p:spPr>
        <p:txBody>
          <a:bodyPr lIns="0" tIns="274300" rIns="0" bIns="274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600">
                <a:solidFill>
                  <a:schemeClr val="dk1"/>
                </a:solidFill>
              </a:rPr>
              <a:t>Lean uses a Raspberry Pi to form the base of the pods used in the network. The Pis allow for the addition of the sensor package and serve as a router. The Babel routing protocol is used to handle traffic control.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600">
                <a:solidFill>
                  <a:schemeClr val="dk1"/>
                </a:solidFill>
              </a:rPr>
              <a:t>The centralized server stores information about the geography of the network and looks for any inconsistancies in the sensor data sent from the pods.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600">
                <a:solidFill>
                  <a:schemeClr val="dk1"/>
                </a:solidFill>
              </a:rPr>
              <a:t>All of the scripts to handle sensor inquiries, data transmission, and database queries are written in Python. The database is built on the MySQL platform.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3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Shape 107"/>
          <p:cNvSpPr txBox="1"/>
          <p:nvPr/>
        </p:nvSpPr>
        <p:spPr>
          <a:xfrm>
            <a:off x="13511701" y="13419728"/>
            <a:ext cx="6042039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 1: Mesh Network Overview of LEAN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32766000" y="24180525"/>
            <a:ext cx="9753600" cy="3702300"/>
          </a:xfrm>
          <a:prstGeom prst="rect">
            <a:avLst/>
          </a:prstGeom>
          <a:noFill/>
          <a:ln>
            <a:noFill/>
          </a:ln>
        </p:spPr>
        <p:txBody>
          <a:bodyPr lIns="0" tIns="274300" rIns="0" bIns="274300" anchor="ctr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600">
                <a:solidFill>
                  <a:schemeClr val="dk1"/>
                </a:solidFill>
              </a:rPr>
              <a:t>A special thanks to Dr. Gallagher, Dr. Garber, Dr. Wischgoll, Mrs. Brandy Foster and Dr. Rigling for their outstanding support through this project.</a:t>
            </a:r>
          </a:p>
        </p:txBody>
      </p:sp>
      <p:sp>
        <p:nvSpPr>
          <p:cNvPr id="109" name="Shape 109"/>
          <p:cNvSpPr/>
          <p:nvPr/>
        </p:nvSpPr>
        <p:spPr>
          <a:xfrm>
            <a:off x="22174225" y="19660225"/>
            <a:ext cx="9943800" cy="1200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Tell us about your testing plan and show us the results of at least one major test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Being passed.  Note that you should have ALL your test results with you at the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Presentation and be ready to discuss them if an audience member asks.</a:t>
            </a:r>
          </a:p>
        </p:txBody>
      </p:sp>
      <p:sp>
        <p:nvSpPr>
          <p:cNvPr id="110" name="Shape 110"/>
          <p:cNvSpPr txBox="1"/>
          <p:nvPr/>
        </p:nvSpPr>
        <p:spPr>
          <a:xfrm>
            <a:off x="32766000" y="6987289"/>
            <a:ext cx="9829799" cy="977899"/>
          </a:xfrm>
          <a:prstGeom prst="rect">
            <a:avLst/>
          </a:prstGeom>
          <a:solidFill>
            <a:srgbClr val="0070C0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360000" tIns="180000" rIns="360000" bIns="180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 b="1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Future Goals</a:t>
            </a:r>
          </a:p>
        </p:txBody>
      </p:sp>
      <p:pic>
        <p:nvPicPr>
          <p:cNvPr id="111" name="Shape 1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823400" y="1057102"/>
            <a:ext cx="4990200" cy="347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Shape 1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060375" y="8709924"/>
            <a:ext cx="6944694" cy="4124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113" name="Shape 11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2339046" y="14906945"/>
            <a:ext cx="8468906" cy="4067743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14" name="Shape 114"/>
          <p:cNvSpPr txBox="1"/>
          <p:nvPr/>
        </p:nvSpPr>
        <p:spPr>
          <a:xfrm>
            <a:off x="14596837" y="19362882"/>
            <a:ext cx="3953326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 2: Pod Design Insides</a:t>
            </a:r>
          </a:p>
        </p:txBody>
      </p:sp>
      <p:pic>
        <p:nvPicPr>
          <p:cNvPr id="115" name="Shape 11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3162362" y="8823717"/>
            <a:ext cx="8884677" cy="433023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16" name="Shape 116"/>
          <p:cNvSpPr txBox="1"/>
          <p:nvPr/>
        </p:nvSpPr>
        <p:spPr>
          <a:xfrm>
            <a:off x="35138890" y="13492525"/>
            <a:ext cx="5084019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 4: Pod Mapping Visualization</a:t>
            </a:r>
          </a:p>
        </p:txBody>
      </p:sp>
      <p:pic>
        <p:nvPicPr>
          <p:cNvPr id="117" name="Shape 117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286371" y="20621076"/>
            <a:ext cx="8387352" cy="666224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18" name="Shape 118"/>
          <p:cNvSpPr txBox="1"/>
          <p:nvPr/>
        </p:nvSpPr>
        <p:spPr>
          <a:xfrm>
            <a:off x="14564179" y="27756687"/>
            <a:ext cx="4022254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 3: Sensor Components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358</Words>
  <Application>Microsoft Office PowerPoint</Application>
  <PresentationFormat>Custom</PresentationFormat>
  <Paragraphs>30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Times New Roman</vt:lpstr>
      <vt:lpstr>Blank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Justin</cp:lastModifiedBy>
  <cp:revision>1</cp:revision>
  <dcterms:modified xsi:type="dcterms:W3CDTF">2016-04-21T11:56:07Z</dcterms:modified>
</cp:coreProperties>
</file>