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56" r:id="rId2"/>
    <p:sldId id="280" r:id="rId3"/>
    <p:sldId id="297" r:id="rId4"/>
    <p:sldId id="268" r:id="rId5"/>
    <p:sldId id="270" r:id="rId6"/>
    <p:sldId id="345" r:id="rId7"/>
    <p:sldId id="346" r:id="rId8"/>
  </p:sldIdLst>
  <p:sldSz cx="9144000" cy="6858000" type="screen4x3"/>
  <p:notesSz cx="6858000" cy="90773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74" autoAdjust="0"/>
    <p:restoredTop sz="93761" autoAdjust="0"/>
  </p:normalViewPr>
  <p:slideViewPr>
    <p:cSldViewPr>
      <p:cViewPr varScale="1">
        <p:scale>
          <a:sx n="37" d="100"/>
          <a:sy n="37" d="100"/>
        </p:scale>
        <p:origin x="398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128" y="-96"/>
      </p:cViewPr>
      <p:guideLst>
        <p:guide orient="horz" pos="285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B0480D3-A1F4-42E0-A09D-8CC2AF3199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520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681038"/>
            <a:ext cx="4538662" cy="340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9B24F6A-B776-45F6-A9FF-D9A5263EDE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76182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B24F6A-B776-45F6-A9FF-D9A5263EDE4D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911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59747C34-F8E3-418B-821B-3504AB9265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29C9F17B-E59F-4507-9A2F-FF28FFCC75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BF86FFD8-89EC-45B2-B41D-F7581A6176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77C01B6-847E-445F-B0D4-0B7221527936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6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6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7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6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9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7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0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0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10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30" name="Picture 6" descr="Rady Logo RGB JPE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3246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Jacobs_New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72200"/>
            <a:ext cx="19812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914400"/>
            <a:ext cx="731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7467600" y="7620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400" b="1">
                <a:latin typeface="Arial Black" pitchFamily="34" charset="0"/>
              </a:rPr>
              <a:t>AESE</a:t>
            </a:r>
            <a:endParaRPr lang="en-US" sz="2400" b="1">
              <a:latin typeface="Times" pitchFamily="18" charset="0"/>
            </a:endParaRP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6800" y="6537325"/>
            <a:ext cx="2057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u="none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  <p:pic>
        <p:nvPicPr>
          <p:cNvPr id="1035" name="Picture 11" descr="Cal(IT)2 Logo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6248400"/>
            <a:ext cx="106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223000"/>
            <a:ext cx="14478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2" animBg="1" advAuto="2000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5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5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5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5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© HW Sorenson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1430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dirty="0"/>
              <a:t>Modeling, Simulation, and Analysis (MSA)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19400"/>
            <a:ext cx="6400800" cy="2743200"/>
          </a:xfrm>
        </p:spPr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en-US" altLang="en-US" dirty="0"/>
              <a:t>Final Exam</a:t>
            </a:r>
          </a:p>
          <a:p>
            <a:pPr eaLnBrk="1" hangingPunct="1">
              <a:lnSpc>
                <a:spcPct val="75000"/>
              </a:lnSpc>
            </a:pPr>
            <a:endParaRPr lang="en-US" altLang="en-US" dirty="0"/>
          </a:p>
          <a:p>
            <a:pPr eaLnBrk="1" hangingPunct="1">
              <a:lnSpc>
                <a:spcPct val="75000"/>
              </a:lnSpc>
            </a:pPr>
            <a:r>
              <a:rPr lang="en-US" altLang="en-US" dirty="0"/>
              <a:t>Individual responses due by COB on Sunday, March 15, 2020</a:t>
            </a:r>
          </a:p>
          <a:p>
            <a:pPr eaLnBrk="1" hangingPunct="1">
              <a:lnSpc>
                <a:spcPct val="75000"/>
              </a:lnSpc>
            </a:pPr>
            <a:endParaRPr lang="en-US" altLang="en-US" dirty="0"/>
          </a:p>
          <a:p>
            <a:pPr eaLnBrk="1" hangingPunct="1">
              <a:lnSpc>
                <a:spcPct val="75000"/>
              </a:lnSpc>
            </a:pPr>
            <a:r>
              <a:rPr lang="en-US" altLang="en-US" dirty="0"/>
              <a:t>Team responses due by COB on Sunday, March 22, 2020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dirty="0"/>
              <a:t>(Separate File)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© HW Sorenson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Overarching Rules for Student Responses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Individual responses</a:t>
            </a:r>
          </a:p>
          <a:p>
            <a:pPr lvl="1" eaLnBrk="1" hangingPunct="1"/>
            <a:r>
              <a:rPr lang="en-US" altLang="en-US"/>
              <a:t>Students should respond to the questions in the individual exam (i.e., Part 1)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Team responses</a:t>
            </a:r>
          </a:p>
          <a:p>
            <a:pPr lvl="1" eaLnBrk="1" hangingPunct="1"/>
            <a:r>
              <a:rPr lang="en-US" altLang="en-US"/>
              <a:t>Teams should respond to the Team questions (i.e., Part 2)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© HW Sorenson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Part 1</a:t>
            </a:r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/>
              <a:t>Individual Response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100 Points Possible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BB1F69A-8434-486C-A7EB-E6676C6E7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924910"/>
            <a:ext cx="2949575" cy="30464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lnSpc>
                <a:spcPct val="85000"/>
              </a:lnSpc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lnSpc>
                <a:spcPct val="85000"/>
              </a:lnSpc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lnSpc>
                <a:spcPct val="85000"/>
              </a:lnSpc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b="1" i="1" dirty="0">
                <a:solidFill>
                  <a:srgbClr val="FF0000"/>
                </a:solidFill>
              </a:rPr>
              <a:t>Question 1 –   10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b="1" i="1" dirty="0">
                <a:solidFill>
                  <a:srgbClr val="FF0000"/>
                </a:solidFill>
              </a:rPr>
              <a:t>Question 2 –   20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b="1" i="1" dirty="0">
                <a:solidFill>
                  <a:srgbClr val="FF0000"/>
                </a:solidFill>
              </a:rPr>
              <a:t>Question 3 –   20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b="1" i="1" dirty="0">
                <a:solidFill>
                  <a:srgbClr val="FF0000"/>
                </a:solidFill>
              </a:rPr>
              <a:t>Question 4 –   20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b="1" i="1" dirty="0">
                <a:solidFill>
                  <a:srgbClr val="FF0000"/>
                </a:solidFill>
              </a:rPr>
              <a:t>Question 5 –   20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b="1" i="1" dirty="0">
                <a:solidFill>
                  <a:srgbClr val="FF0000"/>
                </a:solidFill>
              </a:rPr>
              <a:t>Question 6 -- 10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400" b="1" i="1" dirty="0">
              <a:solidFill>
                <a:srgbClr val="FF0000"/>
              </a:solidFill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b="1" i="1" dirty="0">
                <a:solidFill>
                  <a:srgbClr val="FF0000"/>
                </a:solidFill>
              </a:rPr>
              <a:t>Total          --    100</a:t>
            </a:r>
            <a:endParaRPr lang="en-US" altLang="en-US" sz="1800" b="1" u="sn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34F8EC7-8E37-45DB-B2F7-CD385D100C1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lnSpc>
                <a:spcPct val="85000"/>
              </a:lnSpc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lnSpc>
                <a:spcPct val="85000"/>
              </a:lnSpc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lnSpc>
                <a:spcPct val="85000"/>
              </a:lnSpc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400"/>
              <a:t>© HW Sorenson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altLang="en-US" sz="14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8A1FE3F-285B-470C-A38A-D47AD4C406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Questions 1 and 2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93D0174-F086-40CC-ABBD-D446C470FF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altLang="en-US" sz="2600" dirty="0">
                <a:ea typeface="ＭＳ Ｐゴシック" pitchFamily="34" charset="-128"/>
              </a:rPr>
              <a:t>Explain the difference between the Adapter and Decorator patterns.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  <a:defRPr/>
            </a:pPr>
            <a:endParaRPr lang="en-US" altLang="en-US" sz="2600" dirty="0">
              <a:ea typeface="ＭＳ Ｐゴシック" pitchFamily="34" charset="-128"/>
            </a:endParaRP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altLang="en-US" sz="2600" dirty="0">
                <a:ea typeface="ＭＳ Ｐゴシック" pitchFamily="34" charset="-128"/>
              </a:rPr>
              <a:t>You are asked to model an online store that can have sub-stores based on a collection of themes (such as </a:t>
            </a:r>
            <a:r>
              <a:rPr lang="ja-JP" altLang="en-US" sz="2600" dirty="0">
                <a:ea typeface="ＭＳ Ｐゴシック" pitchFamily="34" charset="-128"/>
              </a:rPr>
              <a:t>“</a:t>
            </a:r>
            <a:r>
              <a:rPr lang="en-US" altLang="ja-JP" sz="2600" dirty="0">
                <a:ea typeface="ＭＳ Ｐゴシック" pitchFamily="34" charset="-128"/>
              </a:rPr>
              <a:t>surfer</a:t>
            </a:r>
            <a:r>
              <a:rPr lang="ja-JP" altLang="en-US" sz="2600" dirty="0">
                <a:ea typeface="ＭＳ Ｐゴシック" pitchFamily="34" charset="-128"/>
              </a:rPr>
              <a:t>”</a:t>
            </a:r>
            <a:r>
              <a:rPr lang="en-US" altLang="ja-JP" sz="2600" dirty="0">
                <a:ea typeface="ＭＳ Ｐゴシック" pitchFamily="34" charset="-128"/>
              </a:rPr>
              <a:t>, </a:t>
            </a:r>
            <a:r>
              <a:rPr lang="ja-JP" altLang="en-US" sz="2600" dirty="0">
                <a:ea typeface="ＭＳ Ｐゴシック" pitchFamily="34" charset="-128"/>
              </a:rPr>
              <a:t>“</a:t>
            </a:r>
            <a:r>
              <a:rPr lang="en-US" altLang="ja-JP" sz="2600" dirty="0">
                <a:ea typeface="ＭＳ Ｐゴシック" pitchFamily="34" charset="-128"/>
              </a:rPr>
              <a:t>music</a:t>
            </a:r>
            <a:r>
              <a:rPr lang="ja-JP" altLang="en-US" sz="2600" dirty="0">
                <a:ea typeface="ＭＳ Ｐゴシック" pitchFamily="34" charset="-128"/>
              </a:rPr>
              <a:t>”</a:t>
            </a:r>
            <a:r>
              <a:rPr lang="en-US" altLang="ja-JP" sz="2600" dirty="0">
                <a:ea typeface="ＭＳ Ｐゴシック" pitchFamily="34" charset="-128"/>
              </a:rPr>
              <a:t>, </a:t>
            </a:r>
            <a:r>
              <a:rPr lang="ja-JP" altLang="en-US" sz="2600" dirty="0">
                <a:ea typeface="ＭＳ Ｐゴシック" pitchFamily="34" charset="-128"/>
              </a:rPr>
              <a:t>“</a:t>
            </a:r>
            <a:r>
              <a:rPr lang="en-US" altLang="ja-JP" sz="2600" dirty="0">
                <a:ea typeface="ＭＳ Ｐゴシック" pitchFamily="34" charset="-128"/>
              </a:rPr>
              <a:t>books</a:t>
            </a:r>
            <a:r>
              <a:rPr lang="ja-JP" altLang="en-US" sz="2600" dirty="0">
                <a:ea typeface="ＭＳ Ｐゴシック" pitchFamily="34" charset="-128"/>
              </a:rPr>
              <a:t>”</a:t>
            </a:r>
            <a:r>
              <a:rPr lang="en-US" altLang="ja-JP" sz="2600" dirty="0">
                <a:ea typeface="ＭＳ Ｐゴシック" pitchFamily="34" charset="-128"/>
              </a:rPr>
              <a:t>, etc.)  Give a domain model that allows populating the Store based on the selected theme collection. Use the following entities as a basis to build on: Theme, Store, Item Description, Warehouse. Utilize all of the following patterns: Composite, Repository, Specification, Strategy. Add the relevant entities and relationships/associations in a UML class diagram. </a:t>
            </a:r>
            <a:endParaRPr lang="en-US" altLang="en-US" sz="2600" dirty="0">
              <a:ea typeface="ＭＳ Ｐゴシック" pitchFamily="34" charset="-128"/>
            </a:endParaRPr>
          </a:p>
          <a:p>
            <a:pPr marL="457200" indent="-457200" eaLnBrk="1" hangingPunct="1">
              <a:lnSpc>
                <a:spcPct val="75000"/>
              </a:lnSpc>
              <a:buFontTx/>
              <a:buAutoNum type="arabicPeriod"/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AB1145B2-734A-4D81-AF80-003D37E526F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lnSpc>
                <a:spcPct val="85000"/>
              </a:lnSpc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lnSpc>
                <a:spcPct val="85000"/>
              </a:lnSpc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lnSpc>
                <a:spcPct val="85000"/>
              </a:lnSpc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400"/>
              <a:t>© HW Sorenson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altLang="en-US" sz="140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B9C006AD-7E14-4A50-834D-925223C9EE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Questions 3 and 4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5A67AB8-9BD7-43EF-9958-C30700E31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8991600" cy="5181600"/>
          </a:xfrm>
        </p:spPr>
        <p:txBody>
          <a:bodyPr>
            <a:normAutofit/>
          </a:bodyPr>
          <a:lstStyle/>
          <a:p>
            <a:pPr marL="533400" indent="-533400" eaLnBrk="1" hangingPunct="1">
              <a:buFontTx/>
              <a:buAutoNum type="arabicPeriod" startAt="3"/>
              <a:defRPr/>
            </a:pPr>
            <a:r>
              <a:rPr lang="en-US" dirty="0">
                <a:ea typeface="+mn-ea"/>
              </a:rPr>
              <a:t>Explain the purpose of the following elements of the Rich Services SOA blueprint: Application Service, Business Service, Enterprise Service, Domain Component Service, Messenger, Router/Interceptor (or Orchestrator), Infrastructure Service, Data/Service Connector.</a:t>
            </a:r>
          </a:p>
          <a:p>
            <a:pPr marL="533400" indent="-533400" eaLnBrk="1" hangingPunct="1">
              <a:buFontTx/>
              <a:buAutoNum type="arabicPeriod" startAt="3"/>
              <a:defRPr/>
            </a:pPr>
            <a:r>
              <a:rPr lang="en-US" dirty="0">
                <a:ea typeface="+mn-ea"/>
              </a:rPr>
              <a:t>Rich Services SOA model</a:t>
            </a:r>
          </a:p>
          <a:p>
            <a:pPr marL="933450" lvl="1" indent="-533400" eaLnBrk="1" hangingPunct="1">
              <a:buFont typeface="+mj-lt"/>
              <a:buAutoNum type="alphaLcParenR"/>
              <a:defRPr/>
            </a:pPr>
            <a:r>
              <a:rPr lang="en-US" dirty="0">
                <a:ea typeface="+mn-ea"/>
              </a:rPr>
              <a:t>Use Enterprise Architect to create a domain model </a:t>
            </a:r>
            <a:r>
              <a:rPr lang="en-US" dirty="0">
                <a:ea typeface="ＭＳ Ｐゴシック" charset="-128"/>
              </a:rPr>
              <a:t>(UML class diagram) </a:t>
            </a:r>
            <a:r>
              <a:rPr lang="en-US" dirty="0">
                <a:ea typeface="+mn-ea"/>
              </a:rPr>
              <a:t>of the relationships between the elements of the Rich Services SOA blueprint. Be sure to express the notion of hierarchy adequately. </a:t>
            </a:r>
          </a:p>
          <a:p>
            <a:pPr marL="933450" lvl="1" indent="-533400" eaLnBrk="1" hangingPunct="1">
              <a:buFont typeface="+mj-lt"/>
              <a:buAutoNum type="alphaLcParenR"/>
              <a:defRPr/>
            </a:pPr>
            <a:r>
              <a:rPr lang="en-US" dirty="0">
                <a:ea typeface="+mn-ea"/>
              </a:rPr>
              <a:t>Explain briefly (2 paragraphs max) how you could model and implement a specific routing scheme for an instance of the blueprint.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600"/>
                </a:solidFill>
              </a:rPr>
              <a:t>Question</a:t>
            </a:r>
            <a:r>
              <a:rPr lang="en-US" altLang="en-US" dirty="0"/>
              <a:t> 5 (20 Points)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229600" cy="48768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2600" dirty="0"/>
              <a:t>Suppose you have developed an architecture – </a:t>
            </a:r>
            <a:r>
              <a:rPr lang="en-US" altLang="en-US" sz="2600" dirty="0">
                <a:solidFill>
                  <a:srgbClr val="FF0000"/>
                </a:solidFill>
              </a:rPr>
              <a:t>both the functional and the physical architecture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2600" dirty="0"/>
              <a:t>Suppose you have done all the necessary models, but you have not yet done the executable model</a:t>
            </a:r>
            <a:r>
              <a:rPr lang="en-US" altLang="en-US" sz="2600" dirty="0">
                <a:solidFill>
                  <a:srgbClr val="0000FF"/>
                </a:solidFill>
              </a:rPr>
              <a:t>s</a:t>
            </a:r>
            <a:r>
              <a:rPr lang="en-US" altLang="en-US" sz="2600" dirty="0"/>
              <a:t> and the analysis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2600" dirty="0"/>
              <a:t>Suppose you are asked to present the architecture to management. At the completion of your presentation, the senior technical manager asks you: </a:t>
            </a:r>
          </a:p>
          <a:p>
            <a:pPr lvl="1">
              <a:lnSpc>
                <a:spcPct val="75000"/>
              </a:lnSpc>
              <a:spcBef>
                <a:spcPct val="0"/>
              </a:spcBef>
            </a:pPr>
            <a:r>
              <a:rPr lang="en-US" altLang="en-US" sz="2200" dirty="0"/>
              <a:t>How can you show that the proposed implementation of the architecture, as described by the </a:t>
            </a:r>
            <a:r>
              <a:rPr lang="en-US" altLang="en-US" sz="2200" dirty="0">
                <a:solidFill>
                  <a:srgbClr val="FF0000"/>
                </a:solidFill>
              </a:rPr>
              <a:t>physical architecture</a:t>
            </a:r>
            <a:r>
              <a:rPr lang="en-US" altLang="en-US" sz="2200" dirty="0"/>
              <a:t>, will actually meet the requirements implicit in the </a:t>
            </a:r>
            <a:r>
              <a:rPr lang="en-US" altLang="en-US" sz="2200" dirty="0">
                <a:solidFill>
                  <a:srgbClr val="FF0000"/>
                </a:solidFill>
              </a:rPr>
              <a:t>functional architecture</a:t>
            </a:r>
            <a:r>
              <a:rPr lang="en-US" altLang="en-US" sz="2200" dirty="0"/>
              <a:t>? </a:t>
            </a:r>
          </a:p>
          <a:p>
            <a:pPr lvl="1">
              <a:lnSpc>
                <a:spcPct val="75000"/>
              </a:lnSpc>
              <a:spcBef>
                <a:spcPct val="0"/>
              </a:spcBef>
            </a:pPr>
            <a:r>
              <a:rPr lang="en-US" altLang="en-US" sz="2200" dirty="0"/>
              <a:t>Please state your answers to his question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600"/>
                </a:solidFill>
              </a:rPr>
              <a:t>Question</a:t>
            </a:r>
            <a:r>
              <a:rPr lang="en-US" altLang="en-US" dirty="0"/>
              <a:t> 6 (10 Points)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Describe briefly what is meant by designing an architecture through a process of successive refinement and identify several managerial challenges in accomplishing that. For example, you can identify several current practices that impede the application of this approach.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oeing Training Presentation">
  <a:themeElements>
    <a:clrScheme name="Boeing Training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oeing Training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oeing Training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eing Training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eing Training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eing Training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eing Training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eing Training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eing Training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eing Training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eing Training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eing Training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eing Training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eing Training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31900</TotalTime>
  <Words>508</Words>
  <Application>Microsoft Office PowerPoint</Application>
  <PresentationFormat>On-screen Show (4:3)</PresentationFormat>
  <Paragraphs>49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Times</vt:lpstr>
      <vt:lpstr>Boeing Training Presentation</vt:lpstr>
      <vt:lpstr>Modeling, Simulation, and Analysis (MSA)</vt:lpstr>
      <vt:lpstr>Overarching Rules for Student Responses</vt:lpstr>
      <vt:lpstr>Part 1</vt:lpstr>
      <vt:lpstr>Questions 1 and 2</vt:lpstr>
      <vt:lpstr>Questions 3 and 4</vt:lpstr>
      <vt:lpstr>Question 5 (20 Points)</vt:lpstr>
      <vt:lpstr>Question 6 (10 Points)</vt:lpstr>
    </vt:vector>
  </TitlesOfParts>
  <Company>Self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Remarks</dc:title>
  <dc:creator>Hal Sorenson</dc:creator>
  <cp:lastModifiedBy>Harold Sorenson</cp:lastModifiedBy>
  <cp:revision>83</cp:revision>
  <cp:lastPrinted>2009-04-03T00:36:50Z</cp:lastPrinted>
  <dcterms:created xsi:type="dcterms:W3CDTF">2007-11-29T17:36:44Z</dcterms:created>
  <dcterms:modified xsi:type="dcterms:W3CDTF">2020-02-28T19:21:24Z</dcterms:modified>
</cp:coreProperties>
</file>