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3"/>
  </p:notesMasterIdLst>
  <p:handoutMasterIdLst>
    <p:handoutMasterId r:id="rId44"/>
  </p:handoutMasterIdLst>
  <p:sldIdLst>
    <p:sldId id="256" r:id="rId2"/>
    <p:sldId id="275" r:id="rId3"/>
    <p:sldId id="276" r:id="rId4"/>
    <p:sldId id="263" r:id="rId5"/>
    <p:sldId id="310" r:id="rId6"/>
    <p:sldId id="289" r:id="rId7"/>
    <p:sldId id="311" r:id="rId8"/>
    <p:sldId id="305" r:id="rId9"/>
    <p:sldId id="290" r:id="rId10"/>
    <p:sldId id="277" r:id="rId11"/>
    <p:sldId id="312" r:id="rId12"/>
    <p:sldId id="313" r:id="rId13"/>
    <p:sldId id="287" r:id="rId14"/>
    <p:sldId id="282" r:id="rId15"/>
    <p:sldId id="288" r:id="rId16"/>
    <p:sldId id="261" r:id="rId17"/>
    <p:sldId id="262" r:id="rId18"/>
    <p:sldId id="279" r:id="rId19"/>
    <p:sldId id="283" r:id="rId20"/>
    <p:sldId id="308" r:id="rId21"/>
    <p:sldId id="281" r:id="rId22"/>
    <p:sldId id="284" r:id="rId23"/>
    <p:sldId id="306" r:id="rId24"/>
    <p:sldId id="307" r:id="rId25"/>
    <p:sldId id="268" r:id="rId26"/>
    <p:sldId id="303" r:id="rId27"/>
    <p:sldId id="286" r:id="rId28"/>
    <p:sldId id="269" r:id="rId29"/>
    <p:sldId id="295" r:id="rId30"/>
    <p:sldId id="270" r:id="rId31"/>
    <p:sldId id="296" r:id="rId32"/>
    <p:sldId id="271" r:id="rId33"/>
    <p:sldId id="297" r:id="rId34"/>
    <p:sldId id="272" r:id="rId35"/>
    <p:sldId id="298" r:id="rId36"/>
    <p:sldId id="293" r:id="rId37"/>
    <p:sldId id="294" r:id="rId38"/>
    <p:sldId id="291" r:id="rId39"/>
    <p:sldId id="309" r:id="rId40"/>
    <p:sldId id="292" r:id="rId41"/>
    <p:sldId id="27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F2A1E"/>
    <a:srgbClr val="765601"/>
    <a:srgbClr val="006C01"/>
    <a:srgbClr val="010101"/>
    <a:srgbClr val="A07400"/>
    <a:srgbClr val="D2C765"/>
    <a:srgbClr val="D2BE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6032" autoAdjust="0"/>
    <p:restoredTop sz="94660"/>
  </p:normalViewPr>
  <p:slideViewPr>
    <p:cSldViewPr>
      <p:cViewPr>
        <p:scale>
          <a:sx n="85" d="100"/>
          <a:sy n="85" d="100"/>
        </p:scale>
        <p:origin x="-3064" y="-376"/>
      </p:cViewPr>
      <p:guideLst>
        <p:guide orient="horz" pos="2160"/>
        <p:guide pos="2880"/>
      </p:guideLst>
    </p:cSldViewPr>
  </p:slideViewPr>
  <p:notesTextViewPr>
    <p:cViewPr>
      <p:scale>
        <a:sx n="1" d="1"/>
        <a:sy n="1" d="1"/>
      </p:scale>
      <p:origin x="0" y="0"/>
    </p:cViewPr>
  </p:notesTextViewPr>
  <p:sorterViewPr>
    <p:cViewPr>
      <p:scale>
        <a:sx n="210" d="100"/>
        <a:sy n="210" d="100"/>
      </p:scale>
      <p:origin x="0" y="5456"/>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2CF510-C7FF-4723-B985-5DD7D57C4CAA}" type="datetimeFigureOut">
              <a:rPr lang="en-US" smtClean="0"/>
              <a:t>11/17/12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72CFA7-7AA6-4B0D-8054-F9C3551BCF63}" type="slidenum">
              <a:rPr lang="en-US" smtClean="0"/>
              <a:t>‹#›</a:t>
            </a:fld>
            <a:endParaRPr lang="en-US"/>
          </a:p>
        </p:txBody>
      </p:sp>
    </p:spTree>
    <p:extLst>
      <p:ext uri="{BB962C8B-B14F-4D97-AF65-F5344CB8AC3E}">
        <p14:creationId xmlns:p14="http://schemas.microsoft.com/office/powerpoint/2010/main" val="2382325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96D08-A19A-EA49-8D86-756119D5C5B7}" type="datetimeFigureOut">
              <a:rPr lang="en-US" smtClean="0"/>
              <a:t>11/17/12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D15B83-969F-9745-8AAF-6C34FF26E6D6}" type="slidenum">
              <a:rPr lang="en-US" smtClean="0"/>
              <a:t>‹#›</a:t>
            </a:fld>
            <a:endParaRPr lang="en-US"/>
          </a:p>
        </p:txBody>
      </p:sp>
    </p:spTree>
    <p:extLst>
      <p:ext uri="{BB962C8B-B14F-4D97-AF65-F5344CB8AC3E}">
        <p14:creationId xmlns:p14="http://schemas.microsoft.com/office/powerpoint/2010/main" val="19942166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Greek_language" TargetMode="External"/><Relationship Id="rId4" Type="http://schemas.openxmlformats.org/officeDocument/2006/relationships/hyperlink" Target="http://en.wikipedia.org/wiki/Proposition" TargetMode="External"/><Relationship Id="rId5" Type="http://schemas.openxmlformats.org/officeDocument/2006/relationships/hyperlink" Target="http://en.wikipedia.org/wiki/Contrast_(linguistics)" TargetMode="External"/><Relationship Id="rId6" Type="http://schemas.openxmlformats.org/officeDocument/2006/relationships/hyperlink" Target="http://en.wikipedia.org/wiki/Definition" TargetMode="External"/><Relationship Id="rId7" Type="http://schemas.openxmlformats.org/officeDocument/2006/relationships/hyperlink" Target="http://en.wikipedia.org/wiki/Interpretation_(logic)" TargetMode="External"/><Relationship Id="rId8" Type="http://schemas.openxmlformats.org/officeDocument/2006/relationships/hyperlink" Target="http://en.wikipedia.org/wiki/Semantics" TargetMode="External"/><Relationship Id="rId9" Type="http://schemas.openxmlformats.org/officeDocument/2006/relationships/hyperlink" Target="http://en.wikipedia.org/wiki/Idiom" TargetMode="External"/><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20D15B83-969F-9745-8AAF-6C34FF26E6D6}" type="slidenum">
              <a:rPr lang="en-US" smtClean="0"/>
              <a:t>17</a:t>
            </a:fld>
            <a:endParaRPr lang="en-US"/>
          </a:p>
        </p:txBody>
      </p:sp>
    </p:spTree>
    <p:extLst>
      <p:ext uri="{BB962C8B-B14F-4D97-AF65-F5344CB8AC3E}">
        <p14:creationId xmlns:p14="http://schemas.microsoft.com/office/powerpoint/2010/main" val="1460597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1200" kern="1200" dirty="0" smtClean="0">
                <a:solidFill>
                  <a:schemeClr val="tx1"/>
                </a:solidFill>
                <a:effectLst/>
                <a:latin typeface="+mn-lt"/>
                <a:ea typeface="+mn-ea"/>
                <a:cs typeface="+mn-cs"/>
              </a:rPr>
              <a:t>Relational reasoning has also been recognized as a hallmark of expertise in science (Carey, </a:t>
            </a:r>
            <a:r>
              <a:rPr lang="en-US" sz="1200" kern="1200" dirty="0" err="1" smtClean="0">
                <a:solidFill>
                  <a:schemeClr val="tx1"/>
                </a:solidFill>
                <a:effectLst/>
                <a:latin typeface="+mn-lt"/>
                <a:ea typeface="+mn-ea"/>
                <a:cs typeface="+mn-cs"/>
              </a:rPr>
              <a:t>Vosniadou</a:t>
            </a:r>
            <a:r>
              <a:rPr lang="en-US" sz="1200" kern="1200" dirty="0" smtClean="0">
                <a:solidFill>
                  <a:schemeClr val="tx1"/>
                </a:solidFill>
                <a:effectLst/>
                <a:latin typeface="+mn-lt"/>
                <a:ea typeface="+mn-ea"/>
                <a:cs typeface="+mn-cs"/>
              </a:rPr>
              <a:t>, Erickson, Patel).  For instance, experts in physics are able to identify the underlying structural similarities in problems even when surface features vary (cites), while novices cannot.  Similarly, medical experts can readily perceive a set of symptoms as indicative of a particular condition, while novices do not.  Further, relational reasoning has been described as a critical competency for science success in high school and college (ACT; ).  For instance, manifestations of relational reasoning (e.g., analogy, anomaly, antinomy, or antithesis) have been linked to discernment of cause and effect science relations (</a:t>
            </a:r>
            <a:r>
              <a:rPr lang="en-US" sz="1200" kern="1200" dirty="0" err="1" smtClean="0">
                <a:solidFill>
                  <a:schemeClr val="tx1"/>
                </a:solidFill>
                <a:effectLst/>
                <a:latin typeface="+mn-lt"/>
                <a:ea typeface="+mn-ea"/>
                <a:cs typeface="+mn-cs"/>
              </a:rPr>
              <a:t>Fugelsang</a:t>
            </a:r>
            <a:r>
              <a:rPr lang="en-US" sz="1200" kern="1200" dirty="0" smtClean="0">
                <a:solidFill>
                  <a:schemeClr val="tx1"/>
                </a:solidFill>
                <a:effectLst/>
                <a:latin typeface="+mn-lt"/>
                <a:ea typeface="+mn-ea"/>
                <a:cs typeface="+mn-cs"/>
              </a:rPr>
              <a:t> &amp; Dunbar, 2009); identification of anomalous scientific data (Chinn &amp; </a:t>
            </a:r>
            <a:r>
              <a:rPr lang="en-US" sz="1200" kern="1200" dirty="0" err="1" smtClean="0">
                <a:solidFill>
                  <a:schemeClr val="tx1"/>
                </a:solidFill>
                <a:effectLst/>
                <a:latin typeface="+mn-lt"/>
                <a:ea typeface="+mn-ea"/>
                <a:cs typeface="+mn-cs"/>
              </a:rPr>
              <a:t>Malhotra</a:t>
            </a:r>
            <a:r>
              <a:rPr lang="en-US" sz="1200" kern="1200" dirty="0" smtClean="0">
                <a:solidFill>
                  <a:schemeClr val="tx1"/>
                </a:solidFill>
                <a:effectLst/>
                <a:latin typeface="+mn-lt"/>
                <a:ea typeface="+mn-ea"/>
                <a:cs typeface="+mn-cs"/>
              </a:rPr>
              <a:t>, 2002); the avoidance of science misconceptions (CHI); and, the generation of scientific discoveries (Chi &amp; </a:t>
            </a:r>
            <a:r>
              <a:rPr lang="en-US" sz="1200" kern="1200" dirty="0" err="1" smtClean="0">
                <a:solidFill>
                  <a:schemeClr val="tx1"/>
                </a:solidFill>
                <a:effectLst/>
                <a:latin typeface="+mn-lt"/>
                <a:ea typeface="+mn-ea"/>
                <a:cs typeface="+mn-cs"/>
              </a:rPr>
              <a:t>Hausmann</a:t>
            </a:r>
            <a:r>
              <a:rPr lang="en-US" sz="1200" kern="1200" dirty="0" smtClean="0">
                <a:solidFill>
                  <a:schemeClr val="tx1"/>
                </a:solidFill>
                <a:effectLst/>
                <a:latin typeface="+mn-lt"/>
                <a:ea typeface="+mn-ea"/>
                <a:cs typeface="+mn-cs"/>
              </a:rPr>
              <a:t>, 2003).  As well, relational reasoning has been linked to the comprehension of complex science texts, especially when those texts contain analogical references (Britten and Glynn), present conflicting evidence (cites), or follow an argument-counterargument structure (e.g., </a:t>
            </a:r>
            <a:r>
              <a:rPr lang="en-US" sz="1200" kern="1200" dirty="0" err="1" smtClean="0">
                <a:solidFill>
                  <a:schemeClr val="tx1"/>
                </a:solidFill>
                <a:effectLst/>
                <a:latin typeface="+mn-lt"/>
                <a:ea typeface="+mn-ea"/>
                <a:cs typeface="+mn-cs"/>
              </a:rPr>
              <a:t>Braten</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Stromso</a:t>
            </a:r>
            <a:r>
              <a:rPr lang="en-US" sz="1200" kern="1200" dirty="0" smtClean="0">
                <a:solidFill>
                  <a:schemeClr val="tx1"/>
                </a:solidFill>
                <a:effectLst/>
                <a:latin typeface="+mn-lt"/>
                <a:ea typeface="+mn-ea"/>
                <a:cs typeface="+mn-cs"/>
              </a:rPr>
              <a:t>; Murphy), which feature prominently in measures of student science academic outcomes (AP, HSA, CCSS, ACT) and are the primary bases of instruction and assessment in college (Heller &amp; Greenleaf, 2007; CCSS).</a:t>
            </a:r>
            <a:r>
              <a:rPr lang="en-US" sz="1200" i="1" kern="1200" dirty="0" smtClean="0">
                <a:solidFill>
                  <a:schemeClr val="tx1"/>
                </a:solidFill>
                <a:effectLst/>
                <a:latin typeface="+mn-lt"/>
                <a:ea typeface="+mn-ea"/>
                <a:cs typeface="+mn-cs"/>
              </a:rPr>
              <a:t> </a:t>
            </a:r>
            <a:endParaRPr lang="en-US" dirty="0" smtClean="0">
              <a:latin typeface="Imprint MT Shadow" pitchFamily="82" charset="0"/>
            </a:endParaRPr>
          </a:p>
        </p:txBody>
      </p:sp>
      <p:sp>
        <p:nvSpPr>
          <p:cNvPr id="768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6EC273-223A-47F7-B74B-BD995479F982}" type="slidenum">
              <a:rPr lang="en-US">
                <a:latin typeface="Imprint MT Shadow" pitchFamily="82" charset="0"/>
              </a:rPr>
              <a:pPr fontAlgn="base">
                <a:spcBef>
                  <a:spcPct val="0"/>
                </a:spcBef>
                <a:spcAft>
                  <a:spcPct val="0"/>
                </a:spcAft>
              </a:pPr>
              <a:t>37</a:t>
            </a:fld>
            <a:endParaRPr lang="en-US" dirty="0">
              <a:latin typeface="Imprint MT Shadow" pitchFamily="82"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latin typeface="Imprint MT Shadow" pitchFamily="82" charset="0"/>
            </a:endParaRPr>
          </a:p>
        </p:txBody>
      </p:sp>
      <p:sp>
        <p:nvSpPr>
          <p:cNvPr id="747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8E7034-53CB-4348-8F4D-9DEF3BE71ADA}" type="slidenum">
              <a:rPr lang="en-US">
                <a:latin typeface="Imprint MT Shadow" pitchFamily="82" charset="0"/>
              </a:rPr>
              <a:pPr fontAlgn="base">
                <a:spcBef>
                  <a:spcPct val="0"/>
                </a:spcBef>
                <a:spcAft>
                  <a:spcPct val="0"/>
                </a:spcAft>
              </a:pPr>
              <a:t>39</a:t>
            </a:fld>
            <a:endParaRPr lang="en-US" dirty="0">
              <a:latin typeface="Imprint MT Shadow" pitchFamily="82"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latin typeface="Imprint MT Shadow" pitchFamily="82" charset="0"/>
            </a:endParaRPr>
          </a:p>
        </p:txBody>
      </p:sp>
      <p:sp>
        <p:nvSpPr>
          <p:cNvPr id="747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8E7034-53CB-4348-8F4D-9DEF3BE71ADA}" type="slidenum">
              <a:rPr lang="en-US">
                <a:latin typeface="Imprint MT Shadow" pitchFamily="82" charset="0"/>
              </a:rPr>
              <a:pPr fontAlgn="base">
                <a:spcBef>
                  <a:spcPct val="0"/>
                </a:spcBef>
                <a:spcAft>
                  <a:spcPct val="0"/>
                </a:spcAft>
              </a:pPr>
              <a:t>40</a:t>
            </a:fld>
            <a:endParaRPr lang="en-US" dirty="0">
              <a:latin typeface="Imprint MT Shadow" pitchFamily="8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20D15B83-969F-9745-8AAF-6C34FF26E6D6}" type="slidenum">
              <a:rPr lang="en-US" smtClean="0"/>
              <a:t>20</a:t>
            </a:fld>
            <a:endParaRPr lang="en-US"/>
          </a:p>
        </p:txBody>
      </p:sp>
    </p:spTree>
    <p:extLst>
      <p:ext uri="{BB962C8B-B14F-4D97-AF65-F5344CB8AC3E}">
        <p14:creationId xmlns:p14="http://schemas.microsoft.com/office/powerpoint/2010/main" val="1460597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D15B83-969F-9745-8AAF-6C34FF26E6D6}" type="slidenum">
              <a:rPr lang="en-US" smtClean="0"/>
              <a:t>21</a:t>
            </a:fld>
            <a:endParaRPr lang="en-US"/>
          </a:p>
        </p:txBody>
      </p:sp>
    </p:spTree>
    <p:extLst>
      <p:ext uri="{BB962C8B-B14F-4D97-AF65-F5344CB8AC3E}">
        <p14:creationId xmlns:p14="http://schemas.microsoft.com/office/powerpoint/2010/main" val="107482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latin typeface="Imprint MT Shadow" pitchFamily="82" charset="0"/>
            </a:endParaRPr>
          </a:p>
        </p:txBody>
      </p:sp>
      <p:sp>
        <p:nvSpPr>
          <p:cNvPr id="747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8E7034-53CB-4348-8F4D-9DEF3BE71ADA}" type="slidenum">
              <a:rPr lang="en-US">
                <a:latin typeface="Imprint MT Shadow" pitchFamily="82" charset="0"/>
              </a:rPr>
              <a:pPr fontAlgn="base">
                <a:spcBef>
                  <a:spcPct val="0"/>
                </a:spcBef>
                <a:spcAft>
                  <a:spcPct val="0"/>
                </a:spcAft>
              </a:pPr>
              <a:t>25</a:t>
            </a:fld>
            <a:endParaRPr lang="en-US" dirty="0">
              <a:latin typeface="Imprint MT Shadow" pitchFamily="82"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latin typeface="Imprint MT Shadow" pitchFamily="82" charset="0"/>
              </a:rPr>
              <a:t>ANALOGY: An inference or an argument from one particular to another particular. (Conversely, in induction, deduction, or abduction at least one of the premises or the conclusion is general.).</a:t>
            </a:r>
          </a:p>
          <a:p>
            <a:pPr>
              <a:spcBef>
                <a:spcPct val="0"/>
              </a:spcBef>
            </a:pPr>
            <a:r>
              <a:rPr lang="en-US" dirty="0" smtClean="0">
                <a:latin typeface="Imprint MT Shadow" pitchFamily="82" charset="0"/>
              </a:rPr>
              <a:t>In ancient Greek the word</a:t>
            </a:r>
            <a:r>
              <a:rPr lang="en-US" i="1" dirty="0" smtClean="0">
                <a:latin typeface="Imprint MT Shadow" pitchFamily="82" charset="0"/>
              </a:rPr>
              <a:t> ανα</a:t>
            </a:r>
            <a:r>
              <a:rPr lang="en-US" i="1" dirty="0" err="1" smtClean="0">
                <a:latin typeface="Imprint MT Shadow" pitchFamily="82" charset="0"/>
              </a:rPr>
              <a:t>λογι</a:t>
            </a:r>
            <a:r>
              <a:rPr lang="en-US" i="1" dirty="0" smtClean="0">
                <a:latin typeface="Imprint MT Shadow" pitchFamily="82" charset="0"/>
              </a:rPr>
              <a:t>α</a:t>
            </a:r>
            <a:r>
              <a:rPr lang="en-US" dirty="0" smtClean="0">
                <a:latin typeface="Imprint MT Shadow" pitchFamily="82" charset="0"/>
              </a:rPr>
              <a:t> (</a:t>
            </a:r>
            <a:r>
              <a:rPr lang="en-US" i="1" dirty="0" smtClean="0">
                <a:latin typeface="Imprint MT Shadow" pitchFamily="82" charset="0"/>
              </a:rPr>
              <a:t>analogia</a:t>
            </a:r>
            <a:r>
              <a:rPr lang="en-US" dirty="0" smtClean="0">
                <a:latin typeface="Imprint MT Shadow" pitchFamily="82" charset="0"/>
              </a:rPr>
              <a:t>) meant proportionality in the mathematical sense; the Latin, in fact, translated it sometimes as </a:t>
            </a:r>
            <a:r>
              <a:rPr lang="en-US" i="1" dirty="0" smtClean="0">
                <a:latin typeface="Imprint MT Shadow" pitchFamily="82" charset="0"/>
              </a:rPr>
              <a:t>proportion. </a:t>
            </a:r>
            <a:r>
              <a:rPr lang="en-US" dirty="0" smtClean="0">
                <a:latin typeface="Imprint MT Shadow" pitchFamily="82" charset="0"/>
              </a:rPr>
              <a:t>In this sense, analogy was understood as identity of relation between any two ordered pairs, whether of mathematical nature or not. However, Plato and Aristotle attributed a wider meaning to analogy, seeing it as a shared abstraction, which not necessarily was a relation, but could also be an idea, a pattern, a regularity, an attribute, an effect, or a function. This wider meaning also characterizes the use of the term with cognitive scientists.</a:t>
            </a:r>
          </a:p>
          <a:p>
            <a:pPr>
              <a:spcBef>
                <a:spcPct val="0"/>
              </a:spcBef>
            </a:pPr>
            <a:r>
              <a:rPr lang="en-US" dirty="0" smtClean="0">
                <a:latin typeface="Imprint MT Shadow" pitchFamily="82" charset="0"/>
              </a:rPr>
              <a:t>The Middle Ages saw a wide use of analogy, by lawyers, Christian theologians, and Islamic logicians. Kant used the term analogy in the most restrict sense of same relation between two pairs of objects.</a:t>
            </a:r>
          </a:p>
          <a:p>
            <a:pPr>
              <a:spcBef>
                <a:spcPct val="0"/>
              </a:spcBef>
            </a:pPr>
            <a:endParaRPr lang="en-US" dirty="0" smtClean="0">
              <a:latin typeface="Imprint MT Shadow" pitchFamily="82" charset="0"/>
            </a:endParaRPr>
          </a:p>
        </p:txBody>
      </p:sp>
      <p:sp>
        <p:nvSpPr>
          <p:cNvPr id="768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6EC273-223A-47F7-B74B-BD995479F982}" type="slidenum">
              <a:rPr lang="en-US">
                <a:latin typeface="Imprint MT Shadow" pitchFamily="82" charset="0"/>
              </a:rPr>
              <a:pPr fontAlgn="base">
                <a:spcBef>
                  <a:spcPct val="0"/>
                </a:spcBef>
                <a:spcAft>
                  <a:spcPct val="0"/>
                </a:spcAft>
              </a:pPr>
              <a:t>28</a:t>
            </a:fld>
            <a:endParaRPr lang="en-US" dirty="0">
              <a:latin typeface="Imprint MT Shadow" pitchFamily="82"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latin typeface="Imprint MT Shadow" pitchFamily="82" charset="0"/>
            </a:endParaRPr>
          </a:p>
        </p:txBody>
      </p:sp>
      <p:sp>
        <p:nvSpPr>
          <p:cNvPr id="8294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5104678-9086-4127-A8A6-CD3479929250}" type="slidenum">
              <a:rPr lang="en-US" sz="1200">
                <a:latin typeface="Imprint MT Shadow" pitchFamily="82" charset="0"/>
              </a:rPr>
              <a:pPr algn="r"/>
              <a:t>30</a:t>
            </a:fld>
            <a:endParaRPr lang="en-US" sz="1200" dirty="0">
              <a:latin typeface="Imprint MT Shadow" pitchFamily="82"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latin typeface="Imprint MT Shadow" pitchFamily="82" charset="0"/>
            </a:endParaRPr>
          </a:p>
        </p:txBody>
      </p:sp>
      <p:sp>
        <p:nvSpPr>
          <p:cNvPr id="890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14DB4E0-8982-4EAD-BCAC-62AEC6DC9970}" type="slidenum">
              <a:rPr lang="en-US" sz="1200">
                <a:latin typeface="Imprint MT Shadow" pitchFamily="82" charset="0"/>
              </a:rPr>
              <a:pPr algn="r"/>
              <a:t>32</a:t>
            </a:fld>
            <a:endParaRPr lang="en-US" sz="1200" dirty="0">
              <a:latin typeface="Imprint MT Shadow" pitchFamily="82"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dirty="0" smtClean="0">
                <a:latin typeface="Imprint MT Shadow" pitchFamily="82" charset="0"/>
              </a:rPr>
              <a:t>Antithesis</a:t>
            </a:r>
            <a:r>
              <a:rPr lang="en-US" dirty="0" smtClean="0">
                <a:latin typeface="Imprint MT Shadow" pitchFamily="82" charset="0"/>
              </a:rPr>
              <a:t> (</a:t>
            </a:r>
            <a:r>
              <a:rPr lang="en-US" dirty="0" smtClean="0">
                <a:latin typeface="Imprint MT Shadow" pitchFamily="82" charset="0"/>
                <a:hlinkClick r:id="rId3" tooltip="Greek language"/>
              </a:rPr>
              <a:t>Greek</a:t>
            </a:r>
            <a:r>
              <a:rPr lang="en-US" dirty="0" smtClean="0">
                <a:latin typeface="Imprint MT Shadow" pitchFamily="82" charset="0"/>
              </a:rPr>
              <a:t> for "setting opposite") is a counter-</a:t>
            </a:r>
            <a:r>
              <a:rPr lang="en-US" dirty="0" smtClean="0">
                <a:latin typeface="Imprint MT Shadow" pitchFamily="82" charset="0"/>
                <a:hlinkClick r:id="rId4" tooltip="Proposition"/>
              </a:rPr>
              <a:t>proposition</a:t>
            </a:r>
            <a:r>
              <a:rPr lang="en-US" dirty="0" smtClean="0">
                <a:latin typeface="Imprint MT Shadow" pitchFamily="82" charset="0"/>
              </a:rPr>
              <a:t> and denotes a direct </a:t>
            </a:r>
            <a:r>
              <a:rPr lang="en-US" dirty="0" smtClean="0">
                <a:latin typeface="Imprint MT Shadow" pitchFamily="82" charset="0"/>
                <a:hlinkClick r:id="rId5" tooltip="Contrast (linguistics)"/>
              </a:rPr>
              <a:t>contrast</a:t>
            </a:r>
            <a:r>
              <a:rPr lang="en-US" dirty="0" smtClean="0">
                <a:latin typeface="Imprint MT Shadow" pitchFamily="82" charset="0"/>
              </a:rPr>
              <a:t> to the original proposition. In setting the opposite, an individual brings out of a contrast in the meaning (</a:t>
            </a:r>
            <a:r>
              <a:rPr lang="en-US" dirty="0" err="1" smtClean="0">
                <a:latin typeface="Imprint MT Shadow" pitchFamily="82" charset="0"/>
              </a:rPr>
              <a:t>eg</a:t>
            </a:r>
            <a:r>
              <a:rPr lang="en-US" dirty="0" smtClean="0">
                <a:latin typeface="Imprint MT Shadow" pitchFamily="82" charset="0"/>
              </a:rPr>
              <a:t>., the </a:t>
            </a:r>
            <a:r>
              <a:rPr lang="en-US" dirty="0" smtClean="0">
                <a:latin typeface="Imprint MT Shadow" pitchFamily="82" charset="0"/>
                <a:hlinkClick r:id="rId6" tooltip="Definition"/>
              </a:rPr>
              <a:t>definition</a:t>
            </a:r>
            <a:r>
              <a:rPr lang="en-US" dirty="0" smtClean="0">
                <a:latin typeface="Imprint MT Shadow" pitchFamily="82" charset="0"/>
              </a:rPr>
              <a:t>, </a:t>
            </a:r>
            <a:r>
              <a:rPr lang="en-US" dirty="0" smtClean="0">
                <a:latin typeface="Imprint MT Shadow" pitchFamily="82" charset="0"/>
                <a:hlinkClick r:id="rId7" tooltip="Interpretation (logic)"/>
              </a:rPr>
              <a:t>interpretation</a:t>
            </a:r>
            <a:r>
              <a:rPr lang="en-US" dirty="0" smtClean="0">
                <a:latin typeface="Imprint MT Shadow" pitchFamily="82" charset="0"/>
              </a:rPr>
              <a:t>, or </a:t>
            </a:r>
            <a:r>
              <a:rPr lang="en-US" dirty="0" smtClean="0">
                <a:latin typeface="Imprint MT Shadow" pitchFamily="82" charset="0"/>
                <a:hlinkClick r:id="rId8" tooltip="Semantics"/>
              </a:rPr>
              <a:t>semantics</a:t>
            </a:r>
            <a:r>
              <a:rPr lang="en-US" dirty="0" smtClean="0">
                <a:latin typeface="Imprint MT Shadow" pitchFamily="82" charset="0"/>
              </a:rPr>
              <a:t>) by an obvious contrast in the </a:t>
            </a:r>
            <a:r>
              <a:rPr lang="en-US" dirty="0" smtClean="0">
                <a:latin typeface="Imprint MT Shadow" pitchFamily="82" charset="0"/>
                <a:hlinkClick r:id="rId9" tooltip="Idiom"/>
              </a:rPr>
              <a:t>expression</a:t>
            </a:r>
            <a:r>
              <a:rPr lang="en-US" dirty="0" smtClean="0">
                <a:latin typeface="Imprint MT Shadow" pitchFamily="82" charset="0"/>
              </a:rPr>
              <a:t>.</a:t>
            </a:r>
          </a:p>
          <a:p>
            <a:pPr>
              <a:spcBef>
                <a:spcPct val="0"/>
              </a:spcBef>
            </a:pPr>
            <a:r>
              <a:rPr lang="en-US" dirty="0" smtClean="0">
                <a:latin typeface="Imprint MT Shadow" pitchFamily="82" charset="0"/>
              </a:rPr>
              <a:t>In philosophy, it is used especially within theories of dialectical materialism and is usually attributed to Hegel, who, in turn, attributed it to Kant.</a:t>
            </a:r>
          </a:p>
        </p:txBody>
      </p:sp>
      <p:sp>
        <p:nvSpPr>
          <p:cNvPr id="9318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066132E-6782-42AC-8594-60BA2CFFDFAD}" type="slidenum">
              <a:rPr lang="en-US" sz="1200">
                <a:latin typeface="Imprint MT Shadow" pitchFamily="82" charset="0"/>
              </a:rPr>
              <a:pPr algn="r"/>
              <a:t>34</a:t>
            </a:fld>
            <a:endParaRPr lang="en-US" sz="1200" dirty="0">
              <a:latin typeface="Imprint MT Shadow" pitchFamily="82"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1200" kern="1200" dirty="0" smtClean="0">
                <a:solidFill>
                  <a:schemeClr val="tx1"/>
                </a:solidFill>
                <a:effectLst/>
                <a:latin typeface="+mn-lt"/>
                <a:ea typeface="+mn-ea"/>
                <a:cs typeface="+mn-cs"/>
              </a:rPr>
              <a:t>Relational reasoning has also been recognized as a hallmark of expertise in science (Carey, </a:t>
            </a:r>
            <a:r>
              <a:rPr lang="en-US" sz="1200" kern="1200" dirty="0" err="1" smtClean="0">
                <a:solidFill>
                  <a:schemeClr val="tx1"/>
                </a:solidFill>
                <a:effectLst/>
                <a:latin typeface="+mn-lt"/>
                <a:ea typeface="+mn-ea"/>
                <a:cs typeface="+mn-cs"/>
              </a:rPr>
              <a:t>Vosniadou</a:t>
            </a:r>
            <a:r>
              <a:rPr lang="en-US" sz="1200" kern="1200" dirty="0" smtClean="0">
                <a:solidFill>
                  <a:schemeClr val="tx1"/>
                </a:solidFill>
                <a:effectLst/>
                <a:latin typeface="+mn-lt"/>
                <a:ea typeface="+mn-ea"/>
                <a:cs typeface="+mn-cs"/>
              </a:rPr>
              <a:t>, Erickson, Patel).  For instance, experts in physics are able to identify the underlying structural similarities in problems even when surface features vary (cites), while novices cannot.  Similarly, medical experts can readily perceive a set of symptoms as indicative of a particular condition, while novices do not.  Further, relational reasoning has been described as a critical competency for science success in high school and college (ACT; ).  For instance, manifestations of relational reasoning (e.g., analogy, anomaly, antinomy, or antithesis) have been linked to discernment of cause and effect science relations (</a:t>
            </a:r>
            <a:r>
              <a:rPr lang="en-US" sz="1200" kern="1200" dirty="0" err="1" smtClean="0">
                <a:solidFill>
                  <a:schemeClr val="tx1"/>
                </a:solidFill>
                <a:effectLst/>
                <a:latin typeface="+mn-lt"/>
                <a:ea typeface="+mn-ea"/>
                <a:cs typeface="+mn-cs"/>
              </a:rPr>
              <a:t>Fugelsang</a:t>
            </a:r>
            <a:r>
              <a:rPr lang="en-US" sz="1200" kern="1200" dirty="0" smtClean="0">
                <a:solidFill>
                  <a:schemeClr val="tx1"/>
                </a:solidFill>
                <a:effectLst/>
                <a:latin typeface="+mn-lt"/>
                <a:ea typeface="+mn-ea"/>
                <a:cs typeface="+mn-cs"/>
              </a:rPr>
              <a:t> &amp; Dunbar, 2009); identification of anomalous scientific data (Chinn &amp; </a:t>
            </a:r>
            <a:r>
              <a:rPr lang="en-US" sz="1200" kern="1200" dirty="0" err="1" smtClean="0">
                <a:solidFill>
                  <a:schemeClr val="tx1"/>
                </a:solidFill>
                <a:effectLst/>
                <a:latin typeface="+mn-lt"/>
                <a:ea typeface="+mn-ea"/>
                <a:cs typeface="+mn-cs"/>
              </a:rPr>
              <a:t>Malhotra</a:t>
            </a:r>
            <a:r>
              <a:rPr lang="en-US" sz="1200" kern="1200" dirty="0" smtClean="0">
                <a:solidFill>
                  <a:schemeClr val="tx1"/>
                </a:solidFill>
                <a:effectLst/>
                <a:latin typeface="+mn-lt"/>
                <a:ea typeface="+mn-ea"/>
                <a:cs typeface="+mn-cs"/>
              </a:rPr>
              <a:t>, 2002); the avoidance of science misconceptions (CHI); and, the generation of scientific discoveries (Chi &amp; </a:t>
            </a:r>
            <a:r>
              <a:rPr lang="en-US" sz="1200" kern="1200" dirty="0" err="1" smtClean="0">
                <a:solidFill>
                  <a:schemeClr val="tx1"/>
                </a:solidFill>
                <a:effectLst/>
                <a:latin typeface="+mn-lt"/>
                <a:ea typeface="+mn-ea"/>
                <a:cs typeface="+mn-cs"/>
              </a:rPr>
              <a:t>Hausmann</a:t>
            </a:r>
            <a:r>
              <a:rPr lang="en-US" sz="1200" kern="1200" dirty="0" smtClean="0">
                <a:solidFill>
                  <a:schemeClr val="tx1"/>
                </a:solidFill>
                <a:effectLst/>
                <a:latin typeface="+mn-lt"/>
                <a:ea typeface="+mn-ea"/>
                <a:cs typeface="+mn-cs"/>
              </a:rPr>
              <a:t>, 2003).  As well, relational reasoning has been linked to the comprehension of complex science texts, especially when those texts contain analogical references (Britten and Glynn), present conflicting evidence (cites), or follow an argument-counterargument structure (e.g., </a:t>
            </a:r>
            <a:r>
              <a:rPr lang="en-US" sz="1200" kern="1200" dirty="0" err="1" smtClean="0">
                <a:solidFill>
                  <a:schemeClr val="tx1"/>
                </a:solidFill>
                <a:effectLst/>
                <a:latin typeface="+mn-lt"/>
                <a:ea typeface="+mn-ea"/>
                <a:cs typeface="+mn-cs"/>
              </a:rPr>
              <a:t>Braten</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Stromso</a:t>
            </a:r>
            <a:r>
              <a:rPr lang="en-US" sz="1200" kern="1200" dirty="0" smtClean="0">
                <a:solidFill>
                  <a:schemeClr val="tx1"/>
                </a:solidFill>
                <a:effectLst/>
                <a:latin typeface="+mn-lt"/>
                <a:ea typeface="+mn-ea"/>
                <a:cs typeface="+mn-cs"/>
              </a:rPr>
              <a:t>; Murphy), which feature prominently in measures of student science academic outcomes (AP, HSA, CCSS, ACT) and are the primary bases of instruction and assessment in college (Heller &amp; Greenleaf, 2007; CCSS).</a:t>
            </a:r>
            <a:r>
              <a:rPr lang="en-US" sz="1200" i="1" kern="1200" dirty="0" smtClean="0">
                <a:solidFill>
                  <a:schemeClr val="tx1"/>
                </a:solidFill>
                <a:effectLst/>
                <a:latin typeface="+mn-lt"/>
                <a:ea typeface="+mn-ea"/>
                <a:cs typeface="+mn-cs"/>
              </a:rPr>
              <a:t> </a:t>
            </a:r>
            <a:endParaRPr lang="en-US" dirty="0" smtClean="0">
              <a:latin typeface="Imprint MT Shadow" pitchFamily="82" charset="0"/>
            </a:endParaRPr>
          </a:p>
        </p:txBody>
      </p:sp>
      <p:sp>
        <p:nvSpPr>
          <p:cNvPr id="768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6EC273-223A-47F7-B74B-BD995479F982}" type="slidenum">
              <a:rPr lang="en-US">
                <a:latin typeface="Imprint MT Shadow" pitchFamily="82" charset="0"/>
              </a:rPr>
              <a:pPr fontAlgn="base">
                <a:spcBef>
                  <a:spcPct val="0"/>
                </a:spcBef>
                <a:spcAft>
                  <a:spcPct val="0"/>
                </a:spcAft>
              </a:pPr>
              <a:t>36</a:t>
            </a:fld>
            <a:endParaRPr lang="en-US" dirty="0">
              <a:latin typeface="Imprint MT Shadow" pitchFamily="8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381000"/>
            <a:ext cx="7010400" cy="917575"/>
          </a:xfrm>
        </p:spPr>
        <p:txBody>
          <a:bodyPr/>
          <a:lstStyle>
            <a:lvl1pPr>
              <a:defRPr>
                <a:solidFill>
                  <a:schemeClr val="tx2"/>
                </a:solidFill>
                <a:effectLst>
                  <a:outerShdw blurRad="38100" dist="38100" dir="2700000" algn="tl">
                    <a:srgbClr val="000000"/>
                  </a:outerShdw>
                </a:effectLst>
              </a:defRPr>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457200" y="1219200"/>
            <a:ext cx="6400800" cy="533400"/>
          </a:xfrm>
        </p:spPr>
        <p:txBody>
          <a:bodyPr/>
          <a:lstStyle>
            <a:lvl1pPr marL="0" indent="0">
              <a:buFontTx/>
              <a:buNone/>
              <a:defRPr sz="2800">
                <a:solidFill>
                  <a:schemeClr val="tx1"/>
                </a:solidFill>
                <a:effectLst>
                  <a:outerShdw blurRad="38100" dist="38100" dir="2700000" algn="tl">
                    <a:srgbClr val="000000"/>
                  </a:outerShdw>
                </a:effectLst>
              </a:defRPr>
            </a:lvl1pPr>
          </a:lstStyle>
          <a:p>
            <a:pPr lvl="0"/>
            <a:r>
              <a:rPr lang="en-US" noProof="0" smtClean="0"/>
              <a:t>Click to edit Master subtitle style</a:t>
            </a:r>
          </a:p>
        </p:txBody>
      </p:sp>
      <p:sp>
        <p:nvSpPr>
          <p:cNvPr id="4" name="Rectangle 4"/>
          <p:cNvSpPr>
            <a:spLocks noGrp="1" noChangeArrowheads="1"/>
          </p:cNvSpPr>
          <p:nvPr>
            <p:ph type="dt" sz="half" idx="10"/>
          </p:nvPr>
        </p:nvSpPr>
        <p:spPr>
          <a:xfrm>
            <a:off x="457200" y="6324600"/>
            <a:ext cx="2133600" cy="457200"/>
          </a:xfrm>
        </p:spPr>
        <p:txBody>
          <a:bodyPr/>
          <a:lstStyle>
            <a:lvl1pPr>
              <a:defRPr smtClean="0">
                <a:solidFill>
                  <a:srgbClr val="FFFFFF"/>
                </a:solidFill>
              </a:defRPr>
            </a:lvl1pPr>
          </a:lstStyle>
          <a:p>
            <a:fld id="{93BAC730-8217-440D-8A59-A410CD568458}" type="datetimeFigureOut">
              <a:rPr lang="en-US" smtClean="0"/>
              <a:t>11/17/12</a:t>
            </a:fld>
            <a:endParaRPr lang="en-US"/>
          </a:p>
        </p:txBody>
      </p:sp>
      <p:sp>
        <p:nvSpPr>
          <p:cNvPr id="5" name="Rectangle 5"/>
          <p:cNvSpPr>
            <a:spLocks noGrp="1" noChangeArrowheads="1"/>
          </p:cNvSpPr>
          <p:nvPr>
            <p:ph type="ftr" sz="quarter" idx="11"/>
          </p:nvPr>
        </p:nvSpPr>
        <p:spPr>
          <a:xfrm>
            <a:off x="3124200" y="6324600"/>
            <a:ext cx="2895600" cy="457200"/>
          </a:xfrm>
        </p:spPr>
        <p:txBody>
          <a:bodyPr/>
          <a:lstStyle>
            <a:lvl1pPr>
              <a:defRPr smtClean="0">
                <a:solidFill>
                  <a:srgbClr val="FFFFFF"/>
                </a:solidFill>
              </a:defRPr>
            </a:lvl1pPr>
          </a:lstStyle>
          <a:p>
            <a:endParaRPr lang="en-US"/>
          </a:p>
        </p:txBody>
      </p:sp>
      <p:sp>
        <p:nvSpPr>
          <p:cNvPr id="6" name="Rectangle 6"/>
          <p:cNvSpPr>
            <a:spLocks noGrp="1" noChangeArrowheads="1"/>
          </p:cNvSpPr>
          <p:nvPr>
            <p:ph type="sldNum" sz="quarter" idx="12"/>
          </p:nvPr>
        </p:nvSpPr>
        <p:spPr>
          <a:xfrm>
            <a:off x="6553200" y="6324600"/>
            <a:ext cx="2133600" cy="457200"/>
          </a:xfrm>
        </p:spPr>
        <p:txBody>
          <a:bodyPr/>
          <a:lstStyle>
            <a:lvl1pPr>
              <a:defRPr smtClean="0">
                <a:solidFill>
                  <a:srgbClr val="FFFFFF"/>
                </a:solidFill>
              </a:defRPr>
            </a:lvl1pPr>
          </a:lstStyle>
          <a:p>
            <a:fld id="{EB125D71-18C6-4DCA-AD59-FE518B9442CD}" type="slidenum">
              <a:rPr lang="en-US" smtClean="0"/>
              <a:t>‹#›</a:t>
            </a:fld>
            <a:endParaRPr lang="en-US"/>
          </a:p>
        </p:txBody>
      </p:sp>
    </p:spTree>
    <p:extLst>
      <p:ext uri="{BB962C8B-B14F-4D97-AF65-F5344CB8AC3E}">
        <p14:creationId xmlns:p14="http://schemas.microsoft.com/office/powerpoint/2010/main" val="343611849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3BAC730-8217-440D-8A59-A410CD568458}" type="datetimeFigureOut">
              <a:rPr lang="en-US" smtClean="0"/>
              <a:t>11/17/12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B125D71-18C6-4DCA-AD59-FE518B9442CD}" type="slidenum">
              <a:rPr lang="en-US" smtClean="0"/>
              <a:t>‹#›</a:t>
            </a:fld>
            <a:endParaRPr lang="en-US"/>
          </a:p>
        </p:txBody>
      </p:sp>
    </p:spTree>
    <p:extLst>
      <p:ext uri="{BB962C8B-B14F-4D97-AF65-F5344CB8AC3E}">
        <p14:creationId xmlns:p14="http://schemas.microsoft.com/office/powerpoint/2010/main" val="203577446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76200"/>
            <a:ext cx="203835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596265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3BAC730-8217-440D-8A59-A410CD568458}" type="datetimeFigureOut">
              <a:rPr lang="en-US" smtClean="0"/>
              <a:t>11/17/12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B125D71-18C6-4DCA-AD59-FE518B9442CD}" type="slidenum">
              <a:rPr lang="en-US" smtClean="0"/>
              <a:t>‹#›</a:t>
            </a:fld>
            <a:endParaRPr lang="en-US"/>
          </a:p>
        </p:txBody>
      </p:sp>
    </p:spTree>
    <p:extLst>
      <p:ext uri="{BB962C8B-B14F-4D97-AF65-F5344CB8AC3E}">
        <p14:creationId xmlns:p14="http://schemas.microsoft.com/office/powerpoint/2010/main" val="218343564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3BAC730-8217-440D-8A59-A410CD568458}" type="datetimeFigureOut">
              <a:rPr lang="en-US" smtClean="0"/>
              <a:t>11/17/12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B125D71-18C6-4DCA-AD59-FE518B9442CD}" type="slidenum">
              <a:rPr lang="en-US" smtClean="0"/>
              <a:t>‹#›</a:t>
            </a:fld>
            <a:endParaRPr lang="en-US"/>
          </a:p>
        </p:txBody>
      </p:sp>
    </p:spTree>
    <p:extLst>
      <p:ext uri="{BB962C8B-B14F-4D97-AF65-F5344CB8AC3E}">
        <p14:creationId xmlns:p14="http://schemas.microsoft.com/office/powerpoint/2010/main" val="25042423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93BAC730-8217-440D-8A59-A410CD568458}" type="datetimeFigureOut">
              <a:rPr lang="en-US" smtClean="0"/>
              <a:t>11/17/12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B125D71-18C6-4DCA-AD59-FE518B9442CD}" type="slidenum">
              <a:rPr lang="en-US" smtClean="0"/>
              <a:t>‹#›</a:t>
            </a:fld>
            <a:endParaRPr lang="en-US"/>
          </a:p>
        </p:txBody>
      </p:sp>
    </p:spTree>
    <p:extLst>
      <p:ext uri="{BB962C8B-B14F-4D97-AF65-F5344CB8AC3E}">
        <p14:creationId xmlns:p14="http://schemas.microsoft.com/office/powerpoint/2010/main" val="348566987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00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676400"/>
            <a:ext cx="4000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93BAC730-8217-440D-8A59-A410CD568458}" type="datetimeFigureOut">
              <a:rPr lang="en-US" smtClean="0"/>
              <a:t>11/17/12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B125D71-18C6-4DCA-AD59-FE518B9442CD}" type="slidenum">
              <a:rPr lang="en-US" smtClean="0"/>
              <a:t>‹#›</a:t>
            </a:fld>
            <a:endParaRPr lang="en-US"/>
          </a:p>
        </p:txBody>
      </p:sp>
    </p:spTree>
    <p:extLst>
      <p:ext uri="{BB962C8B-B14F-4D97-AF65-F5344CB8AC3E}">
        <p14:creationId xmlns:p14="http://schemas.microsoft.com/office/powerpoint/2010/main" val="2522815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93BAC730-8217-440D-8A59-A410CD568458}" type="datetimeFigureOut">
              <a:rPr lang="en-US" smtClean="0"/>
              <a:t>11/17/12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B125D71-18C6-4DCA-AD59-FE518B9442CD}" type="slidenum">
              <a:rPr lang="en-US" smtClean="0"/>
              <a:t>‹#›</a:t>
            </a:fld>
            <a:endParaRPr lang="en-US"/>
          </a:p>
        </p:txBody>
      </p:sp>
    </p:spTree>
    <p:extLst>
      <p:ext uri="{BB962C8B-B14F-4D97-AF65-F5344CB8AC3E}">
        <p14:creationId xmlns:p14="http://schemas.microsoft.com/office/powerpoint/2010/main" val="367031613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93BAC730-8217-440D-8A59-A410CD568458}" type="datetimeFigureOut">
              <a:rPr lang="en-US" smtClean="0"/>
              <a:t>11/17/12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B125D71-18C6-4DCA-AD59-FE518B9442CD}" type="slidenum">
              <a:rPr lang="en-US" smtClean="0"/>
              <a:t>‹#›</a:t>
            </a:fld>
            <a:endParaRPr lang="en-US"/>
          </a:p>
        </p:txBody>
      </p:sp>
    </p:spTree>
    <p:extLst>
      <p:ext uri="{BB962C8B-B14F-4D97-AF65-F5344CB8AC3E}">
        <p14:creationId xmlns:p14="http://schemas.microsoft.com/office/powerpoint/2010/main" val="124711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3BAC730-8217-440D-8A59-A410CD568458}" type="datetimeFigureOut">
              <a:rPr lang="en-US" smtClean="0"/>
              <a:t>11/17/12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B125D71-18C6-4DCA-AD59-FE518B9442CD}" type="slidenum">
              <a:rPr lang="en-US" smtClean="0"/>
              <a:t>‹#›</a:t>
            </a:fld>
            <a:endParaRPr lang="en-US"/>
          </a:p>
        </p:txBody>
      </p:sp>
    </p:spTree>
    <p:extLst>
      <p:ext uri="{BB962C8B-B14F-4D97-AF65-F5344CB8AC3E}">
        <p14:creationId xmlns:p14="http://schemas.microsoft.com/office/powerpoint/2010/main" val="41860290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93BAC730-8217-440D-8A59-A410CD568458}" type="datetimeFigureOut">
              <a:rPr lang="en-US" smtClean="0"/>
              <a:t>11/17/12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B125D71-18C6-4DCA-AD59-FE518B9442CD}" type="slidenum">
              <a:rPr lang="en-US" smtClean="0"/>
              <a:t>‹#›</a:t>
            </a:fld>
            <a:endParaRPr lang="en-US"/>
          </a:p>
        </p:txBody>
      </p:sp>
    </p:spTree>
    <p:extLst>
      <p:ext uri="{BB962C8B-B14F-4D97-AF65-F5344CB8AC3E}">
        <p14:creationId xmlns:p14="http://schemas.microsoft.com/office/powerpoint/2010/main" val="414500710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93BAC730-8217-440D-8A59-A410CD568458}" type="datetimeFigureOut">
              <a:rPr lang="en-US" smtClean="0"/>
              <a:t>11/17/12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B125D71-18C6-4DCA-AD59-FE518B9442CD}" type="slidenum">
              <a:rPr lang="en-US" smtClean="0"/>
              <a:t>‹#›</a:t>
            </a:fld>
            <a:endParaRPr lang="en-US"/>
          </a:p>
        </p:txBody>
      </p:sp>
    </p:spTree>
    <p:extLst>
      <p:ext uri="{BB962C8B-B14F-4D97-AF65-F5344CB8AC3E}">
        <p14:creationId xmlns:p14="http://schemas.microsoft.com/office/powerpoint/2010/main" val="247830126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
            <a:ext cx="7086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676400"/>
            <a:ext cx="8153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84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rgbClr val="000000"/>
                </a:solidFill>
                <a:latin typeface="Imprint MT Shadow" pitchFamily="82" charset="0"/>
              </a:defRPr>
            </a:lvl1pPr>
          </a:lstStyle>
          <a:p>
            <a:fld id="{93BAC730-8217-440D-8A59-A410CD568458}" type="datetimeFigureOut">
              <a:rPr lang="en-US" smtClean="0"/>
              <a:pPr/>
              <a:t>11/17/12</a:t>
            </a:fld>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solidFill>
                  <a:srgbClr val="000000"/>
                </a:solidFill>
                <a:latin typeface="Imprint MT Shadow" pitchFamily="82" charset="0"/>
              </a:defRPr>
            </a:lvl1pPr>
          </a:lstStyle>
          <a:p>
            <a:endParaRPr lang="en-US" dirty="0"/>
          </a:p>
        </p:txBody>
      </p:sp>
      <p:sp>
        <p:nvSpPr>
          <p:cNvPr id="1030" name="Rectangle 6"/>
          <p:cNvSpPr>
            <a:spLocks noGrp="1" noChangeArrowheads="1"/>
          </p:cNvSpPr>
          <p:nvPr>
            <p:ph type="sldNum" sz="quarter" idx="4"/>
          </p:nvPr>
        </p:nvSpPr>
        <p:spPr bwMode="auto">
          <a:xfrm>
            <a:off x="6477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solidFill>
                  <a:srgbClr val="000000"/>
                </a:solidFill>
                <a:latin typeface="Imprint MT Shadow" pitchFamily="82" charset="0"/>
              </a:defRPr>
            </a:lvl1pPr>
          </a:lstStyle>
          <a:p>
            <a:fld id="{EB125D71-18C6-4DCA-AD59-FE518B9442CD}" type="slidenum">
              <a:rPr lang="en-US" smtClean="0"/>
              <a:pPr/>
              <a:t>‹#›</a:t>
            </a:fld>
            <a:endParaRPr lang="en-US" dirty="0"/>
          </a:p>
        </p:txBody>
      </p:sp>
    </p:spTree>
  </p:cSld>
  <p:clrMap bg1="dk2" tx1="lt1" bg2="dk1"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xStyles>
    <p:titleStyle>
      <a:lvl1pPr algn="l" rtl="0" eaLnBrk="1" fontAlgn="base" hangingPunct="1">
        <a:spcBef>
          <a:spcPct val="0"/>
        </a:spcBef>
        <a:spcAft>
          <a:spcPct val="0"/>
        </a:spcAft>
        <a:defRPr sz="4400" b="1">
          <a:solidFill>
            <a:srgbClr val="FFFFFF"/>
          </a:solidFill>
          <a:latin typeface="Imprint MT Shadow" pitchFamily="82" charset="0"/>
          <a:ea typeface="+mj-ea"/>
          <a:cs typeface="+mj-cs"/>
        </a:defRPr>
      </a:lvl1pPr>
      <a:lvl2pPr algn="l" rtl="0" eaLnBrk="1" fontAlgn="base" hangingPunct="1">
        <a:spcBef>
          <a:spcPct val="0"/>
        </a:spcBef>
        <a:spcAft>
          <a:spcPct val="0"/>
        </a:spcAft>
        <a:defRPr sz="4400" b="1">
          <a:solidFill>
            <a:srgbClr val="FFFFFF"/>
          </a:solidFill>
          <a:latin typeface="Arial" pitchFamily="34" charset="0"/>
        </a:defRPr>
      </a:lvl2pPr>
      <a:lvl3pPr algn="l" rtl="0" eaLnBrk="1" fontAlgn="base" hangingPunct="1">
        <a:spcBef>
          <a:spcPct val="0"/>
        </a:spcBef>
        <a:spcAft>
          <a:spcPct val="0"/>
        </a:spcAft>
        <a:defRPr sz="4400" b="1">
          <a:solidFill>
            <a:srgbClr val="FFFFFF"/>
          </a:solidFill>
          <a:latin typeface="Arial" pitchFamily="34" charset="0"/>
        </a:defRPr>
      </a:lvl3pPr>
      <a:lvl4pPr algn="l" rtl="0" eaLnBrk="1" fontAlgn="base" hangingPunct="1">
        <a:spcBef>
          <a:spcPct val="0"/>
        </a:spcBef>
        <a:spcAft>
          <a:spcPct val="0"/>
        </a:spcAft>
        <a:defRPr sz="4400" b="1">
          <a:solidFill>
            <a:srgbClr val="FFFFFF"/>
          </a:solidFill>
          <a:latin typeface="Arial" pitchFamily="34" charset="0"/>
        </a:defRPr>
      </a:lvl4pPr>
      <a:lvl5pPr algn="l" rtl="0" eaLnBrk="1" fontAlgn="base" hangingPunct="1">
        <a:spcBef>
          <a:spcPct val="0"/>
        </a:spcBef>
        <a:spcAft>
          <a:spcPct val="0"/>
        </a:spcAft>
        <a:defRPr sz="4400" b="1">
          <a:solidFill>
            <a:srgbClr val="FFFFFF"/>
          </a:solidFill>
          <a:latin typeface="Arial" pitchFamily="34" charset="0"/>
        </a:defRPr>
      </a:lvl5pPr>
      <a:lvl6pPr marL="457200" algn="l" rtl="0" eaLnBrk="1" fontAlgn="base" hangingPunct="1">
        <a:spcBef>
          <a:spcPct val="0"/>
        </a:spcBef>
        <a:spcAft>
          <a:spcPct val="0"/>
        </a:spcAft>
        <a:defRPr sz="4400" b="1">
          <a:solidFill>
            <a:srgbClr val="FFFFFF"/>
          </a:solidFill>
          <a:latin typeface="Arial" pitchFamily="34" charset="0"/>
        </a:defRPr>
      </a:lvl6pPr>
      <a:lvl7pPr marL="914400" algn="l" rtl="0" eaLnBrk="1" fontAlgn="base" hangingPunct="1">
        <a:spcBef>
          <a:spcPct val="0"/>
        </a:spcBef>
        <a:spcAft>
          <a:spcPct val="0"/>
        </a:spcAft>
        <a:defRPr sz="4400" b="1">
          <a:solidFill>
            <a:srgbClr val="FFFFFF"/>
          </a:solidFill>
          <a:latin typeface="Arial" pitchFamily="34" charset="0"/>
        </a:defRPr>
      </a:lvl7pPr>
      <a:lvl8pPr marL="1371600" algn="l" rtl="0" eaLnBrk="1" fontAlgn="base" hangingPunct="1">
        <a:spcBef>
          <a:spcPct val="0"/>
        </a:spcBef>
        <a:spcAft>
          <a:spcPct val="0"/>
        </a:spcAft>
        <a:defRPr sz="4400" b="1">
          <a:solidFill>
            <a:srgbClr val="FFFFFF"/>
          </a:solidFill>
          <a:latin typeface="Arial" pitchFamily="34" charset="0"/>
        </a:defRPr>
      </a:lvl8pPr>
      <a:lvl9pPr marL="1828800" algn="l" rtl="0" eaLnBrk="1" fontAlgn="base" hangingPunct="1">
        <a:spcBef>
          <a:spcPct val="0"/>
        </a:spcBef>
        <a:spcAft>
          <a:spcPct val="0"/>
        </a:spcAft>
        <a:defRPr sz="4400" b="1">
          <a:solidFill>
            <a:srgbClr val="FFFFFF"/>
          </a:solidFill>
          <a:latin typeface="Arial" pitchFamily="34" charset="0"/>
        </a:defRPr>
      </a:lvl9pPr>
    </p:titleStyle>
    <p:bodyStyle>
      <a:lvl1pPr marL="342900" indent="-342900" algn="l" rtl="0" eaLnBrk="1" fontAlgn="base" hangingPunct="1">
        <a:spcBef>
          <a:spcPct val="20000"/>
        </a:spcBef>
        <a:spcAft>
          <a:spcPct val="0"/>
        </a:spcAft>
        <a:buChar char="•"/>
        <a:defRPr sz="3200">
          <a:solidFill>
            <a:srgbClr val="000000"/>
          </a:solidFill>
          <a:latin typeface="Imprint MT Shadow" pitchFamily="82" charset="0"/>
          <a:ea typeface="+mn-ea"/>
          <a:cs typeface="+mn-cs"/>
        </a:defRPr>
      </a:lvl1pPr>
      <a:lvl2pPr marL="742950" indent="-285750" algn="l" rtl="0" eaLnBrk="1" fontAlgn="base" hangingPunct="1">
        <a:spcBef>
          <a:spcPct val="20000"/>
        </a:spcBef>
        <a:spcAft>
          <a:spcPct val="0"/>
        </a:spcAft>
        <a:buChar char="–"/>
        <a:defRPr sz="2800">
          <a:solidFill>
            <a:srgbClr val="000000"/>
          </a:solidFill>
          <a:latin typeface="Imprint MT Shadow" pitchFamily="82" charset="0"/>
        </a:defRPr>
      </a:lvl2pPr>
      <a:lvl3pPr marL="1143000" indent="-228600" algn="l" rtl="0" eaLnBrk="1" fontAlgn="base" hangingPunct="1">
        <a:spcBef>
          <a:spcPct val="20000"/>
        </a:spcBef>
        <a:spcAft>
          <a:spcPct val="0"/>
        </a:spcAft>
        <a:buChar char="•"/>
        <a:defRPr sz="2400">
          <a:solidFill>
            <a:srgbClr val="000000"/>
          </a:solidFill>
          <a:latin typeface="Imprint MT Shadow" pitchFamily="82" charset="0"/>
        </a:defRPr>
      </a:lvl3pPr>
      <a:lvl4pPr marL="1600200" indent="-228600" algn="l" rtl="0" eaLnBrk="1" fontAlgn="base" hangingPunct="1">
        <a:spcBef>
          <a:spcPct val="20000"/>
        </a:spcBef>
        <a:spcAft>
          <a:spcPct val="0"/>
        </a:spcAft>
        <a:buChar char="–"/>
        <a:defRPr sz="2000">
          <a:solidFill>
            <a:srgbClr val="000000"/>
          </a:solidFill>
          <a:latin typeface="Imprint MT Shadow" pitchFamily="82" charset="0"/>
        </a:defRPr>
      </a:lvl4pPr>
      <a:lvl5pPr marL="2057400" indent="-228600" algn="l" rtl="0" eaLnBrk="1" fontAlgn="base" hangingPunct="1">
        <a:spcBef>
          <a:spcPct val="20000"/>
        </a:spcBef>
        <a:spcAft>
          <a:spcPct val="0"/>
        </a:spcAft>
        <a:buChar char="»"/>
        <a:defRPr sz="2000">
          <a:solidFill>
            <a:srgbClr val="000000"/>
          </a:solidFill>
          <a:latin typeface="Imprint MT Shadow" pitchFamily="82" charset="0"/>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4.jpeg"/><Relationship Id="rId1" Type="http://schemas.openxmlformats.org/officeDocument/2006/relationships/tags" Target="../tags/tag3.xml"/><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7.xml"/><Relationship Id="rId3"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7.png"/><Relationship Id="rId1" Type="http://schemas.openxmlformats.org/officeDocument/2006/relationships/tags" Target="../tags/tag5.xml"/><Relationship Id="rId2"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3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0"/>
            <a:ext cx="8991600" cy="2286000"/>
          </a:xfrm>
        </p:spPr>
        <p:txBody>
          <a:bodyPr/>
          <a:lstStyle/>
          <a:p>
            <a:r>
              <a:rPr lang="en-US" sz="4000" dirty="0">
                <a:effectLst/>
              </a:rPr>
              <a:t>Building a Case for Relational Reasoning Strategies as  "Meta"-Tools in Human Learning and Performance</a:t>
            </a:r>
          </a:p>
        </p:txBody>
      </p:sp>
      <p:sp>
        <p:nvSpPr>
          <p:cNvPr id="3" name="Subtitle 2"/>
          <p:cNvSpPr>
            <a:spLocks noGrp="1"/>
          </p:cNvSpPr>
          <p:nvPr>
            <p:ph type="subTitle" idx="1"/>
          </p:nvPr>
        </p:nvSpPr>
        <p:spPr>
          <a:xfrm>
            <a:off x="29133" y="5638800"/>
            <a:ext cx="5762068" cy="762000"/>
          </a:xfrm>
        </p:spPr>
        <p:txBody>
          <a:bodyPr/>
          <a:lstStyle/>
          <a:p>
            <a:pPr algn="ctr"/>
            <a:r>
              <a:rPr lang="en-US" b="1" dirty="0" smtClean="0">
                <a:effectLst/>
              </a:rPr>
              <a:t>Patricia A. Alexander</a:t>
            </a:r>
          </a:p>
          <a:p>
            <a:endParaRPr lang="en-US" b="1" dirty="0">
              <a:effectLst/>
            </a:endParaRPr>
          </a:p>
        </p:txBody>
      </p:sp>
    </p:spTree>
    <p:extLst>
      <p:ext uri="{BB962C8B-B14F-4D97-AF65-F5344CB8AC3E}">
        <p14:creationId xmlns:p14="http://schemas.microsoft.com/office/powerpoint/2010/main" val="285325261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5867400" cy="1295400"/>
          </a:xfrm>
        </p:spPr>
        <p:txBody>
          <a:bodyPr/>
          <a:lstStyle/>
          <a:p>
            <a:r>
              <a:rPr lang="en-US" b="1" dirty="0" smtClean="0">
                <a:effectLst/>
                <a:latin typeface="Imprint MT Shadow" pitchFamily="82" charset="0"/>
              </a:rPr>
              <a:t>LINKING PERCEPTS AND CONCEPTS  TO  METACOGNITIVE BEHAVIOR</a:t>
            </a:r>
          </a:p>
          <a:p>
            <a:endParaRPr lang="en-US" b="1" dirty="0">
              <a:effectLst/>
            </a:endParaRPr>
          </a:p>
        </p:txBody>
      </p:sp>
    </p:spTree>
    <p:extLst>
      <p:ext uri="{BB962C8B-B14F-4D97-AF65-F5344CB8AC3E}">
        <p14:creationId xmlns:p14="http://schemas.microsoft.com/office/powerpoint/2010/main" val="334261642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HAS CHANGED </a:t>
            </a:r>
            <a:endParaRPr lang="en-US" sz="3600" dirty="0"/>
          </a:p>
        </p:txBody>
      </p:sp>
      <p:sp>
        <p:nvSpPr>
          <p:cNvPr id="3" name="Content Placeholder 2"/>
          <p:cNvSpPr>
            <a:spLocks noGrp="1"/>
          </p:cNvSpPr>
          <p:nvPr>
            <p:ph sz="half" idx="1"/>
          </p:nvPr>
        </p:nvSpPr>
        <p:spPr>
          <a:xfrm>
            <a:off x="152400" y="1447800"/>
            <a:ext cx="8839200" cy="5029200"/>
          </a:xfrm>
        </p:spPr>
        <p:txBody>
          <a:bodyPr/>
          <a:lstStyle/>
          <a:p>
            <a:r>
              <a:rPr lang="en-US" sz="4000" dirty="0" smtClean="0"/>
              <a:t>Increased appreciation for non-cognitive factors (e.g., interest)</a:t>
            </a:r>
          </a:p>
          <a:p>
            <a:r>
              <a:rPr lang="en-US" sz="4000" dirty="0" smtClean="0"/>
              <a:t>Growing awareness of </a:t>
            </a:r>
            <a:r>
              <a:rPr lang="en-US" sz="4000" dirty="0" err="1" smtClean="0"/>
              <a:t>sociocontextual</a:t>
            </a:r>
            <a:r>
              <a:rPr lang="en-US" sz="4000" dirty="0" smtClean="0"/>
              <a:t> forces (e.g., task conditions or Internet)</a:t>
            </a:r>
          </a:p>
          <a:p>
            <a:r>
              <a:rPr lang="en-US" sz="4000" dirty="0" smtClean="0"/>
              <a:t>Undeniable influence of in-the-moment, dynamic aspects of learning and performance    </a:t>
            </a:r>
            <a:endParaRPr lang="en-US" sz="4000" dirty="0"/>
          </a:p>
        </p:txBody>
      </p:sp>
    </p:spTree>
    <p:extLst>
      <p:ext uri="{BB962C8B-B14F-4D97-AF65-F5344CB8AC3E}">
        <p14:creationId xmlns:p14="http://schemas.microsoft.com/office/powerpoint/2010/main" val="223892074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28800" y="1447800"/>
            <a:ext cx="5410200" cy="5029200"/>
          </a:xfrm>
        </p:spPr>
        <p:txBody>
          <a:bodyPr/>
          <a:lstStyle/>
          <a:p>
            <a:pPr marL="0" indent="0">
              <a:buNone/>
            </a:pPr>
            <a:r>
              <a:rPr lang="en-US" sz="4000" dirty="0" smtClean="0"/>
              <a:t>Undeniable influence of in-the-moment, dynamic aspects of learning and performance    </a:t>
            </a:r>
            <a:endParaRPr lang="en-US" sz="4000" dirty="0"/>
          </a:p>
        </p:txBody>
      </p:sp>
    </p:spTree>
    <p:extLst>
      <p:ext uri="{BB962C8B-B14F-4D97-AF65-F5344CB8AC3E}">
        <p14:creationId xmlns:p14="http://schemas.microsoft.com/office/powerpoint/2010/main" val="19523760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6" presetClass="emph" presetSubtype="0" fill="hold" grpId="0" nodeType="afterEffect">
                                  <p:stCondLst>
                                    <p:cond delay="0"/>
                                  </p:stCondLst>
                                  <p:childTnLst>
                                    <p:animScale>
                                      <p:cBhvr>
                                        <p:cTn id="10" dur="2000" fill="hold"/>
                                        <p:tgtEl>
                                          <p:spTgt spid="3">
                                            <p:txEl>
                                              <p:pRg st="0" end="0"/>
                                            </p:txEl>
                                          </p:spTgt>
                                        </p:tgtEl>
                                      </p:cBhvr>
                                      <p:by x="150000" y="150000"/>
                                    </p:animScale>
                                  </p:childTnLst>
                                </p:cTn>
                              </p:par>
                              <p:par>
                                <p:cTn id="11" presetID="19" presetClass="emph" presetSubtype="0" fill="hold" nodeType="withEffect">
                                  <p:stCondLst>
                                    <p:cond delay="0"/>
                                  </p:stCondLst>
                                  <p:childTnLst>
                                    <p:animClr clrSpc="rgb" dir="cw">
                                      <p:cBhvr override="childStyle">
                                        <p:cTn id="12" dur="500" fill="hold"/>
                                        <p:tgtEl>
                                          <p:spTgt spid="3">
                                            <p:txEl>
                                              <p:pRg st="0" end="0"/>
                                            </p:txEl>
                                          </p:spTgt>
                                        </p:tgtEl>
                                        <p:attrNameLst>
                                          <p:attrName>style.color</p:attrName>
                                        </p:attrNameLst>
                                      </p:cBhvr>
                                      <p:to>
                                        <a:srgbClr val="690A0E"/>
                                      </p:to>
                                    </p:animClr>
                                    <p:animClr clrSpc="rgb" dir="cw">
                                      <p:cBhvr>
                                        <p:cTn id="13" dur="500" fill="hold"/>
                                        <p:tgtEl>
                                          <p:spTgt spid="3">
                                            <p:txEl>
                                              <p:pRg st="0" end="0"/>
                                            </p:txEl>
                                          </p:spTgt>
                                        </p:tgtEl>
                                        <p:attrNameLst>
                                          <p:attrName>fillcolor</p:attrName>
                                        </p:attrNameLst>
                                      </p:cBhvr>
                                      <p:to>
                                        <a:srgbClr val="690A0E"/>
                                      </p:to>
                                    </p:animClr>
                                    <p:set>
                                      <p:cBhvr>
                                        <p:cTn id="14" dur="500" fill="hold"/>
                                        <p:tgtEl>
                                          <p:spTgt spid="3">
                                            <p:txEl>
                                              <p:pRg st="0" end="0"/>
                                            </p:txEl>
                                          </p:spTgt>
                                        </p:tgtEl>
                                        <p:attrNameLst>
                                          <p:attrName>fill.type</p:attrName>
                                        </p:attrNameLst>
                                      </p:cBhvr>
                                      <p:to>
                                        <p:strVal val="solid"/>
                                      </p:to>
                                    </p:set>
                                    <p:set>
                                      <p:cBhvr>
                                        <p:cTn id="15" dur="500" fill="hold"/>
                                        <p:tgtEl>
                                          <p:spTgt spid="3">
                                            <p:txEl>
                                              <p:pRg st="0" end="0"/>
                                            </p:txEl>
                                          </p:spTgt>
                                        </p:tgtEl>
                                        <p:attrNameLst>
                                          <p:attrName>fill.on</p:attrName>
                                        </p:attrNameLst>
                                      </p:cBhvr>
                                      <p:to>
                                        <p:strVal val="true"/>
                                      </p:to>
                                    </p:set>
                                  </p:childTnLst>
                                </p:cTn>
                              </p:par>
                              <p:par>
                                <p:cTn id="16" presetID="42" presetClass="path" presetSubtype="0" accel="50000" decel="50000" fill="hold" grpId="1" nodeType="withEffect">
                                  <p:stCondLst>
                                    <p:cond delay="0"/>
                                  </p:stCondLst>
                                  <p:childTnLst>
                                    <p:animMotion origin="layout" path="M -4.44444E-6 -1.85185E-6 L 0.00139 0.11551 " pathEditMode="relative" rAng="0" ptsTypes="AA">
                                      <p:cBhvr>
                                        <p:cTn id="17" dur="2000" fill="hold"/>
                                        <p:tgtEl>
                                          <p:spTgt spid="3">
                                            <p:txEl>
                                              <p:pRg st="0" end="0"/>
                                            </p:txEl>
                                          </p:spTgt>
                                        </p:tgtEl>
                                        <p:attrNameLst>
                                          <p:attrName>ppt_x</p:attrName>
                                          <p:attrName>ppt_y</p:attrName>
                                        </p:attrNameLst>
                                      </p:cBhvr>
                                      <p:rCtr x="69" y="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PERCEPT…</a:t>
            </a:r>
            <a:endParaRPr lang="en-US" sz="3600" dirty="0"/>
          </a:p>
        </p:txBody>
      </p:sp>
      <p:sp>
        <p:nvSpPr>
          <p:cNvPr id="3" name="Content Placeholder 2"/>
          <p:cNvSpPr>
            <a:spLocks noGrp="1"/>
          </p:cNvSpPr>
          <p:nvPr>
            <p:ph sz="half" idx="1"/>
          </p:nvPr>
        </p:nvSpPr>
        <p:spPr>
          <a:xfrm>
            <a:off x="533400" y="2590800"/>
            <a:ext cx="8001000" cy="3886200"/>
          </a:xfrm>
        </p:spPr>
        <p:txBody>
          <a:bodyPr/>
          <a:lstStyle/>
          <a:p>
            <a:pPr marL="0" indent="0" algn="r">
              <a:buNone/>
            </a:pPr>
            <a:r>
              <a:rPr lang="en-US" sz="4000" dirty="0" smtClean="0"/>
              <a:t>…is a mental impression formed in the moment largely from sense data; what the mind “sees” at any given place and time. </a:t>
            </a:r>
            <a:endParaRPr lang="en-US" sz="4000" dirty="0"/>
          </a:p>
        </p:txBody>
      </p:sp>
    </p:spTree>
    <p:extLst>
      <p:ext uri="{BB962C8B-B14F-4D97-AF65-F5344CB8AC3E}">
        <p14:creationId xmlns:p14="http://schemas.microsoft.com/office/powerpoint/2010/main" val="351243706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0" end="0"/>
                                            </p:txEl>
                                          </p:spTgt>
                                        </p:tgtEl>
                                        <p:attrNameLst>
                                          <p:attrName>ppt_w</p:attrName>
                                        </p:attrNameLst>
                                      </p:cBhvr>
                                    </p:anim>
                                    <p:anim by="(#ppt_w*0.50)" calcmode="lin" valueType="num">
                                      <p:cBhvr>
                                        <p:cTn id="8" dur="250" decel="50000" autoRev="1" fill="hold">
                                          <p:stCondLst>
                                            <p:cond delay="0"/>
                                          </p:stCondLst>
                                        </p:cTn>
                                        <p:tgtEl>
                                          <p:spTgt spid="3">
                                            <p:txEl>
                                              <p:pRg st="0" end="0"/>
                                            </p:txEl>
                                          </p:spTgt>
                                        </p:tgtEl>
                                        <p:attrNameLst>
                                          <p:attrName>ppt_x</p:attrName>
                                        </p:attrNameLst>
                                      </p:cBhvr>
                                    </p:anim>
                                    <p:anim from="(-#ppt_h/2)" to="(#ppt_y)" calcmode="lin" valueType="num">
                                      <p:cBhvr>
                                        <p:cTn id="9" dur="500" fill="hold">
                                          <p:stCondLst>
                                            <p:cond delay="0"/>
                                          </p:stCondLst>
                                        </p:cTn>
                                        <p:tgtEl>
                                          <p:spTgt spid="3">
                                            <p:txEl>
                                              <p:pRg st="0" end="0"/>
                                            </p:txEl>
                                          </p:spTgt>
                                        </p:tgtEl>
                                        <p:attrNameLst>
                                          <p:attrName>ppt_y</p:attrName>
                                        </p:attrNameLst>
                                      </p:cBhvr>
                                    </p:anim>
                                    <p:animRot by="21600000">
                                      <p:cBhvr>
                                        <p:cTn id="10" dur="500"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D2C765"/>
        </a:solidFill>
        <a:effectLst/>
      </p:bgPr>
    </p:bg>
    <p:spTree>
      <p:nvGrpSpPr>
        <p:cNvPr id="1" name=""/>
        <p:cNvGrpSpPr/>
        <p:nvPr/>
      </p:nvGrpSpPr>
      <p:grpSpPr>
        <a:xfrm>
          <a:off x="0" y="0"/>
          <a:ext cx="0" cy="0"/>
          <a:chOff x="0" y="0"/>
          <a:chExt cx="0" cy="0"/>
        </a:xfrm>
      </p:grpSpPr>
      <p:sp>
        <p:nvSpPr>
          <p:cNvPr id="36" name="TextBox 35"/>
          <p:cNvSpPr txBox="1"/>
          <p:nvPr/>
        </p:nvSpPr>
        <p:spPr>
          <a:xfrm>
            <a:off x="2740106" y="3049072"/>
            <a:ext cx="2974060" cy="752918"/>
          </a:xfrm>
          <a:prstGeom prst="rect">
            <a:avLst/>
          </a:prstGeom>
          <a:solidFill>
            <a:srgbClr val="A3A3A3"/>
          </a:solidFill>
          <a:ln w="38100" cmpd="sng">
            <a:solidFill>
              <a:schemeClr val="accent4">
                <a:lumMod val="10000"/>
              </a:schemeClr>
            </a:solidFill>
          </a:ln>
        </p:spPr>
        <p:txBody>
          <a:bodyPr wrap="square" rtlCol="0">
            <a:noAutofit/>
          </a:bodyPr>
          <a:lstStyle/>
          <a:p>
            <a:pPr marL="0" marR="0" algn="ctr">
              <a:spcBef>
                <a:spcPts val="0"/>
              </a:spcBef>
              <a:spcAft>
                <a:spcPts val="0"/>
              </a:spcAft>
            </a:pPr>
            <a:r>
              <a:rPr lang="en-US" sz="4400" b="1" kern="1200" dirty="0">
                <a:solidFill>
                  <a:srgbClr val="0D0A10"/>
                </a:solidFill>
                <a:effectLst/>
                <a:latin typeface="Times New Roman"/>
                <a:ea typeface="ＭＳ 明朝"/>
                <a:cs typeface="Times New Roman"/>
              </a:rPr>
              <a:t>PERCEPT</a:t>
            </a:r>
            <a:endParaRPr lang="en-US" sz="1000" dirty="0">
              <a:effectLst/>
              <a:latin typeface="Times"/>
              <a:ea typeface="ＭＳ 明朝"/>
              <a:cs typeface="Times New Roman"/>
            </a:endParaRPr>
          </a:p>
        </p:txBody>
      </p:sp>
      <p:cxnSp>
        <p:nvCxnSpPr>
          <p:cNvPr id="39" name="Straight Connector 38"/>
          <p:cNvCxnSpPr/>
          <p:nvPr/>
        </p:nvCxnSpPr>
        <p:spPr>
          <a:xfrm flipV="1">
            <a:off x="1575463" y="2068916"/>
            <a:ext cx="1012733" cy="520108"/>
          </a:xfrm>
          <a:prstGeom prst="line">
            <a:avLst/>
          </a:prstGeom>
          <a:ln>
            <a:solidFill>
              <a:srgbClr val="161616"/>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620829" y="1501750"/>
            <a:ext cx="3173231" cy="905236"/>
          </a:xfrm>
          <a:prstGeom prst="rect">
            <a:avLst/>
          </a:prstGeom>
          <a:solidFill>
            <a:srgbClr val="A3A3A3"/>
          </a:solidFill>
          <a:ln w="19050" cmpd="sng">
            <a:solidFill>
              <a:schemeClr val="accent4">
                <a:lumMod val="10000"/>
              </a:schemeClr>
            </a:solidFill>
          </a:ln>
        </p:spPr>
        <p:txBody>
          <a:bodyPr wrap="square" rtlCol="0">
            <a:noAutofit/>
          </a:bodyPr>
          <a:lstStyle/>
          <a:p>
            <a:pPr marL="0" marR="0" algn="ctr">
              <a:spcBef>
                <a:spcPts val="0"/>
              </a:spcBef>
              <a:spcAft>
                <a:spcPts val="0"/>
              </a:spcAft>
            </a:pPr>
            <a:r>
              <a:rPr lang="en-US" sz="2800" kern="1200">
                <a:solidFill>
                  <a:srgbClr val="0D0A10"/>
                </a:solidFill>
                <a:effectLst/>
                <a:latin typeface="Times New Roman"/>
                <a:ea typeface="ＭＳ 明朝"/>
                <a:cs typeface="Times New Roman"/>
              </a:rPr>
              <a:t>PHYSICAL ENVIRONMENT</a:t>
            </a:r>
            <a:endParaRPr lang="en-US" sz="1000">
              <a:effectLst/>
              <a:latin typeface="Times"/>
              <a:ea typeface="ＭＳ 明朝"/>
              <a:cs typeface="Times New Roman"/>
            </a:endParaRPr>
          </a:p>
        </p:txBody>
      </p:sp>
      <p:sp>
        <p:nvSpPr>
          <p:cNvPr id="46" name="TextBox 45"/>
          <p:cNvSpPr txBox="1"/>
          <p:nvPr/>
        </p:nvSpPr>
        <p:spPr>
          <a:xfrm>
            <a:off x="2609013" y="4312191"/>
            <a:ext cx="3510809" cy="905236"/>
          </a:xfrm>
          <a:prstGeom prst="rect">
            <a:avLst/>
          </a:prstGeom>
          <a:solidFill>
            <a:srgbClr val="A3A3A3"/>
          </a:solidFill>
          <a:ln w="19050" cmpd="sng">
            <a:solidFill>
              <a:schemeClr val="accent4">
                <a:lumMod val="10000"/>
              </a:schemeClr>
            </a:solidFill>
          </a:ln>
        </p:spPr>
        <p:txBody>
          <a:bodyPr wrap="square" rtlCol="0">
            <a:noAutofit/>
          </a:bodyPr>
          <a:lstStyle/>
          <a:p>
            <a:pPr marL="0" marR="0" algn="ctr">
              <a:spcBef>
                <a:spcPts val="0"/>
              </a:spcBef>
              <a:spcAft>
                <a:spcPts val="0"/>
              </a:spcAft>
            </a:pPr>
            <a:r>
              <a:rPr lang="en-US" sz="2800" kern="1200">
                <a:solidFill>
                  <a:srgbClr val="0D0A10"/>
                </a:solidFill>
                <a:effectLst/>
                <a:latin typeface="Times New Roman"/>
                <a:ea typeface="ＭＳ 明朝"/>
                <a:cs typeface="Times New Roman"/>
              </a:rPr>
              <a:t>INDIVIDUAL</a:t>
            </a:r>
            <a:endParaRPr lang="en-US" sz="1000">
              <a:effectLst/>
              <a:latin typeface="Times"/>
              <a:ea typeface="ＭＳ 明朝"/>
              <a:cs typeface="Times New Roman"/>
            </a:endParaRPr>
          </a:p>
          <a:p>
            <a:pPr marL="0" marR="0" algn="ctr">
              <a:spcBef>
                <a:spcPts val="0"/>
              </a:spcBef>
              <a:spcAft>
                <a:spcPts val="0"/>
              </a:spcAft>
            </a:pPr>
            <a:r>
              <a:rPr lang="en-US" sz="2800" kern="1200">
                <a:solidFill>
                  <a:srgbClr val="0D0A10"/>
                </a:solidFill>
                <a:effectLst/>
                <a:latin typeface="Times New Roman"/>
                <a:ea typeface="ＭＳ 明朝"/>
                <a:cs typeface="Times New Roman"/>
              </a:rPr>
              <a:t>CHARACTERISTICS</a:t>
            </a:r>
            <a:endParaRPr lang="en-US" sz="1000">
              <a:effectLst/>
              <a:latin typeface="Times"/>
              <a:ea typeface="ＭＳ 明朝"/>
              <a:cs typeface="Times New Roman"/>
            </a:endParaRPr>
          </a:p>
        </p:txBody>
      </p:sp>
      <p:cxnSp>
        <p:nvCxnSpPr>
          <p:cNvPr id="47" name="Straight Connector 46"/>
          <p:cNvCxnSpPr/>
          <p:nvPr/>
        </p:nvCxnSpPr>
        <p:spPr>
          <a:xfrm flipH="1" flipV="1">
            <a:off x="5825004" y="1977897"/>
            <a:ext cx="877702" cy="594409"/>
          </a:xfrm>
          <a:prstGeom prst="line">
            <a:avLst/>
          </a:prstGeom>
          <a:ln>
            <a:solidFill>
              <a:srgbClr val="161616"/>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2096458" y="880717"/>
            <a:ext cx="1012733" cy="594409"/>
          </a:xfrm>
          <a:prstGeom prst="line">
            <a:avLst/>
          </a:prstGeom>
          <a:ln>
            <a:solidFill>
              <a:srgbClr val="161616"/>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5416535" y="880717"/>
            <a:ext cx="877702" cy="594409"/>
          </a:xfrm>
          <a:prstGeom prst="line">
            <a:avLst/>
          </a:prstGeom>
          <a:ln>
            <a:solidFill>
              <a:srgbClr val="161616"/>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4205194" y="710443"/>
            <a:ext cx="0" cy="817313"/>
          </a:xfrm>
          <a:prstGeom prst="line">
            <a:avLst/>
          </a:prstGeom>
          <a:ln>
            <a:solidFill>
              <a:srgbClr val="161616"/>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2203920" y="4906600"/>
            <a:ext cx="405093" cy="222903"/>
          </a:xfrm>
          <a:prstGeom prst="line">
            <a:avLst/>
          </a:prstGeom>
          <a:ln>
            <a:solidFill>
              <a:srgbClr val="161616"/>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flipV="1">
            <a:off x="6119822" y="4832299"/>
            <a:ext cx="472609" cy="297205"/>
          </a:xfrm>
          <a:prstGeom prst="line">
            <a:avLst/>
          </a:prstGeom>
          <a:ln>
            <a:solidFill>
              <a:srgbClr val="161616"/>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4296902" y="5278106"/>
            <a:ext cx="0" cy="668710"/>
          </a:xfrm>
          <a:prstGeom prst="line">
            <a:avLst/>
          </a:prstGeom>
          <a:ln>
            <a:solidFill>
              <a:srgbClr val="161616"/>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flipV="1">
            <a:off x="5512182" y="5278106"/>
            <a:ext cx="405093" cy="594409"/>
          </a:xfrm>
          <a:prstGeom prst="line">
            <a:avLst/>
          </a:prstGeom>
          <a:ln>
            <a:solidFill>
              <a:srgbClr val="161616"/>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2946591" y="5278106"/>
            <a:ext cx="337578" cy="520108"/>
          </a:xfrm>
          <a:prstGeom prst="line">
            <a:avLst/>
          </a:prstGeom>
          <a:ln>
            <a:solidFill>
              <a:srgbClr val="161616"/>
            </a:solidFill>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6381445" y="2462712"/>
            <a:ext cx="1890436" cy="345500"/>
          </a:xfrm>
          <a:prstGeom prst="rect">
            <a:avLst/>
          </a:prstGeom>
          <a:noFill/>
        </p:spPr>
        <p:txBody>
          <a:bodyPr wrap="square" rtlCol="0">
            <a:noAutofit/>
          </a:bodyPr>
          <a:lstStyle/>
          <a:p>
            <a:pPr marL="0" marR="0">
              <a:spcBef>
                <a:spcPts val="0"/>
              </a:spcBef>
              <a:spcAft>
                <a:spcPts val="0"/>
              </a:spcAft>
            </a:pPr>
            <a:r>
              <a:rPr lang="en-US" sz="1800" kern="1200">
                <a:solidFill>
                  <a:srgbClr val="161616"/>
                </a:solidFill>
                <a:effectLst/>
                <a:latin typeface="Times New Roman"/>
                <a:ea typeface="ＭＳ 明朝"/>
                <a:cs typeface="Times New Roman"/>
              </a:rPr>
              <a:t>AFFORDANCES</a:t>
            </a:r>
            <a:endParaRPr lang="en-US" sz="1000">
              <a:effectLst/>
              <a:latin typeface="Times"/>
              <a:ea typeface="ＭＳ 明朝"/>
              <a:cs typeface="Times New Roman"/>
            </a:endParaRPr>
          </a:p>
        </p:txBody>
      </p:sp>
      <p:sp>
        <p:nvSpPr>
          <p:cNvPr id="65" name="TextBox 64"/>
          <p:cNvSpPr txBox="1"/>
          <p:nvPr/>
        </p:nvSpPr>
        <p:spPr>
          <a:xfrm>
            <a:off x="498026" y="2484383"/>
            <a:ext cx="1908439" cy="345500"/>
          </a:xfrm>
          <a:prstGeom prst="rect">
            <a:avLst/>
          </a:prstGeom>
          <a:noFill/>
        </p:spPr>
        <p:txBody>
          <a:bodyPr wrap="square" rtlCol="0">
            <a:noAutofit/>
          </a:bodyPr>
          <a:lstStyle/>
          <a:p>
            <a:pPr marL="0" marR="0">
              <a:spcBef>
                <a:spcPts val="0"/>
              </a:spcBef>
              <a:spcAft>
                <a:spcPts val="0"/>
              </a:spcAft>
            </a:pPr>
            <a:r>
              <a:rPr lang="en-US" sz="1800" kern="1200" dirty="0">
                <a:solidFill>
                  <a:srgbClr val="161616"/>
                </a:solidFill>
                <a:effectLst/>
                <a:latin typeface="Times New Roman"/>
                <a:ea typeface="ＭＳ 明朝"/>
                <a:cs typeface="Times New Roman"/>
              </a:rPr>
              <a:t>CONSTRAINTS</a:t>
            </a:r>
            <a:endParaRPr lang="en-US" sz="1000" dirty="0">
              <a:effectLst/>
              <a:latin typeface="Times"/>
              <a:ea typeface="ＭＳ 明朝"/>
              <a:cs typeface="Times New Roman"/>
            </a:endParaRPr>
          </a:p>
        </p:txBody>
      </p:sp>
      <p:sp>
        <p:nvSpPr>
          <p:cNvPr id="66" name="TextBox 65"/>
          <p:cNvSpPr txBox="1"/>
          <p:nvPr/>
        </p:nvSpPr>
        <p:spPr>
          <a:xfrm>
            <a:off x="1119170" y="623139"/>
            <a:ext cx="1350311" cy="345500"/>
          </a:xfrm>
          <a:prstGeom prst="rect">
            <a:avLst/>
          </a:prstGeom>
          <a:noFill/>
        </p:spPr>
        <p:txBody>
          <a:bodyPr wrap="square" rtlCol="0">
            <a:noAutofit/>
          </a:bodyPr>
          <a:lstStyle/>
          <a:p>
            <a:pPr marL="0" marR="0">
              <a:spcBef>
                <a:spcPts val="0"/>
              </a:spcBef>
              <a:spcAft>
                <a:spcPts val="0"/>
              </a:spcAft>
            </a:pPr>
            <a:r>
              <a:rPr lang="en-US" sz="1800" kern="1200">
                <a:solidFill>
                  <a:srgbClr val="161616"/>
                </a:solidFill>
                <a:effectLst/>
                <a:latin typeface="Times New Roman"/>
                <a:ea typeface="ＭＳ 明朝"/>
                <a:cs typeface="Times New Roman"/>
              </a:rPr>
              <a:t>MATERIAL</a:t>
            </a:r>
            <a:endParaRPr lang="en-US" sz="1000">
              <a:effectLst/>
              <a:latin typeface="Times"/>
              <a:ea typeface="ＭＳ 明朝"/>
              <a:cs typeface="Times New Roman"/>
            </a:endParaRPr>
          </a:p>
        </p:txBody>
      </p:sp>
      <p:sp>
        <p:nvSpPr>
          <p:cNvPr id="67" name="TextBox 66"/>
          <p:cNvSpPr txBox="1"/>
          <p:nvPr/>
        </p:nvSpPr>
        <p:spPr>
          <a:xfrm>
            <a:off x="3224530" y="457200"/>
            <a:ext cx="1957951" cy="345500"/>
          </a:xfrm>
          <a:prstGeom prst="rect">
            <a:avLst/>
          </a:prstGeom>
          <a:noFill/>
        </p:spPr>
        <p:txBody>
          <a:bodyPr wrap="square" rtlCol="0">
            <a:noAutofit/>
          </a:bodyPr>
          <a:lstStyle/>
          <a:p>
            <a:pPr marL="0" marR="0" algn="r">
              <a:spcBef>
                <a:spcPts val="0"/>
              </a:spcBef>
              <a:spcAft>
                <a:spcPts val="0"/>
              </a:spcAft>
            </a:pPr>
            <a:r>
              <a:rPr lang="en-US" sz="1800" kern="1200">
                <a:solidFill>
                  <a:srgbClr val="161616"/>
                </a:solidFill>
                <a:effectLst/>
                <a:latin typeface="Times New Roman"/>
                <a:ea typeface="ＭＳ 明朝"/>
                <a:cs typeface="Times New Roman"/>
              </a:rPr>
              <a:t>TOPOGRAPHY</a:t>
            </a:r>
            <a:endParaRPr lang="en-US" sz="1000">
              <a:effectLst/>
              <a:latin typeface="Times"/>
              <a:ea typeface="ＭＳ 明朝"/>
              <a:cs typeface="Times New Roman"/>
            </a:endParaRPr>
          </a:p>
        </p:txBody>
      </p:sp>
      <p:sp>
        <p:nvSpPr>
          <p:cNvPr id="71" name="TextBox 70"/>
          <p:cNvSpPr txBox="1"/>
          <p:nvPr/>
        </p:nvSpPr>
        <p:spPr>
          <a:xfrm>
            <a:off x="6104631" y="557507"/>
            <a:ext cx="1888748" cy="323829"/>
          </a:xfrm>
          <a:prstGeom prst="rect">
            <a:avLst/>
          </a:prstGeom>
          <a:noFill/>
        </p:spPr>
        <p:txBody>
          <a:bodyPr wrap="square" rtlCol="0">
            <a:noAutofit/>
          </a:bodyPr>
          <a:lstStyle/>
          <a:p>
            <a:pPr marL="0" marR="0">
              <a:spcBef>
                <a:spcPts val="0"/>
              </a:spcBef>
              <a:spcAft>
                <a:spcPts val="0"/>
              </a:spcAft>
            </a:pPr>
            <a:r>
              <a:rPr lang="en-US" sz="1800" kern="1200">
                <a:solidFill>
                  <a:srgbClr val="161616"/>
                </a:solidFill>
                <a:effectLst/>
                <a:latin typeface="Times New Roman"/>
                <a:ea typeface="ＭＳ 明朝"/>
                <a:cs typeface="Times New Roman"/>
              </a:rPr>
              <a:t>HUMAN</a:t>
            </a:r>
            <a:endParaRPr lang="en-US" sz="1000">
              <a:effectLst/>
              <a:latin typeface="Times"/>
              <a:ea typeface="ＭＳ 明朝"/>
              <a:cs typeface="Times New Roman"/>
            </a:endParaRPr>
          </a:p>
        </p:txBody>
      </p:sp>
      <p:sp>
        <p:nvSpPr>
          <p:cNvPr id="72" name="TextBox 71"/>
          <p:cNvSpPr txBox="1"/>
          <p:nvPr/>
        </p:nvSpPr>
        <p:spPr>
          <a:xfrm>
            <a:off x="6389884" y="5055202"/>
            <a:ext cx="1890436" cy="345500"/>
          </a:xfrm>
          <a:prstGeom prst="rect">
            <a:avLst/>
          </a:prstGeom>
          <a:noFill/>
        </p:spPr>
        <p:txBody>
          <a:bodyPr wrap="square" rtlCol="0">
            <a:noAutofit/>
          </a:bodyPr>
          <a:lstStyle/>
          <a:p>
            <a:pPr marL="0" marR="0">
              <a:spcBef>
                <a:spcPts val="0"/>
              </a:spcBef>
              <a:spcAft>
                <a:spcPts val="0"/>
              </a:spcAft>
            </a:pPr>
            <a:r>
              <a:rPr lang="en-US" sz="1800" kern="1200">
                <a:solidFill>
                  <a:srgbClr val="161616"/>
                </a:solidFill>
                <a:effectLst/>
                <a:latin typeface="Times New Roman"/>
                <a:ea typeface="ＭＳ 明朝"/>
                <a:cs typeface="Times New Roman"/>
              </a:rPr>
              <a:t>KNOWLEDGE</a:t>
            </a:r>
            <a:endParaRPr lang="en-US" sz="1000">
              <a:effectLst/>
              <a:latin typeface="Times"/>
              <a:ea typeface="ＭＳ 明朝"/>
              <a:cs typeface="Times New Roman"/>
            </a:endParaRPr>
          </a:p>
        </p:txBody>
      </p:sp>
      <p:sp>
        <p:nvSpPr>
          <p:cNvPr id="73" name="TextBox 72"/>
          <p:cNvSpPr txBox="1"/>
          <p:nvPr/>
        </p:nvSpPr>
        <p:spPr>
          <a:xfrm>
            <a:off x="5714729" y="5798214"/>
            <a:ext cx="1755404" cy="601839"/>
          </a:xfrm>
          <a:prstGeom prst="rect">
            <a:avLst/>
          </a:prstGeom>
          <a:noFill/>
        </p:spPr>
        <p:txBody>
          <a:bodyPr wrap="square" rtlCol="0">
            <a:noAutofit/>
          </a:bodyPr>
          <a:lstStyle/>
          <a:p>
            <a:pPr marL="0" marR="0">
              <a:spcBef>
                <a:spcPts val="0"/>
              </a:spcBef>
              <a:spcAft>
                <a:spcPts val="0"/>
              </a:spcAft>
            </a:pPr>
            <a:r>
              <a:rPr lang="en-US" sz="1800" kern="1200">
                <a:solidFill>
                  <a:srgbClr val="161616"/>
                </a:solidFill>
                <a:effectLst/>
                <a:latin typeface="Times New Roman"/>
                <a:ea typeface="ＭＳ 明朝"/>
                <a:cs typeface="Times New Roman"/>
              </a:rPr>
              <a:t>GOALS/ </a:t>
            </a:r>
            <a:endParaRPr lang="en-US" sz="1000">
              <a:effectLst/>
              <a:latin typeface="Times"/>
              <a:ea typeface="ＭＳ 明朝"/>
              <a:cs typeface="Times New Roman"/>
            </a:endParaRPr>
          </a:p>
          <a:p>
            <a:pPr marL="0" marR="0">
              <a:spcBef>
                <a:spcPts val="0"/>
              </a:spcBef>
              <a:spcAft>
                <a:spcPts val="0"/>
              </a:spcAft>
            </a:pPr>
            <a:r>
              <a:rPr lang="en-US" sz="1800" kern="1200">
                <a:solidFill>
                  <a:srgbClr val="161616"/>
                </a:solidFill>
                <a:effectLst/>
                <a:latin typeface="Times New Roman"/>
                <a:ea typeface="ＭＳ 明朝"/>
                <a:cs typeface="Times New Roman"/>
              </a:rPr>
              <a:t>INTENTIONS</a:t>
            </a:r>
            <a:endParaRPr lang="en-US" sz="1000">
              <a:effectLst/>
              <a:latin typeface="Times"/>
              <a:ea typeface="ＭＳ 明朝"/>
              <a:cs typeface="Times New Roman"/>
            </a:endParaRPr>
          </a:p>
        </p:txBody>
      </p:sp>
      <p:sp>
        <p:nvSpPr>
          <p:cNvPr id="75" name="TextBox 74"/>
          <p:cNvSpPr txBox="1"/>
          <p:nvPr/>
        </p:nvSpPr>
        <p:spPr>
          <a:xfrm>
            <a:off x="3486716" y="5957342"/>
            <a:ext cx="1996192" cy="601839"/>
          </a:xfrm>
          <a:prstGeom prst="rect">
            <a:avLst/>
          </a:prstGeom>
          <a:noFill/>
        </p:spPr>
        <p:txBody>
          <a:bodyPr wrap="square" rtlCol="0">
            <a:noAutofit/>
          </a:bodyPr>
          <a:lstStyle/>
          <a:p>
            <a:pPr marL="0" marR="0" algn="ctr">
              <a:spcBef>
                <a:spcPts val="0"/>
              </a:spcBef>
              <a:spcAft>
                <a:spcPts val="0"/>
              </a:spcAft>
            </a:pPr>
            <a:r>
              <a:rPr lang="en-US" sz="1800" kern="1200" dirty="0">
                <a:solidFill>
                  <a:srgbClr val="161616"/>
                </a:solidFill>
                <a:effectLst/>
                <a:latin typeface="Times New Roman"/>
                <a:ea typeface="ＭＳ 明朝"/>
                <a:cs typeface="Times New Roman"/>
              </a:rPr>
              <a:t>PSYCHOSOCIAL FACTORS</a:t>
            </a:r>
            <a:endParaRPr lang="en-US" sz="1000" dirty="0">
              <a:effectLst/>
              <a:latin typeface="Times"/>
              <a:ea typeface="ＭＳ 明朝"/>
              <a:cs typeface="Times New Roman"/>
            </a:endParaRPr>
          </a:p>
        </p:txBody>
      </p:sp>
      <p:sp>
        <p:nvSpPr>
          <p:cNvPr id="80" name="TextBox 79"/>
          <p:cNvSpPr txBox="1"/>
          <p:nvPr/>
        </p:nvSpPr>
        <p:spPr>
          <a:xfrm>
            <a:off x="988640" y="5723913"/>
            <a:ext cx="2430560" cy="858178"/>
          </a:xfrm>
          <a:prstGeom prst="rect">
            <a:avLst/>
          </a:prstGeom>
          <a:noFill/>
        </p:spPr>
        <p:txBody>
          <a:bodyPr wrap="square" rtlCol="0">
            <a:noAutofit/>
          </a:bodyPr>
          <a:lstStyle/>
          <a:p>
            <a:pPr marL="0" marR="0" algn="ctr">
              <a:spcBef>
                <a:spcPts val="0"/>
              </a:spcBef>
              <a:spcAft>
                <a:spcPts val="0"/>
              </a:spcAft>
            </a:pPr>
            <a:r>
              <a:rPr lang="en-US" sz="1800" kern="1200">
                <a:solidFill>
                  <a:srgbClr val="161616"/>
                </a:solidFill>
                <a:effectLst/>
                <a:latin typeface="Times New Roman"/>
                <a:ea typeface="ＭＳ 明朝"/>
                <a:cs typeface="Times New Roman"/>
              </a:rPr>
              <a:t>STRATEGIC AND METASTRATEGIC ABILITIES</a:t>
            </a:r>
            <a:endParaRPr lang="en-US" sz="1000">
              <a:effectLst/>
              <a:latin typeface="Times"/>
              <a:ea typeface="ＭＳ 明朝"/>
              <a:cs typeface="Times New Roman"/>
            </a:endParaRPr>
          </a:p>
        </p:txBody>
      </p:sp>
      <p:sp>
        <p:nvSpPr>
          <p:cNvPr id="83" name="TextBox 82"/>
          <p:cNvSpPr txBox="1"/>
          <p:nvPr/>
        </p:nvSpPr>
        <p:spPr>
          <a:xfrm>
            <a:off x="381000" y="4683697"/>
            <a:ext cx="2092982" cy="858178"/>
          </a:xfrm>
          <a:prstGeom prst="rect">
            <a:avLst/>
          </a:prstGeom>
          <a:noFill/>
        </p:spPr>
        <p:txBody>
          <a:bodyPr wrap="square" rtlCol="0">
            <a:noAutofit/>
          </a:bodyPr>
          <a:lstStyle/>
          <a:p>
            <a:pPr marL="0" marR="0" algn="ctr">
              <a:spcBef>
                <a:spcPts val="0"/>
              </a:spcBef>
              <a:spcAft>
                <a:spcPts val="0"/>
              </a:spcAft>
            </a:pPr>
            <a:r>
              <a:rPr lang="en-US" sz="1800" kern="1200" dirty="0">
                <a:solidFill>
                  <a:srgbClr val="161616"/>
                </a:solidFill>
                <a:effectLst/>
                <a:latin typeface="Times New Roman"/>
                <a:ea typeface="ＭＳ 明朝"/>
                <a:cs typeface="Times New Roman"/>
              </a:rPr>
              <a:t>INDIVIDUAL DIFFERENCES FACTORS</a:t>
            </a:r>
            <a:endParaRPr lang="en-US" sz="1000" dirty="0">
              <a:effectLst/>
              <a:latin typeface="Times"/>
              <a:ea typeface="ＭＳ 明朝"/>
              <a:cs typeface="Times New Roman"/>
            </a:endParaRPr>
          </a:p>
        </p:txBody>
      </p:sp>
      <p:sp>
        <p:nvSpPr>
          <p:cNvPr id="84" name="TextBox 83"/>
          <p:cNvSpPr txBox="1"/>
          <p:nvPr/>
        </p:nvSpPr>
        <p:spPr>
          <a:xfrm>
            <a:off x="6724722" y="4014986"/>
            <a:ext cx="2079406" cy="544875"/>
          </a:xfrm>
          <a:prstGeom prst="rect">
            <a:avLst/>
          </a:prstGeom>
          <a:noFill/>
        </p:spPr>
        <p:txBody>
          <a:bodyPr wrap="square" rtlCol="0">
            <a:noAutofit/>
          </a:bodyPr>
          <a:lstStyle/>
          <a:p>
            <a:pPr marL="0" marR="0">
              <a:spcBef>
                <a:spcPts val="0"/>
              </a:spcBef>
              <a:spcAft>
                <a:spcPts val="0"/>
              </a:spcAft>
            </a:pPr>
            <a:r>
              <a:rPr lang="en-US" sz="1600" kern="1200" dirty="0">
                <a:solidFill>
                  <a:srgbClr val="161616"/>
                </a:solidFill>
                <a:effectLst/>
                <a:latin typeface="Times New Roman"/>
                <a:ea typeface="ＭＳ 明朝"/>
                <a:cs typeface="Times New Roman"/>
              </a:rPr>
              <a:t>CONCEPTUAL UNDERSTANDING</a:t>
            </a:r>
            <a:endParaRPr lang="en-US" sz="1000" dirty="0">
              <a:effectLst/>
              <a:latin typeface="Times"/>
              <a:ea typeface="ＭＳ 明朝"/>
              <a:cs typeface="Times New Roman"/>
            </a:endParaRPr>
          </a:p>
        </p:txBody>
      </p:sp>
      <p:sp>
        <p:nvSpPr>
          <p:cNvPr id="86" name="Arc 85"/>
          <p:cNvSpPr/>
          <p:nvPr/>
        </p:nvSpPr>
        <p:spPr>
          <a:xfrm rot="6342186">
            <a:off x="6255763" y="2476413"/>
            <a:ext cx="3152845" cy="2311845"/>
          </a:xfrm>
          <a:prstGeom prst="arc">
            <a:avLst>
              <a:gd name="adj1" fmla="val 15484289"/>
              <a:gd name="adj2" fmla="val 20505883"/>
            </a:avLst>
          </a:prstGeom>
          <a:ln>
            <a:solidFill>
              <a:schemeClr val="accent4">
                <a:lumMod val="10000"/>
              </a:schemeClr>
            </a:solidFill>
            <a:prstDash val="sysDash"/>
            <a:tailEnd type="triangle"/>
          </a:ln>
        </p:spPr>
        <p:style>
          <a:lnRef idx="2">
            <a:schemeClr val="accent1"/>
          </a:lnRef>
          <a:fillRef idx="0">
            <a:schemeClr val="accent1"/>
          </a:fillRef>
          <a:effectRef idx="1">
            <a:schemeClr val="accent1"/>
          </a:effectRef>
          <a:fontRef idx="minor">
            <a:schemeClr val="tx1"/>
          </a:fontRef>
        </p:style>
        <p:txBody>
          <a:bodyPr wrap="square" rtlCol="0" anchor="ctr">
            <a:noAutofit/>
          </a:bodyPr>
          <a:lstStyle/>
          <a:p>
            <a:endParaRPr lang="en-US"/>
          </a:p>
        </p:txBody>
      </p:sp>
      <p:cxnSp>
        <p:nvCxnSpPr>
          <p:cNvPr id="87" name="Straight Connector 86"/>
          <p:cNvCxnSpPr/>
          <p:nvPr/>
        </p:nvCxnSpPr>
        <p:spPr>
          <a:xfrm flipH="1" flipV="1">
            <a:off x="4300841" y="2494290"/>
            <a:ext cx="14628" cy="539302"/>
          </a:xfrm>
          <a:prstGeom prst="line">
            <a:avLst/>
          </a:prstGeom>
          <a:ln w="41275">
            <a:solidFill>
              <a:schemeClr val="accent4">
                <a:lumMod val="10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4296902" y="3792083"/>
            <a:ext cx="0" cy="505597"/>
          </a:xfrm>
          <a:prstGeom prst="line">
            <a:avLst/>
          </a:prstGeom>
          <a:ln w="41275">
            <a:solidFill>
              <a:schemeClr val="accent4">
                <a:lumMod val="10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52790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22" presetClass="entr" presetSubtype="2" fill="hold" grpId="0" nodeType="with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wipe(right)">
                                      <p:cBhvr>
                                        <p:cTn id="6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6" grpId="0" animBg="1"/>
      <p:bldP spid="64" grpId="0"/>
      <p:bldP spid="65" grpId="0"/>
      <p:bldP spid="66" grpId="0"/>
      <p:bldP spid="67" grpId="0"/>
      <p:bldP spid="71" grpId="0"/>
      <p:bldP spid="72" grpId="0"/>
      <p:bldP spid="73" grpId="0"/>
      <p:bldP spid="75" grpId="0"/>
      <p:bldP spid="80" grpId="0"/>
      <p:bldP spid="83" grpId="0"/>
      <p:bldP spid="84" grpId="0"/>
      <p:bldP spid="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086600" cy="1295400"/>
          </a:xfrm>
        </p:spPr>
        <p:txBody>
          <a:bodyPr/>
          <a:lstStyle/>
          <a:p>
            <a:r>
              <a:rPr lang="en-US" sz="3600" dirty="0" smtClean="0"/>
              <a:t>CONCEPT…</a:t>
            </a:r>
            <a:endParaRPr lang="en-US" sz="3600" dirty="0"/>
          </a:p>
        </p:txBody>
      </p:sp>
      <p:sp>
        <p:nvSpPr>
          <p:cNvPr id="3" name="Content Placeholder 2"/>
          <p:cNvSpPr>
            <a:spLocks noGrp="1"/>
          </p:cNvSpPr>
          <p:nvPr>
            <p:ph sz="half" idx="1"/>
          </p:nvPr>
        </p:nvSpPr>
        <p:spPr>
          <a:xfrm>
            <a:off x="533400" y="2362200"/>
            <a:ext cx="8001000" cy="4343400"/>
          </a:xfrm>
        </p:spPr>
        <p:txBody>
          <a:bodyPr/>
          <a:lstStyle/>
          <a:p>
            <a:pPr marL="0" indent="0" algn="r">
              <a:buNone/>
            </a:pPr>
            <a:r>
              <a:rPr lang="en-US" sz="4000" dirty="0" smtClean="0"/>
              <a:t>…is a generalized understanding or notion derived over time and across multiple experiences in and with the world.</a:t>
            </a:r>
            <a:endParaRPr lang="en-US" sz="4000" dirty="0"/>
          </a:p>
        </p:txBody>
      </p:sp>
    </p:spTree>
    <p:extLst>
      <p:ext uri="{BB962C8B-B14F-4D97-AF65-F5344CB8AC3E}">
        <p14:creationId xmlns:p14="http://schemas.microsoft.com/office/powerpoint/2010/main" val="267847869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0"/>
            <a:ext cx="7696200" cy="3048000"/>
          </a:xfrm>
        </p:spPr>
        <p:txBody>
          <a:bodyPr/>
          <a:lstStyle/>
          <a:p>
            <a:pPr marL="0" indent="0">
              <a:buNone/>
            </a:pPr>
            <a:r>
              <a:rPr lang="en-US" dirty="0" smtClean="0"/>
              <a:t>The starting point of all our reasoning is…our percepts….It is the external world we directly observe.  What passes within we only know as it is mirrored in external objects.</a:t>
            </a:r>
            <a:endParaRPr lang="en-US" dirty="0"/>
          </a:p>
        </p:txBody>
      </p:sp>
      <p:sp>
        <p:nvSpPr>
          <p:cNvPr id="4" name="TextBox 3"/>
          <p:cNvSpPr txBox="1"/>
          <p:nvPr/>
        </p:nvSpPr>
        <p:spPr>
          <a:xfrm>
            <a:off x="1974750" y="6324600"/>
            <a:ext cx="7162800" cy="400110"/>
          </a:xfrm>
          <a:prstGeom prst="rect">
            <a:avLst/>
          </a:prstGeom>
          <a:noFill/>
        </p:spPr>
        <p:txBody>
          <a:bodyPr wrap="square" rtlCol="0">
            <a:spAutoFit/>
          </a:bodyPr>
          <a:lstStyle/>
          <a:p>
            <a:pPr algn="r"/>
            <a:r>
              <a:rPr lang="en-US" sz="2000" dirty="0" smtClean="0">
                <a:solidFill>
                  <a:srgbClr val="161616"/>
                </a:solidFill>
                <a:latin typeface="Imprint MT Shadow" pitchFamily="82" charset="0"/>
              </a:rPr>
              <a:t>Charles S. Peirce (1955) Two notes: On motives, on percepts</a:t>
            </a:r>
            <a:r>
              <a:rPr lang="en-US" dirty="0" smtClean="0">
                <a:latin typeface="Imprint MT Shadow" pitchFamily="82" charset="0"/>
              </a:rPr>
              <a:t>.</a:t>
            </a:r>
            <a:endParaRPr lang="en-US" dirty="0">
              <a:latin typeface="Imprint MT Shadow" pitchFamily="82" charset="0"/>
            </a:endParaRPr>
          </a:p>
        </p:txBody>
      </p:sp>
    </p:spTree>
    <p:extLst>
      <p:ext uri="{BB962C8B-B14F-4D97-AF65-F5344CB8AC3E}">
        <p14:creationId xmlns:p14="http://schemas.microsoft.com/office/powerpoint/2010/main" val="234797979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382000" cy="5105400"/>
          </a:xfrm>
        </p:spPr>
        <p:txBody>
          <a:bodyPr/>
          <a:lstStyle/>
          <a:p>
            <a:pPr marL="0" indent="0">
              <a:buNone/>
            </a:pPr>
            <a:r>
              <a:rPr lang="en-US" sz="2800" dirty="0"/>
              <a:t>I see an inkstand on the table:  that is a percept.  Moving my head, I get a different percept of the inkstand.  It coalesces with the other.  What I call the inkstand is a generalized percept, a quasi-inference from percepts, perhaps I might say a composite-photograph of percepts….Of course, in being real and external, [the inkstand] does not in the least cease to be a purely </a:t>
            </a:r>
            <a:r>
              <a:rPr lang="en-US" sz="2800" dirty="0">
                <a:solidFill>
                  <a:schemeClr val="accent4">
                    <a:lumMod val="10000"/>
                  </a:schemeClr>
                </a:solidFill>
              </a:rPr>
              <a:t>psychical </a:t>
            </a:r>
            <a:r>
              <a:rPr lang="en-US" sz="2800" dirty="0"/>
              <a:t>product, a generalized percept, like everything of which I can take any sort of cognizance.</a:t>
            </a:r>
          </a:p>
        </p:txBody>
      </p:sp>
      <p:sp>
        <p:nvSpPr>
          <p:cNvPr id="4" name="TextBox 3"/>
          <p:cNvSpPr txBox="1"/>
          <p:nvPr/>
        </p:nvSpPr>
        <p:spPr>
          <a:xfrm>
            <a:off x="1703797" y="6457890"/>
            <a:ext cx="7467600" cy="400110"/>
          </a:xfrm>
          <a:prstGeom prst="rect">
            <a:avLst/>
          </a:prstGeom>
          <a:noFill/>
        </p:spPr>
        <p:txBody>
          <a:bodyPr wrap="square" rtlCol="0">
            <a:spAutoFit/>
          </a:bodyPr>
          <a:lstStyle/>
          <a:p>
            <a:pPr algn="r"/>
            <a:r>
              <a:rPr lang="en-US" sz="2000" dirty="0" smtClean="0">
                <a:solidFill>
                  <a:srgbClr val="161616"/>
                </a:solidFill>
                <a:latin typeface="Imprint MT Shadow" pitchFamily="82" charset="0"/>
              </a:rPr>
              <a:t>Charles S. Peirce (1955) Two notes: On motives, on percepts</a:t>
            </a:r>
            <a:r>
              <a:rPr lang="en-US" dirty="0" smtClean="0">
                <a:solidFill>
                  <a:srgbClr val="161616"/>
                </a:solidFill>
                <a:latin typeface="Imprint MT Shadow" pitchFamily="82" charset="0"/>
              </a:rPr>
              <a:t>.</a:t>
            </a:r>
            <a:endParaRPr lang="en-US" dirty="0">
              <a:solidFill>
                <a:srgbClr val="161616"/>
              </a:solidFill>
              <a:latin typeface="Imprint MT Shadow" pitchFamily="82" charset="0"/>
            </a:endParaRPr>
          </a:p>
        </p:txBody>
      </p:sp>
    </p:spTree>
    <p:extLst>
      <p:ext uri="{BB962C8B-B14F-4D97-AF65-F5344CB8AC3E}">
        <p14:creationId xmlns:p14="http://schemas.microsoft.com/office/powerpoint/2010/main" val="2614881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086600" cy="762000"/>
          </a:xfrm>
        </p:spPr>
        <p:txBody>
          <a:bodyPr/>
          <a:lstStyle/>
          <a:p>
            <a:pPr algn="ctr"/>
            <a:r>
              <a:rPr lang="en-US" sz="3600" b="0" dirty="0" smtClean="0"/>
              <a:t>Points of Comparison</a:t>
            </a:r>
            <a:br>
              <a:rPr lang="en-US" sz="3600" b="0" dirty="0" smtClean="0"/>
            </a:br>
            <a:endParaRPr lang="en-US" sz="3600" b="0" dirty="0"/>
          </a:p>
        </p:txBody>
      </p:sp>
      <p:sp>
        <p:nvSpPr>
          <p:cNvPr id="3" name="Content Placeholder 2"/>
          <p:cNvSpPr>
            <a:spLocks noGrp="1"/>
          </p:cNvSpPr>
          <p:nvPr>
            <p:ph sz="half" idx="1"/>
          </p:nvPr>
        </p:nvSpPr>
        <p:spPr>
          <a:xfrm>
            <a:off x="2362200" y="1600200"/>
            <a:ext cx="3352800" cy="4495800"/>
          </a:xfrm>
        </p:spPr>
        <p:txBody>
          <a:bodyPr/>
          <a:lstStyle/>
          <a:p>
            <a:r>
              <a:rPr lang="en-US" sz="2400" dirty="0" smtClean="0"/>
              <a:t>Presentation</a:t>
            </a:r>
          </a:p>
          <a:p>
            <a:endParaRPr lang="en-US" sz="800" dirty="0"/>
          </a:p>
          <a:p>
            <a:r>
              <a:rPr lang="en-US" sz="2400" i="1" dirty="0" smtClean="0"/>
              <a:t>In mundi</a:t>
            </a:r>
          </a:p>
          <a:p>
            <a:endParaRPr lang="en-US" sz="800" i="1" dirty="0" smtClean="0"/>
          </a:p>
          <a:p>
            <a:r>
              <a:rPr lang="en-US" sz="2400" dirty="0" smtClean="0"/>
              <a:t>Immediate</a:t>
            </a:r>
          </a:p>
          <a:p>
            <a:endParaRPr lang="en-US" sz="1000" dirty="0" smtClean="0"/>
          </a:p>
          <a:p>
            <a:r>
              <a:rPr lang="en-US" sz="2400" dirty="0" smtClean="0"/>
              <a:t>Impressionistic; Largely felt or sensed</a:t>
            </a:r>
          </a:p>
          <a:p>
            <a:endParaRPr lang="en-US" sz="800" dirty="0"/>
          </a:p>
          <a:p>
            <a:r>
              <a:rPr lang="en-US" sz="2400" dirty="0" smtClean="0"/>
              <a:t>Continually in flux</a:t>
            </a:r>
          </a:p>
          <a:p>
            <a:endParaRPr lang="en-US" sz="1000" dirty="0"/>
          </a:p>
          <a:p>
            <a:r>
              <a:rPr lang="en-US" sz="2400" dirty="0" smtClean="0"/>
              <a:t>Reliant on individual differences </a:t>
            </a:r>
          </a:p>
          <a:p>
            <a:endParaRPr lang="en-US" sz="1000" dirty="0"/>
          </a:p>
          <a:p>
            <a:r>
              <a:rPr lang="en-US" sz="2400" dirty="0" smtClean="0"/>
              <a:t>Requires relational thinking</a:t>
            </a:r>
          </a:p>
          <a:p>
            <a:endParaRPr lang="en-US" sz="2400" dirty="0" smtClean="0"/>
          </a:p>
          <a:p>
            <a:endParaRPr lang="en-US" sz="2400" dirty="0" smtClean="0"/>
          </a:p>
        </p:txBody>
      </p:sp>
      <p:sp>
        <p:nvSpPr>
          <p:cNvPr id="4" name="Content Placeholder 3"/>
          <p:cNvSpPr>
            <a:spLocks noGrp="1"/>
          </p:cNvSpPr>
          <p:nvPr>
            <p:ph sz="half" idx="2"/>
          </p:nvPr>
        </p:nvSpPr>
        <p:spPr>
          <a:xfrm>
            <a:off x="5486400" y="1600200"/>
            <a:ext cx="3657600" cy="4419600"/>
          </a:xfrm>
        </p:spPr>
        <p:txBody>
          <a:bodyPr/>
          <a:lstStyle/>
          <a:p>
            <a:r>
              <a:rPr lang="en-US" sz="2400" dirty="0" smtClean="0"/>
              <a:t>Re-</a:t>
            </a:r>
            <a:r>
              <a:rPr lang="en-US" sz="2400" dirty="0"/>
              <a:t>P</a:t>
            </a:r>
            <a:r>
              <a:rPr lang="en-US" sz="2400" dirty="0" smtClean="0"/>
              <a:t>resentation</a:t>
            </a:r>
          </a:p>
          <a:p>
            <a:endParaRPr lang="en-US" sz="800" dirty="0"/>
          </a:p>
          <a:p>
            <a:r>
              <a:rPr lang="en-US" sz="2400" i="1" dirty="0" smtClean="0"/>
              <a:t>In </a:t>
            </a:r>
            <a:r>
              <a:rPr lang="en-US" sz="2400" i="1" dirty="0" err="1" smtClean="0"/>
              <a:t>mente</a:t>
            </a:r>
            <a:endParaRPr lang="en-US" sz="2400" i="1" dirty="0" smtClean="0"/>
          </a:p>
          <a:p>
            <a:endParaRPr lang="en-US" sz="800" i="1" dirty="0" smtClean="0"/>
          </a:p>
          <a:p>
            <a:r>
              <a:rPr lang="en-US" sz="2400" dirty="0"/>
              <a:t>Over </a:t>
            </a:r>
            <a:r>
              <a:rPr lang="en-US" sz="2400" dirty="0" smtClean="0"/>
              <a:t>time</a:t>
            </a:r>
          </a:p>
          <a:p>
            <a:endParaRPr lang="en-US" sz="1000" dirty="0" smtClean="0"/>
          </a:p>
          <a:p>
            <a:r>
              <a:rPr lang="en-US" sz="2400" dirty="0" smtClean="0"/>
              <a:t>Can be examined or justified</a:t>
            </a:r>
          </a:p>
          <a:p>
            <a:endParaRPr lang="en-US" sz="800" dirty="0"/>
          </a:p>
          <a:p>
            <a:r>
              <a:rPr lang="en-US" sz="2400" dirty="0" smtClean="0"/>
              <a:t>Open to change</a:t>
            </a:r>
          </a:p>
          <a:p>
            <a:endParaRPr lang="en-US" sz="1000" dirty="0"/>
          </a:p>
          <a:p>
            <a:r>
              <a:rPr lang="en-US" sz="2400" dirty="0"/>
              <a:t>Reliant on </a:t>
            </a:r>
            <a:r>
              <a:rPr lang="en-US" sz="2400" dirty="0" smtClean="0"/>
              <a:t>individual differences </a:t>
            </a:r>
          </a:p>
          <a:p>
            <a:endParaRPr lang="en-US" sz="1000" dirty="0"/>
          </a:p>
          <a:p>
            <a:r>
              <a:rPr lang="en-US" sz="2400" dirty="0" smtClean="0"/>
              <a:t>Requires relational thinking and reasoning</a:t>
            </a:r>
            <a:endParaRPr lang="en-US" sz="2400" dirty="0"/>
          </a:p>
          <a:p>
            <a:endParaRPr lang="en-US" sz="2400" dirty="0"/>
          </a:p>
          <a:p>
            <a:pPr marL="0" indent="0">
              <a:buNone/>
            </a:pPr>
            <a:endParaRPr lang="en-US" dirty="0"/>
          </a:p>
        </p:txBody>
      </p:sp>
      <p:sp>
        <p:nvSpPr>
          <p:cNvPr id="5" name="TextBox 4"/>
          <p:cNvSpPr txBox="1"/>
          <p:nvPr/>
        </p:nvSpPr>
        <p:spPr>
          <a:xfrm>
            <a:off x="0" y="990600"/>
            <a:ext cx="8001000" cy="523220"/>
          </a:xfrm>
          <a:prstGeom prst="rect">
            <a:avLst/>
          </a:prstGeom>
          <a:noFill/>
        </p:spPr>
        <p:txBody>
          <a:bodyPr wrap="square" rtlCol="0">
            <a:spAutoFit/>
          </a:bodyPr>
          <a:lstStyle/>
          <a:p>
            <a:r>
              <a:rPr lang="en-US" sz="2800" dirty="0">
                <a:gradFill flip="none" rotWithShape="1">
                  <a:gsLst>
                    <a:gs pos="0">
                      <a:srgbClr val="A07400"/>
                    </a:gs>
                    <a:gs pos="100000">
                      <a:srgbClr val="FFFFFF"/>
                    </a:gs>
                  </a:gsLst>
                  <a:path path="rect">
                    <a:fillToRect l="50000" t="50000" r="50000" b="50000"/>
                  </a:path>
                  <a:tileRect/>
                </a:gradFill>
                <a:latin typeface="Imprint MT Shadow"/>
                <a:cs typeface="Imprint MT Shadow"/>
              </a:rPr>
              <a:t>ATTRIBUTE          </a:t>
            </a:r>
            <a:r>
              <a:rPr lang="en-US" sz="2800" smtClean="0">
                <a:gradFill flip="none" rotWithShape="1">
                  <a:gsLst>
                    <a:gs pos="0">
                      <a:srgbClr val="A07400"/>
                    </a:gs>
                    <a:gs pos="100000">
                      <a:srgbClr val="FFFFFF"/>
                    </a:gs>
                  </a:gsLst>
                  <a:path path="rect">
                    <a:fillToRect l="50000" t="50000" r="50000" b="50000"/>
                  </a:path>
                  <a:tileRect/>
                </a:gradFill>
                <a:latin typeface="Imprint MT Shadow"/>
                <a:cs typeface="Imprint MT Shadow"/>
              </a:rPr>
              <a:t>PERCEPT            CONCEPT</a:t>
            </a:r>
            <a:endParaRPr lang="en-US" b="1" dirty="0">
              <a:gradFill flip="none" rotWithShape="1">
                <a:gsLst>
                  <a:gs pos="0">
                    <a:srgbClr val="A07400"/>
                  </a:gs>
                  <a:gs pos="100000">
                    <a:srgbClr val="FFFFFF"/>
                  </a:gs>
                </a:gsLst>
                <a:path path="circle">
                  <a:fillToRect l="50000" t="50000" r="50000" b="50000"/>
                </a:path>
                <a:tileRect/>
              </a:gradFill>
              <a:latin typeface="Imprint MT Shadow"/>
              <a:cs typeface="Imprint MT Shadow"/>
            </a:endParaRPr>
          </a:p>
        </p:txBody>
      </p:sp>
      <p:sp>
        <p:nvSpPr>
          <p:cNvPr id="6" name="TextBox 5"/>
          <p:cNvSpPr txBox="1"/>
          <p:nvPr/>
        </p:nvSpPr>
        <p:spPr>
          <a:xfrm>
            <a:off x="0" y="1752600"/>
            <a:ext cx="2590800" cy="6032421"/>
          </a:xfrm>
          <a:prstGeom prst="rect">
            <a:avLst/>
          </a:prstGeom>
          <a:noFill/>
        </p:spPr>
        <p:txBody>
          <a:bodyPr wrap="square" rtlCol="0">
            <a:spAutoFit/>
          </a:bodyPr>
          <a:lstStyle/>
          <a:p>
            <a:r>
              <a:rPr lang="en-US" sz="2000" b="1" dirty="0" smtClean="0">
                <a:ln>
                  <a:solidFill>
                    <a:schemeClr val="accent4">
                      <a:lumMod val="10000"/>
                    </a:schemeClr>
                  </a:solidFill>
                </a:ln>
                <a:solidFill>
                  <a:srgbClr val="8F2A1E"/>
                </a:solidFill>
                <a:latin typeface="Imprint MT Shadow"/>
                <a:cs typeface="Imprint MT Shadow"/>
              </a:rPr>
              <a:t>NATURE</a:t>
            </a:r>
          </a:p>
          <a:p>
            <a:endParaRPr lang="en-US" b="1" dirty="0" smtClean="0">
              <a:ln>
                <a:solidFill>
                  <a:schemeClr val="accent4">
                    <a:lumMod val="10000"/>
                  </a:schemeClr>
                </a:solidFill>
              </a:ln>
              <a:solidFill>
                <a:srgbClr val="8F2A1E"/>
              </a:solidFill>
              <a:latin typeface="Imprint MT Shadow"/>
              <a:cs typeface="Imprint MT Shadow"/>
            </a:endParaRPr>
          </a:p>
          <a:p>
            <a:r>
              <a:rPr lang="en-US" sz="2000" b="1" dirty="0" smtClean="0">
                <a:ln>
                  <a:solidFill>
                    <a:schemeClr val="accent4">
                      <a:lumMod val="10000"/>
                    </a:schemeClr>
                  </a:solidFill>
                </a:ln>
                <a:solidFill>
                  <a:srgbClr val="8F2A1E"/>
                </a:solidFill>
                <a:latin typeface="Imprint MT Shadow"/>
                <a:cs typeface="Imprint MT Shadow"/>
              </a:rPr>
              <a:t>LOCUS</a:t>
            </a:r>
          </a:p>
          <a:p>
            <a:endParaRPr lang="en-US" b="1" dirty="0" smtClean="0">
              <a:ln>
                <a:solidFill>
                  <a:schemeClr val="accent4">
                    <a:lumMod val="10000"/>
                  </a:schemeClr>
                </a:solidFill>
              </a:ln>
              <a:solidFill>
                <a:srgbClr val="8F2A1E"/>
              </a:solidFill>
              <a:latin typeface="Imprint MT Shadow"/>
              <a:cs typeface="Imprint MT Shadow"/>
            </a:endParaRPr>
          </a:p>
          <a:p>
            <a:r>
              <a:rPr lang="en-US" sz="2000" b="1" dirty="0" smtClean="0">
                <a:ln>
                  <a:solidFill>
                    <a:schemeClr val="accent4">
                      <a:lumMod val="10000"/>
                    </a:schemeClr>
                  </a:solidFill>
                </a:ln>
                <a:solidFill>
                  <a:srgbClr val="8F2A1E"/>
                </a:solidFill>
                <a:latin typeface="Imprint MT Shadow"/>
                <a:cs typeface="Imprint MT Shadow"/>
              </a:rPr>
              <a:t>TIMEFRAME</a:t>
            </a:r>
          </a:p>
          <a:p>
            <a:endParaRPr lang="en-US" sz="2000" b="1" dirty="0">
              <a:ln>
                <a:solidFill>
                  <a:schemeClr val="accent4">
                    <a:lumMod val="10000"/>
                  </a:schemeClr>
                </a:solidFill>
              </a:ln>
              <a:solidFill>
                <a:srgbClr val="8F2A1E"/>
              </a:solidFill>
              <a:latin typeface="Imprint MT Shadow"/>
              <a:cs typeface="Imprint MT Shadow"/>
            </a:endParaRPr>
          </a:p>
          <a:p>
            <a:r>
              <a:rPr lang="en-US" sz="2000" b="1" dirty="0" smtClean="0">
                <a:ln>
                  <a:solidFill>
                    <a:schemeClr val="accent4">
                      <a:lumMod val="10000"/>
                    </a:schemeClr>
                  </a:solidFill>
                </a:ln>
                <a:solidFill>
                  <a:srgbClr val="8F2A1E"/>
                </a:solidFill>
                <a:latin typeface="Imprint MT Shadow"/>
                <a:cs typeface="Imprint MT Shadow"/>
              </a:rPr>
              <a:t>JUSTIFICATION</a:t>
            </a:r>
            <a:endParaRPr lang="en-US" sz="2000" b="1" dirty="0">
              <a:ln>
                <a:solidFill>
                  <a:schemeClr val="accent4">
                    <a:lumMod val="10000"/>
                  </a:schemeClr>
                </a:solidFill>
              </a:ln>
              <a:solidFill>
                <a:srgbClr val="8F2A1E"/>
              </a:solidFill>
              <a:latin typeface="Imprint MT Shadow"/>
              <a:cs typeface="Imprint MT Shadow"/>
            </a:endParaRPr>
          </a:p>
          <a:p>
            <a:endParaRPr lang="en-US" sz="3600" b="1" dirty="0" smtClean="0">
              <a:ln>
                <a:solidFill>
                  <a:schemeClr val="accent4">
                    <a:lumMod val="10000"/>
                  </a:schemeClr>
                </a:solidFill>
              </a:ln>
              <a:solidFill>
                <a:srgbClr val="8F2A1E"/>
              </a:solidFill>
              <a:latin typeface="Imprint MT Shadow"/>
              <a:cs typeface="Imprint MT Shadow"/>
            </a:endParaRPr>
          </a:p>
          <a:p>
            <a:r>
              <a:rPr lang="en-US" sz="2000" b="1" dirty="0" smtClean="0">
                <a:ln>
                  <a:solidFill>
                    <a:schemeClr val="accent4">
                      <a:lumMod val="10000"/>
                    </a:schemeClr>
                  </a:solidFill>
                </a:ln>
                <a:solidFill>
                  <a:srgbClr val="8F2A1E"/>
                </a:solidFill>
                <a:latin typeface="Imprint MT Shadow"/>
                <a:cs typeface="Imprint MT Shadow"/>
              </a:rPr>
              <a:t>CHANGEABILITY</a:t>
            </a:r>
          </a:p>
          <a:p>
            <a:endParaRPr lang="en-US" sz="1000" b="1" dirty="0" smtClean="0">
              <a:ln>
                <a:solidFill>
                  <a:schemeClr val="accent4">
                    <a:lumMod val="10000"/>
                  </a:schemeClr>
                </a:solidFill>
              </a:ln>
              <a:solidFill>
                <a:srgbClr val="8F2A1E"/>
              </a:solidFill>
              <a:latin typeface="Imprint MT Shadow"/>
              <a:cs typeface="Imprint MT Shadow"/>
            </a:endParaRPr>
          </a:p>
          <a:p>
            <a:endParaRPr lang="en-US" sz="2000" b="1" dirty="0" smtClean="0">
              <a:ln>
                <a:solidFill>
                  <a:schemeClr val="accent4">
                    <a:lumMod val="10000"/>
                  </a:schemeClr>
                </a:solidFill>
              </a:ln>
              <a:solidFill>
                <a:srgbClr val="8F2A1E"/>
              </a:solidFill>
              <a:latin typeface="Imprint MT Shadow"/>
              <a:cs typeface="Imprint MT Shadow"/>
            </a:endParaRPr>
          </a:p>
          <a:p>
            <a:r>
              <a:rPr lang="en-US" sz="2000" b="1" dirty="0" smtClean="0">
                <a:ln>
                  <a:solidFill>
                    <a:schemeClr val="accent4">
                      <a:lumMod val="10000"/>
                    </a:schemeClr>
                  </a:solidFill>
                </a:ln>
                <a:solidFill>
                  <a:srgbClr val="8F2A1E"/>
                </a:solidFill>
                <a:latin typeface="Imprint MT Shadow"/>
                <a:cs typeface="Imprint MT Shadow"/>
              </a:rPr>
              <a:t>BASE ABILITIES</a:t>
            </a:r>
          </a:p>
          <a:p>
            <a:endParaRPr lang="en-US" sz="2000" b="1" dirty="0">
              <a:ln>
                <a:solidFill>
                  <a:schemeClr val="accent4">
                    <a:lumMod val="10000"/>
                  </a:schemeClr>
                </a:solidFill>
              </a:ln>
              <a:solidFill>
                <a:srgbClr val="8F2A1E"/>
              </a:solidFill>
              <a:latin typeface="Imprint MT Shadow"/>
              <a:cs typeface="Imprint MT Shadow"/>
            </a:endParaRPr>
          </a:p>
          <a:p>
            <a:endParaRPr lang="en-US" sz="2000" b="1" dirty="0" smtClean="0">
              <a:ln>
                <a:solidFill>
                  <a:schemeClr val="accent4">
                    <a:lumMod val="10000"/>
                  </a:schemeClr>
                </a:solidFill>
              </a:ln>
              <a:solidFill>
                <a:srgbClr val="8F2A1E"/>
              </a:solidFill>
              <a:latin typeface="Imprint MT Shadow"/>
              <a:cs typeface="Imprint MT Shadow"/>
            </a:endParaRPr>
          </a:p>
          <a:p>
            <a:r>
              <a:rPr lang="en-US" sz="2000" b="1" dirty="0" smtClean="0">
                <a:ln>
                  <a:solidFill>
                    <a:schemeClr val="accent4">
                      <a:lumMod val="10000"/>
                    </a:schemeClr>
                  </a:solidFill>
                </a:ln>
                <a:solidFill>
                  <a:srgbClr val="8F2A1E"/>
                </a:solidFill>
                <a:latin typeface="Imprint MT Shadow"/>
                <a:cs typeface="Imprint MT Shadow"/>
              </a:rPr>
              <a:t>RELATEDNESS</a:t>
            </a:r>
          </a:p>
          <a:p>
            <a:endParaRPr lang="en-US" sz="2400" b="1" dirty="0">
              <a:solidFill>
                <a:srgbClr val="765601"/>
              </a:solidFill>
              <a:latin typeface="Imprint MT Shadow"/>
              <a:cs typeface="Imprint MT Shadow"/>
            </a:endParaRPr>
          </a:p>
          <a:p>
            <a:endParaRPr lang="en-US" sz="2400" b="1" dirty="0">
              <a:solidFill>
                <a:srgbClr val="161616"/>
              </a:solidFill>
              <a:latin typeface="Imprint MT Shadow"/>
              <a:cs typeface="Imprint MT Shadow"/>
            </a:endParaRPr>
          </a:p>
          <a:p>
            <a:endParaRPr lang="en-US" sz="2400" b="1" dirty="0">
              <a:solidFill>
                <a:srgbClr val="161616"/>
              </a:solidFill>
              <a:latin typeface="Imprint MT Shadow"/>
              <a:cs typeface="Imprint MT Shadow"/>
            </a:endParaRPr>
          </a:p>
        </p:txBody>
      </p:sp>
    </p:spTree>
    <p:extLst>
      <p:ext uri="{BB962C8B-B14F-4D97-AF65-F5344CB8AC3E}">
        <p14:creationId xmlns:p14="http://schemas.microsoft.com/office/powerpoint/2010/main" val="91444467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133" y="5486400"/>
            <a:ext cx="5838267" cy="914400"/>
          </a:xfrm>
        </p:spPr>
        <p:txBody>
          <a:bodyPr/>
          <a:lstStyle/>
          <a:p>
            <a:r>
              <a:rPr lang="en-US" dirty="0" smtClean="0">
                <a:effectLst/>
              </a:rPr>
              <a:t>MODELING THE PERCEPT-CONCEPT COUPLING</a:t>
            </a:r>
            <a:endParaRPr lang="en-US" b="1" dirty="0">
              <a:effectLst/>
            </a:endParaRPr>
          </a:p>
        </p:txBody>
      </p:sp>
    </p:spTree>
    <p:extLst>
      <p:ext uri="{BB962C8B-B14F-4D97-AF65-F5344CB8AC3E}">
        <p14:creationId xmlns:p14="http://schemas.microsoft.com/office/powerpoint/2010/main" val="8916454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752600"/>
            <a:ext cx="7315200" cy="4800600"/>
          </a:xfrm>
        </p:spPr>
        <p:txBody>
          <a:bodyPr/>
          <a:lstStyle/>
          <a:p>
            <a:r>
              <a:rPr lang="en-US" dirty="0" smtClean="0"/>
              <a:t>Forward a claim about the association between relational reasoning with metacognition theory and research</a:t>
            </a:r>
          </a:p>
          <a:p>
            <a:r>
              <a:rPr lang="en-US" dirty="0" smtClean="0"/>
              <a:t>Consider the nature of percepts and concepts in human learning and performance</a:t>
            </a:r>
          </a:p>
          <a:p>
            <a:r>
              <a:rPr lang="en-US" dirty="0" smtClean="0"/>
              <a:t>Explore a model of percept-concept coupling as linked to relational thinking and reasoning</a:t>
            </a:r>
          </a:p>
          <a:p>
            <a:r>
              <a:rPr lang="en-US" dirty="0" smtClean="0"/>
              <a:t>Overview relational reasoning as meta-strategic avenues for enhanced learning and performance</a:t>
            </a:r>
            <a:endParaRPr lang="en-US" dirty="0"/>
          </a:p>
        </p:txBody>
      </p:sp>
      <p:sp>
        <p:nvSpPr>
          <p:cNvPr id="2" name="Title 1"/>
          <p:cNvSpPr>
            <a:spLocks noGrp="1"/>
          </p:cNvSpPr>
          <p:nvPr>
            <p:ph type="title"/>
          </p:nvPr>
        </p:nvSpPr>
        <p:spPr/>
        <p:txBody>
          <a:bodyPr/>
          <a:lstStyle/>
          <a:p>
            <a:pPr algn="ctr"/>
            <a:r>
              <a:rPr lang="en-US" sz="3600" dirty="0" smtClean="0"/>
              <a:t>Goals</a:t>
            </a:r>
            <a:endParaRPr lang="en-US" sz="3600" dirty="0"/>
          </a:p>
        </p:txBody>
      </p:sp>
    </p:spTree>
    <p:extLst>
      <p:ext uri="{BB962C8B-B14F-4D97-AF65-F5344CB8AC3E}">
        <p14:creationId xmlns:p14="http://schemas.microsoft.com/office/powerpoint/2010/main" val="13272036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00200"/>
            <a:ext cx="8991600" cy="4648200"/>
          </a:xfrm>
        </p:spPr>
        <p:txBody>
          <a:bodyPr/>
          <a:lstStyle/>
          <a:p>
            <a:pPr marL="0" indent="0">
              <a:buNone/>
            </a:pPr>
            <a:r>
              <a:rPr lang="en-US" sz="2400" dirty="0"/>
              <a:t>We thus see clearly what is gained and what is lost when percepts are translated into concepts</a:t>
            </a:r>
            <a:r>
              <a:rPr lang="en-US" sz="2400" dirty="0" smtClean="0"/>
              <a:t>. Perception </a:t>
            </a:r>
            <a:r>
              <a:rPr lang="en-US" sz="2400" dirty="0"/>
              <a:t>is solely of the here and now: conception is of the like and unlike, of the future, of </a:t>
            </a:r>
            <a:r>
              <a:rPr lang="en-US" sz="2400" dirty="0" smtClean="0"/>
              <a:t>the past</a:t>
            </a:r>
            <a:r>
              <a:rPr lang="en-US" sz="2400" dirty="0"/>
              <a:t>, and of the far away. But this map of what surrounds the present, like all maps, is only a </a:t>
            </a:r>
            <a:r>
              <a:rPr lang="en-US" sz="2400" dirty="0" smtClean="0"/>
              <a:t>surface: its </a:t>
            </a:r>
            <a:r>
              <a:rPr lang="en-US" sz="2400" dirty="0"/>
              <a:t>features are but abstract signs and symbols of things that in themselves are concrete bits </a:t>
            </a:r>
            <a:r>
              <a:rPr lang="en-US" sz="2400" dirty="0" smtClean="0"/>
              <a:t>of sensible </a:t>
            </a:r>
            <a:r>
              <a:rPr lang="en-US" sz="2400" dirty="0"/>
              <a:t>experience. We have but to weigh extent against content, thickness against spread, and </a:t>
            </a:r>
            <a:r>
              <a:rPr lang="en-US" sz="2400" dirty="0" smtClean="0"/>
              <a:t>we see </a:t>
            </a:r>
            <a:r>
              <a:rPr lang="en-US" sz="2400" dirty="0"/>
              <a:t>that for some purposes the one, for other purposes the other, has the higher value. Who </a:t>
            </a:r>
            <a:r>
              <a:rPr lang="en-US" sz="2400" dirty="0" smtClean="0"/>
              <a:t>can decide </a:t>
            </a:r>
            <a:r>
              <a:rPr lang="en-US" sz="2400" dirty="0"/>
              <a:t>off-hand which is absolutely better to live or to understand life? We must do both alternately</a:t>
            </a:r>
            <a:r>
              <a:rPr lang="en-US" sz="2400" dirty="0" smtClean="0"/>
              <a:t>, and </a:t>
            </a:r>
            <a:r>
              <a:rPr lang="en-US" sz="2400" dirty="0"/>
              <a:t>a man can no more limit himself either than a pair of scissors can cut with a single one of </a:t>
            </a:r>
            <a:r>
              <a:rPr lang="en-US" sz="2400" dirty="0" smtClean="0"/>
              <a:t>its blades</a:t>
            </a:r>
            <a:r>
              <a:rPr lang="en-US" sz="2400" dirty="0"/>
              <a:t>.</a:t>
            </a:r>
          </a:p>
        </p:txBody>
      </p:sp>
      <p:sp>
        <p:nvSpPr>
          <p:cNvPr id="4" name="TextBox 3"/>
          <p:cNvSpPr txBox="1"/>
          <p:nvPr/>
        </p:nvSpPr>
        <p:spPr>
          <a:xfrm>
            <a:off x="1668929" y="6150114"/>
            <a:ext cx="7467600" cy="707886"/>
          </a:xfrm>
          <a:prstGeom prst="rect">
            <a:avLst/>
          </a:prstGeom>
          <a:noFill/>
        </p:spPr>
        <p:txBody>
          <a:bodyPr wrap="square" rtlCol="0">
            <a:spAutoFit/>
          </a:bodyPr>
          <a:lstStyle/>
          <a:p>
            <a:pPr algn="r"/>
            <a:r>
              <a:rPr lang="en-US" sz="2000" dirty="0" smtClean="0">
                <a:solidFill>
                  <a:schemeClr val="accent4">
                    <a:lumMod val="10000"/>
                  </a:schemeClr>
                </a:solidFill>
                <a:latin typeface="Imprint MT Shadow"/>
                <a:cs typeface="Imprint MT Shadow"/>
              </a:rPr>
              <a:t>William James (1911/1996) </a:t>
            </a:r>
            <a:r>
              <a:rPr lang="en-US" sz="2000" i="1" dirty="0">
                <a:solidFill>
                  <a:schemeClr val="accent4">
                    <a:lumMod val="10000"/>
                  </a:schemeClr>
                </a:solidFill>
                <a:latin typeface="Imprint MT Shadow"/>
                <a:cs typeface="Imprint MT Shadow"/>
              </a:rPr>
              <a:t>Some problems of philosophy: A beginning of an introduction to </a:t>
            </a:r>
            <a:r>
              <a:rPr lang="en-US" sz="2000" i="1" dirty="0" smtClean="0">
                <a:solidFill>
                  <a:schemeClr val="accent4">
                    <a:lumMod val="10000"/>
                  </a:schemeClr>
                </a:solidFill>
                <a:latin typeface="Imprint MT Shadow"/>
                <a:cs typeface="Imprint MT Shadow"/>
              </a:rPr>
              <a:t>philosophy</a:t>
            </a:r>
            <a:r>
              <a:rPr lang="en-US" sz="2000" dirty="0" smtClean="0">
                <a:solidFill>
                  <a:schemeClr val="accent4">
                    <a:lumMod val="10000"/>
                  </a:schemeClr>
                </a:solidFill>
                <a:latin typeface="Imprint MT Shadow"/>
                <a:cs typeface="Imprint MT Shadow"/>
              </a:rPr>
              <a:t>, p. 74</a:t>
            </a:r>
            <a:endParaRPr lang="en-US" sz="2000" dirty="0">
              <a:solidFill>
                <a:schemeClr val="accent4">
                  <a:lumMod val="10000"/>
                </a:schemeClr>
              </a:solidFill>
              <a:latin typeface="Imprint MT Shadow"/>
              <a:cs typeface="Imprint MT Shadow"/>
            </a:endParaRPr>
          </a:p>
        </p:txBody>
      </p:sp>
    </p:spTree>
    <p:extLst>
      <p:ext uri="{BB962C8B-B14F-4D97-AF65-F5344CB8AC3E}">
        <p14:creationId xmlns:p14="http://schemas.microsoft.com/office/powerpoint/2010/main" val="275201894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19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6" presetClass="entr" presetSubtype="0" fill="hold" nodeType="clickEffect">
                                  <p:stCondLst>
                                    <p:cond delay="0"/>
                                  </p:stCondLst>
                                  <p:iterate type="lt">
                                    <p:tmPct val="10000"/>
                                  </p:iterate>
                                  <p:childTnLst>
                                    <p:set>
                                      <p:cBhvr>
                                        <p:cTn id="10" dur="1" fill="hold">
                                          <p:stCondLst>
                                            <p:cond delay="0"/>
                                          </p:stCondLst>
                                        </p:cTn>
                                        <p:tgtEl>
                                          <p:spTgt spid="3">
                                            <p:txEl>
                                              <p:pRg st="0" end="0"/>
                                            </p:txEl>
                                          </p:spTgt>
                                        </p:tgtEl>
                                        <p:attrNameLst>
                                          <p:attrName>style.visibility</p:attrName>
                                        </p:attrNameLst>
                                      </p:cBhvr>
                                      <p:to>
                                        <p:strVal val="visible"/>
                                      </p:to>
                                    </p:set>
                                    <p:anim by="(-#ppt_w*2)" calcmode="lin" valueType="num">
                                      <p:cBhvr rctx="PPT">
                                        <p:cTn id="11" dur="250" autoRev="1" fill="hold">
                                          <p:stCondLst>
                                            <p:cond delay="0"/>
                                          </p:stCondLst>
                                        </p:cTn>
                                        <p:tgtEl>
                                          <p:spTgt spid="3">
                                            <p:txEl>
                                              <p:pRg st="0" end="0"/>
                                            </p:txEl>
                                          </p:spTgt>
                                        </p:tgtEl>
                                        <p:attrNameLst>
                                          <p:attrName>ppt_w</p:attrName>
                                        </p:attrNameLst>
                                      </p:cBhvr>
                                    </p:anim>
                                    <p:anim by="(#ppt_w*0.50)" calcmode="lin" valueType="num">
                                      <p:cBhvr>
                                        <p:cTn id="12" dur="250" decel="50000" autoRev="1" fill="hold">
                                          <p:stCondLst>
                                            <p:cond delay="0"/>
                                          </p:stCondLst>
                                        </p:cTn>
                                        <p:tgtEl>
                                          <p:spTgt spid="3">
                                            <p:txEl>
                                              <p:pRg st="0" end="0"/>
                                            </p:txEl>
                                          </p:spTgt>
                                        </p:tgtEl>
                                        <p:attrNameLst>
                                          <p:attrName>ppt_x</p:attrName>
                                        </p:attrNameLst>
                                      </p:cBhvr>
                                    </p:anim>
                                    <p:anim from="(-#ppt_h/2)" to="(#ppt_y)" calcmode="lin" valueType="num">
                                      <p:cBhvr>
                                        <p:cTn id="13" dur="500" fill="hold">
                                          <p:stCondLst>
                                            <p:cond delay="0"/>
                                          </p:stCondLst>
                                        </p:cTn>
                                        <p:tgtEl>
                                          <p:spTgt spid="3">
                                            <p:txEl>
                                              <p:pRg st="0" end="0"/>
                                            </p:txEl>
                                          </p:spTgt>
                                        </p:tgtEl>
                                        <p:attrNameLst>
                                          <p:attrName>ppt_y</p:attrName>
                                        </p:attrNameLst>
                                      </p:cBhvr>
                                    </p:anim>
                                    <p:animRot by="21600000">
                                      <p:cBhvr>
                                        <p:cTn id="14" dur="500"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D2C765"/>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4038600" y="1219200"/>
            <a:ext cx="0" cy="4191000"/>
          </a:xfrm>
          <a:prstGeom prst="line">
            <a:avLst/>
          </a:prstGeom>
          <a:ln w="41275">
            <a:solidFill>
              <a:schemeClr val="accent4">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667000" y="304800"/>
            <a:ext cx="3048000" cy="461665"/>
          </a:xfrm>
          <a:prstGeom prst="rect">
            <a:avLst/>
          </a:prstGeom>
          <a:noFill/>
        </p:spPr>
        <p:txBody>
          <a:bodyPr wrap="square" rtlCol="0">
            <a:spAutoFit/>
          </a:bodyPr>
          <a:lstStyle/>
          <a:p>
            <a:r>
              <a:rPr lang="en-US" sz="2400" dirty="0" smtClean="0">
                <a:solidFill>
                  <a:schemeClr val="accent4">
                    <a:lumMod val="10000"/>
                  </a:schemeClr>
                </a:solidFill>
                <a:latin typeface="Imprint MT Shadow"/>
              </a:rPr>
              <a:t>IN FORMATION</a:t>
            </a:r>
            <a:endParaRPr lang="en-US" sz="2400" dirty="0">
              <a:solidFill>
                <a:schemeClr val="accent4">
                  <a:lumMod val="10000"/>
                </a:schemeClr>
              </a:solidFill>
              <a:latin typeface="Imprint MT Shadow"/>
            </a:endParaRPr>
          </a:p>
        </p:txBody>
      </p:sp>
      <p:sp>
        <p:nvSpPr>
          <p:cNvPr id="5" name="TextBox 4"/>
          <p:cNvSpPr txBox="1"/>
          <p:nvPr/>
        </p:nvSpPr>
        <p:spPr>
          <a:xfrm>
            <a:off x="762000" y="5105400"/>
            <a:ext cx="1981200" cy="461665"/>
          </a:xfrm>
          <a:prstGeom prst="rect">
            <a:avLst/>
          </a:prstGeom>
          <a:noFill/>
        </p:spPr>
        <p:txBody>
          <a:bodyPr wrap="square" rtlCol="0">
            <a:spAutoFit/>
          </a:bodyPr>
          <a:lstStyle/>
          <a:p>
            <a:r>
              <a:rPr lang="en-US" sz="2400" dirty="0" smtClean="0">
                <a:solidFill>
                  <a:schemeClr val="accent4">
                    <a:lumMod val="10000"/>
                  </a:schemeClr>
                </a:solidFill>
                <a:latin typeface="Imprint MT Shadow"/>
              </a:rPr>
              <a:t>Presentation</a:t>
            </a:r>
            <a:endParaRPr lang="en-US" sz="2400" dirty="0">
              <a:solidFill>
                <a:schemeClr val="accent4">
                  <a:lumMod val="10000"/>
                </a:schemeClr>
              </a:solidFill>
              <a:latin typeface="Imprint MT Shadow"/>
            </a:endParaRPr>
          </a:p>
        </p:txBody>
      </p:sp>
      <p:sp>
        <p:nvSpPr>
          <p:cNvPr id="6" name="TextBox 5"/>
          <p:cNvSpPr txBox="1"/>
          <p:nvPr/>
        </p:nvSpPr>
        <p:spPr>
          <a:xfrm>
            <a:off x="5181600" y="5105400"/>
            <a:ext cx="2438400" cy="461665"/>
          </a:xfrm>
          <a:prstGeom prst="rect">
            <a:avLst/>
          </a:prstGeom>
          <a:noFill/>
        </p:spPr>
        <p:txBody>
          <a:bodyPr wrap="square" rtlCol="0">
            <a:spAutoFit/>
          </a:bodyPr>
          <a:lstStyle/>
          <a:p>
            <a:r>
              <a:rPr lang="en-US" sz="2400" dirty="0" smtClean="0">
                <a:solidFill>
                  <a:schemeClr val="accent4">
                    <a:lumMod val="10000"/>
                  </a:schemeClr>
                </a:solidFill>
                <a:latin typeface="Imprint MT Shadow"/>
              </a:rPr>
              <a:t>Re-Presentation</a:t>
            </a:r>
            <a:endParaRPr lang="en-US" sz="2400" dirty="0">
              <a:solidFill>
                <a:schemeClr val="accent4">
                  <a:lumMod val="10000"/>
                </a:schemeClr>
              </a:solidFill>
              <a:latin typeface="Imprint MT Shadow"/>
            </a:endParaRPr>
          </a:p>
        </p:txBody>
      </p:sp>
      <p:sp>
        <p:nvSpPr>
          <p:cNvPr id="8" name="TextBox 7"/>
          <p:cNvSpPr txBox="1"/>
          <p:nvPr/>
        </p:nvSpPr>
        <p:spPr>
          <a:xfrm>
            <a:off x="762000" y="2209800"/>
            <a:ext cx="1981200" cy="461665"/>
          </a:xfrm>
          <a:prstGeom prst="rect">
            <a:avLst/>
          </a:prstGeom>
          <a:solidFill>
            <a:srgbClr val="A3A3A3"/>
          </a:solidFill>
          <a:ln w="19050" cmpd="sng">
            <a:solidFill>
              <a:srgbClr val="161616"/>
            </a:solidFill>
          </a:ln>
        </p:spPr>
        <p:txBody>
          <a:bodyPr wrap="square" rtlCol="0">
            <a:spAutoFit/>
          </a:bodyPr>
          <a:lstStyle/>
          <a:p>
            <a:pPr algn="ctr"/>
            <a:r>
              <a:rPr lang="en-US" sz="2400" b="1" dirty="0" smtClean="0">
                <a:solidFill>
                  <a:schemeClr val="accent4">
                    <a:lumMod val="10000"/>
                  </a:schemeClr>
                </a:solidFill>
                <a:latin typeface="Imprint MT Shadow"/>
              </a:rPr>
              <a:t>PERCEPT</a:t>
            </a:r>
            <a:endParaRPr lang="en-US" sz="2400" b="1" dirty="0">
              <a:solidFill>
                <a:schemeClr val="accent4">
                  <a:lumMod val="10000"/>
                </a:schemeClr>
              </a:solidFill>
              <a:latin typeface="Imprint MT Shadow"/>
            </a:endParaRPr>
          </a:p>
        </p:txBody>
      </p:sp>
      <p:sp>
        <p:nvSpPr>
          <p:cNvPr id="9" name="TextBox 8"/>
          <p:cNvSpPr txBox="1"/>
          <p:nvPr/>
        </p:nvSpPr>
        <p:spPr>
          <a:xfrm>
            <a:off x="5105400" y="2209800"/>
            <a:ext cx="1981200" cy="461665"/>
          </a:xfrm>
          <a:prstGeom prst="rect">
            <a:avLst/>
          </a:prstGeom>
          <a:solidFill>
            <a:srgbClr val="A3A3A3"/>
          </a:solidFill>
          <a:ln w="28575" cmpd="sng">
            <a:solidFill>
              <a:srgbClr val="161616"/>
            </a:solidFill>
          </a:ln>
        </p:spPr>
        <p:txBody>
          <a:bodyPr wrap="square" rtlCol="0">
            <a:spAutoFit/>
          </a:bodyPr>
          <a:lstStyle/>
          <a:p>
            <a:r>
              <a:rPr lang="en-US" sz="2400" b="1" dirty="0" smtClean="0">
                <a:solidFill>
                  <a:schemeClr val="accent4">
                    <a:lumMod val="10000"/>
                  </a:schemeClr>
                </a:solidFill>
                <a:latin typeface="Imprint MT Shadow"/>
              </a:rPr>
              <a:t>CONCEPT</a:t>
            </a:r>
            <a:endParaRPr lang="en-US" sz="2400" b="1" dirty="0">
              <a:solidFill>
                <a:schemeClr val="accent4">
                  <a:lumMod val="10000"/>
                </a:schemeClr>
              </a:solidFill>
              <a:latin typeface="Imprint MT Shadow"/>
            </a:endParaRPr>
          </a:p>
        </p:txBody>
      </p:sp>
      <p:cxnSp>
        <p:nvCxnSpPr>
          <p:cNvPr id="11" name="Straight Arrow Connector 10"/>
          <p:cNvCxnSpPr/>
          <p:nvPr/>
        </p:nvCxnSpPr>
        <p:spPr>
          <a:xfrm>
            <a:off x="3200400" y="2286000"/>
            <a:ext cx="1828800" cy="0"/>
          </a:xfrm>
          <a:prstGeom prst="straightConnector1">
            <a:avLst/>
          </a:prstGeom>
          <a:ln w="28575">
            <a:solidFill>
              <a:schemeClr val="accent4">
                <a:lumMod val="10000"/>
              </a:schemeClr>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200400" y="2438400"/>
            <a:ext cx="1828800" cy="0"/>
          </a:xfrm>
          <a:prstGeom prst="straightConnector1">
            <a:avLst/>
          </a:prstGeom>
          <a:ln w="28575">
            <a:solidFill>
              <a:schemeClr val="accent4">
                <a:lumMod val="10000"/>
              </a:schemeClr>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200400" y="2590800"/>
            <a:ext cx="1828800" cy="0"/>
          </a:xfrm>
          <a:prstGeom prst="straightConnector1">
            <a:avLst/>
          </a:prstGeom>
          <a:ln w="28575">
            <a:solidFill>
              <a:schemeClr val="accent4">
                <a:lumMod val="10000"/>
              </a:schemeClr>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200400" y="2743200"/>
            <a:ext cx="1828800" cy="0"/>
          </a:xfrm>
          <a:prstGeom prst="straightConnector1">
            <a:avLst/>
          </a:prstGeom>
          <a:ln w="28575">
            <a:solidFill>
              <a:schemeClr val="accent4">
                <a:lumMod val="10000"/>
              </a:schemeClr>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200400" y="3352800"/>
            <a:ext cx="1828800" cy="0"/>
          </a:xfrm>
          <a:prstGeom prst="straightConnector1">
            <a:avLst/>
          </a:prstGeom>
          <a:ln w="28575">
            <a:solidFill>
              <a:srgbClr val="161616"/>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505200" y="2819400"/>
            <a:ext cx="0" cy="457200"/>
          </a:xfrm>
          <a:prstGeom prst="line">
            <a:avLst/>
          </a:prstGeom>
          <a:ln w="41275">
            <a:solidFill>
              <a:schemeClr val="accent4">
                <a:lumMod val="1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819400" y="2057400"/>
            <a:ext cx="457200" cy="307777"/>
          </a:xfrm>
          <a:prstGeom prst="rect">
            <a:avLst/>
          </a:prstGeom>
          <a:noFill/>
        </p:spPr>
        <p:txBody>
          <a:bodyPr wrap="square" rtlCol="0">
            <a:spAutoFit/>
          </a:bodyPr>
          <a:lstStyle/>
          <a:p>
            <a:r>
              <a:rPr lang="en-US" sz="1400" b="1" dirty="0" smtClean="0">
                <a:solidFill>
                  <a:srgbClr val="161616"/>
                </a:solidFill>
              </a:rPr>
              <a:t>P</a:t>
            </a:r>
            <a:r>
              <a:rPr lang="en-US" sz="1400" b="1" baseline="30000" dirty="0" smtClean="0">
                <a:solidFill>
                  <a:srgbClr val="161616"/>
                </a:solidFill>
              </a:rPr>
              <a:t>1</a:t>
            </a:r>
            <a:endParaRPr lang="en-US" sz="1400" b="1" dirty="0">
              <a:solidFill>
                <a:srgbClr val="161616"/>
              </a:solidFill>
            </a:endParaRPr>
          </a:p>
        </p:txBody>
      </p:sp>
      <p:sp>
        <p:nvSpPr>
          <p:cNvPr id="21" name="TextBox 20"/>
          <p:cNvSpPr txBox="1"/>
          <p:nvPr/>
        </p:nvSpPr>
        <p:spPr>
          <a:xfrm>
            <a:off x="2819400" y="2209800"/>
            <a:ext cx="457200" cy="307777"/>
          </a:xfrm>
          <a:prstGeom prst="rect">
            <a:avLst/>
          </a:prstGeom>
          <a:noFill/>
        </p:spPr>
        <p:txBody>
          <a:bodyPr wrap="square" rtlCol="0">
            <a:spAutoFit/>
          </a:bodyPr>
          <a:lstStyle/>
          <a:p>
            <a:r>
              <a:rPr lang="en-US" sz="1400" b="1" dirty="0" smtClean="0">
                <a:solidFill>
                  <a:srgbClr val="161616"/>
                </a:solidFill>
              </a:rPr>
              <a:t>P</a:t>
            </a:r>
            <a:r>
              <a:rPr lang="en-US" sz="1400" b="1" baseline="30000" dirty="0">
                <a:solidFill>
                  <a:srgbClr val="161616"/>
                </a:solidFill>
              </a:rPr>
              <a:t>2</a:t>
            </a:r>
            <a:endParaRPr lang="en-US" sz="1400" b="1" dirty="0">
              <a:solidFill>
                <a:srgbClr val="161616"/>
              </a:solidFill>
            </a:endParaRPr>
          </a:p>
        </p:txBody>
      </p:sp>
      <p:sp>
        <p:nvSpPr>
          <p:cNvPr id="22" name="TextBox 21"/>
          <p:cNvSpPr txBox="1"/>
          <p:nvPr/>
        </p:nvSpPr>
        <p:spPr>
          <a:xfrm>
            <a:off x="2819400" y="2362200"/>
            <a:ext cx="457200" cy="307777"/>
          </a:xfrm>
          <a:prstGeom prst="rect">
            <a:avLst/>
          </a:prstGeom>
          <a:noFill/>
        </p:spPr>
        <p:txBody>
          <a:bodyPr wrap="square" rtlCol="0">
            <a:spAutoFit/>
          </a:bodyPr>
          <a:lstStyle/>
          <a:p>
            <a:r>
              <a:rPr lang="en-US" sz="1400" b="1" dirty="0" smtClean="0">
                <a:solidFill>
                  <a:srgbClr val="161616"/>
                </a:solidFill>
              </a:rPr>
              <a:t>P</a:t>
            </a:r>
            <a:r>
              <a:rPr lang="en-US" sz="1400" b="1" baseline="30000" dirty="0">
                <a:solidFill>
                  <a:srgbClr val="161616"/>
                </a:solidFill>
              </a:rPr>
              <a:t>3</a:t>
            </a:r>
            <a:endParaRPr lang="en-US" sz="1400" b="1" dirty="0">
              <a:solidFill>
                <a:srgbClr val="161616"/>
              </a:solidFill>
            </a:endParaRPr>
          </a:p>
        </p:txBody>
      </p:sp>
      <p:sp>
        <p:nvSpPr>
          <p:cNvPr id="23" name="TextBox 22"/>
          <p:cNvSpPr txBox="1"/>
          <p:nvPr/>
        </p:nvSpPr>
        <p:spPr>
          <a:xfrm>
            <a:off x="2819400" y="2514600"/>
            <a:ext cx="457200" cy="307777"/>
          </a:xfrm>
          <a:prstGeom prst="rect">
            <a:avLst/>
          </a:prstGeom>
          <a:noFill/>
        </p:spPr>
        <p:txBody>
          <a:bodyPr wrap="square" rtlCol="0">
            <a:spAutoFit/>
          </a:bodyPr>
          <a:lstStyle/>
          <a:p>
            <a:r>
              <a:rPr lang="en-US" sz="1400" b="1" dirty="0" smtClean="0">
                <a:solidFill>
                  <a:srgbClr val="161616"/>
                </a:solidFill>
              </a:rPr>
              <a:t>P</a:t>
            </a:r>
            <a:r>
              <a:rPr lang="en-US" sz="1400" b="1" baseline="30000" dirty="0">
                <a:solidFill>
                  <a:srgbClr val="161616"/>
                </a:solidFill>
              </a:rPr>
              <a:t>4</a:t>
            </a:r>
            <a:endParaRPr lang="en-US" sz="1400" b="1" dirty="0">
              <a:solidFill>
                <a:srgbClr val="161616"/>
              </a:solidFill>
            </a:endParaRPr>
          </a:p>
        </p:txBody>
      </p:sp>
      <p:sp>
        <p:nvSpPr>
          <p:cNvPr id="24" name="TextBox 23"/>
          <p:cNvSpPr txBox="1"/>
          <p:nvPr/>
        </p:nvSpPr>
        <p:spPr>
          <a:xfrm>
            <a:off x="2819400" y="3124200"/>
            <a:ext cx="457200" cy="307777"/>
          </a:xfrm>
          <a:prstGeom prst="rect">
            <a:avLst/>
          </a:prstGeom>
          <a:noFill/>
        </p:spPr>
        <p:txBody>
          <a:bodyPr wrap="square" rtlCol="0">
            <a:spAutoFit/>
          </a:bodyPr>
          <a:lstStyle/>
          <a:p>
            <a:r>
              <a:rPr lang="en-US" sz="1400" b="1" dirty="0" err="1" smtClean="0">
                <a:solidFill>
                  <a:srgbClr val="161616"/>
                </a:solidFill>
              </a:rPr>
              <a:t>P</a:t>
            </a:r>
            <a:r>
              <a:rPr lang="en-US" sz="1400" b="1" baseline="30000" dirty="0" err="1" smtClean="0">
                <a:solidFill>
                  <a:srgbClr val="161616"/>
                </a:solidFill>
              </a:rPr>
              <a:t>n</a:t>
            </a:r>
            <a:endParaRPr lang="en-US" sz="1400" b="1" dirty="0">
              <a:solidFill>
                <a:srgbClr val="161616"/>
              </a:solidFill>
            </a:endParaRPr>
          </a:p>
        </p:txBody>
      </p:sp>
      <p:sp>
        <p:nvSpPr>
          <p:cNvPr id="25" name="TextBox 24"/>
          <p:cNvSpPr txBox="1"/>
          <p:nvPr/>
        </p:nvSpPr>
        <p:spPr>
          <a:xfrm>
            <a:off x="609600" y="4572000"/>
            <a:ext cx="2286000" cy="461665"/>
          </a:xfrm>
          <a:prstGeom prst="rect">
            <a:avLst/>
          </a:prstGeom>
          <a:noFill/>
        </p:spPr>
        <p:txBody>
          <a:bodyPr wrap="square" rtlCol="0">
            <a:spAutoFit/>
          </a:bodyPr>
          <a:lstStyle/>
          <a:p>
            <a:r>
              <a:rPr lang="en-US" sz="2400" i="1" dirty="0" smtClean="0">
                <a:solidFill>
                  <a:schemeClr val="accent4">
                    <a:lumMod val="10000"/>
                  </a:schemeClr>
                </a:solidFill>
                <a:latin typeface="Imprint MT Shadow"/>
              </a:rPr>
              <a:t>In the Moment</a:t>
            </a:r>
            <a:endParaRPr lang="en-US" sz="2400" i="1" dirty="0">
              <a:solidFill>
                <a:schemeClr val="accent4">
                  <a:lumMod val="10000"/>
                </a:schemeClr>
              </a:solidFill>
              <a:latin typeface="Imprint MT Shadow"/>
            </a:endParaRPr>
          </a:p>
        </p:txBody>
      </p:sp>
      <p:sp>
        <p:nvSpPr>
          <p:cNvPr id="26" name="TextBox 25"/>
          <p:cNvSpPr txBox="1"/>
          <p:nvPr/>
        </p:nvSpPr>
        <p:spPr>
          <a:xfrm>
            <a:off x="5410200" y="4572000"/>
            <a:ext cx="1981200" cy="461665"/>
          </a:xfrm>
          <a:prstGeom prst="rect">
            <a:avLst/>
          </a:prstGeom>
          <a:noFill/>
        </p:spPr>
        <p:txBody>
          <a:bodyPr wrap="square" rtlCol="0">
            <a:spAutoFit/>
          </a:bodyPr>
          <a:lstStyle/>
          <a:p>
            <a:r>
              <a:rPr lang="en-US" sz="2400" i="1" dirty="0" smtClean="0">
                <a:solidFill>
                  <a:schemeClr val="accent4">
                    <a:lumMod val="10000"/>
                  </a:schemeClr>
                </a:solidFill>
                <a:latin typeface="Imprint MT Shadow"/>
              </a:rPr>
              <a:t>In the Mind</a:t>
            </a:r>
            <a:endParaRPr lang="en-US" sz="2400" i="1" dirty="0">
              <a:solidFill>
                <a:schemeClr val="accent4">
                  <a:lumMod val="10000"/>
                </a:schemeClr>
              </a:solidFill>
              <a:latin typeface="Imprint MT Shadow"/>
            </a:endParaRPr>
          </a:p>
        </p:txBody>
      </p:sp>
      <p:sp>
        <p:nvSpPr>
          <p:cNvPr id="27" name="TextBox 26"/>
          <p:cNvSpPr txBox="1"/>
          <p:nvPr/>
        </p:nvSpPr>
        <p:spPr>
          <a:xfrm>
            <a:off x="1295400" y="4038600"/>
            <a:ext cx="914400" cy="461665"/>
          </a:xfrm>
          <a:prstGeom prst="rect">
            <a:avLst/>
          </a:prstGeom>
          <a:noFill/>
        </p:spPr>
        <p:txBody>
          <a:bodyPr wrap="square" rtlCol="0">
            <a:spAutoFit/>
          </a:bodyPr>
          <a:lstStyle/>
          <a:p>
            <a:r>
              <a:rPr lang="en-US" sz="2400" b="1" dirty="0" smtClean="0">
                <a:solidFill>
                  <a:srgbClr val="C00000"/>
                </a:solidFill>
                <a:latin typeface="Imprint MT Shadow"/>
              </a:rPr>
              <a:t>RT</a:t>
            </a:r>
            <a:endParaRPr lang="en-US" sz="2400" b="1" dirty="0">
              <a:solidFill>
                <a:srgbClr val="C00000"/>
              </a:solidFill>
              <a:latin typeface="Imprint MT Shadow"/>
            </a:endParaRPr>
          </a:p>
        </p:txBody>
      </p:sp>
      <p:sp>
        <p:nvSpPr>
          <p:cNvPr id="28" name="TextBox 27"/>
          <p:cNvSpPr txBox="1"/>
          <p:nvPr/>
        </p:nvSpPr>
        <p:spPr>
          <a:xfrm>
            <a:off x="5791200" y="3886200"/>
            <a:ext cx="914400" cy="461665"/>
          </a:xfrm>
          <a:prstGeom prst="rect">
            <a:avLst/>
          </a:prstGeom>
          <a:noFill/>
        </p:spPr>
        <p:txBody>
          <a:bodyPr wrap="square" rtlCol="0">
            <a:spAutoFit/>
          </a:bodyPr>
          <a:lstStyle/>
          <a:p>
            <a:r>
              <a:rPr lang="en-US" sz="2400" b="1" dirty="0" smtClean="0">
                <a:solidFill>
                  <a:srgbClr val="C00000"/>
                </a:solidFill>
                <a:latin typeface="Imprint MT Shadow"/>
              </a:rPr>
              <a:t>RT</a:t>
            </a:r>
            <a:endParaRPr lang="en-US" sz="2400" b="1" dirty="0">
              <a:solidFill>
                <a:srgbClr val="C00000"/>
              </a:solidFill>
              <a:latin typeface="Imprint MT Shadow"/>
            </a:endParaRPr>
          </a:p>
        </p:txBody>
      </p:sp>
      <p:sp>
        <p:nvSpPr>
          <p:cNvPr id="29" name="TextBox 28"/>
          <p:cNvSpPr txBox="1"/>
          <p:nvPr/>
        </p:nvSpPr>
        <p:spPr>
          <a:xfrm>
            <a:off x="5791200" y="4114800"/>
            <a:ext cx="914400" cy="461665"/>
          </a:xfrm>
          <a:prstGeom prst="rect">
            <a:avLst/>
          </a:prstGeom>
          <a:noFill/>
        </p:spPr>
        <p:txBody>
          <a:bodyPr wrap="square" rtlCol="0">
            <a:spAutoFit/>
          </a:bodyPr>
          <a:lstStyle/>
          <a:p>
            <a:r>
              <a:rPr lang="en-US" sz="2400" b="1" dirty="0" smtClean="0">
                <a:solidFill>
                  <a:srgbClr val="C00000"/>
                </a:solidFill>
                <a:latin typeface="Imprint MT Shadow"/>
              </a:rPr>
              <a:t>RR</a:t>
            </a:r>
            <a:endParaRPr lang="en-US" sz="2400" b="1" dirty="0">
              <a:solidFill>
                <a:srgbClr val="C00000"/>
              </a:solidFill>
              <a:latin typeface="Imprint MT Shadow"/>
            </a:endParaRPr>
          </a:p>
        </p:txBody>
      </p:sp>
      <p:cxnSp>
        <p:nvCxnSpPr>
          <p:cNvPr id="33" name="Straight Connector 32"/>
          <p:cNvCxnSpPr/>
          <p:nvPr/>
        </p:nvCxnSpPr>
        <p:spPr>
          <a:xfrm rot="16200000" flipV="1">
            <a:off x="5029200" y="1371600"/>
            <a:ext cx="1143000" cy="533400"/>
          </a:xfrm>
          <a:prstGeom prst="line">
            <a:avLst/>
          </a:prstGeom>
          <a:ln>
            <a:solidFill>
              <a:srgbClr val="16161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V="1">
            <a:off x="5257057" y="1524744"/>
            <a:ext cx="1066800" cy="150913"/>
          </a:xfrm>
          <a:prstGeom prst="line">
            <a:avLst/>
          </a:prstGeom>
          <a:ln>
            <a:solidFill>
              <a:srgbClr val="16161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16200000">
            <a:off x="5410945" y="1523256"/>
            <a:ext cx="1143000" cy="230089"/>
          </a:xfrm>
          <a:prstGeom prst="line">
            <a:avLst/>
          </a:prstGeom>
          <a:ln>
            <a:solidFill>
              <a:srgbClr val="16161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16200000">
            <a:off x="5715000" y="1219200"/>
            <a:ext cx="1143000" cy="838200"/>
          </a:xfrm>
          <a:prstGeom prst="line">
            <a:avLst/>
          </a:prstGeom>
          <a:ln>
            <a:solidFill>
              <a:srgbClr val="16161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rot="16200000">
            <a:off x="4983033" y="808166"/>
            <a:ext cx="400110" cy="307777"/>
          </a:xfrm>
          <a:prstGeom prst="rect">
            <a:avLst/>
          </a:prstGeom>
          <a:noFill/>
        </p:spPr>
        <p:txBody>
          <a:bodyPr vert="vert" wrap="square" rtlCol="0">
            <a:spAutoFit/>
          </a:bodyPr>
          <a:lstStyle/>
          <a:p>
            <a:r>
              <a:rPr lang="en-US" sz="1400" b="1" dirty="0">
                <a:solidFill>
                  <a:srgbClr val="161616"/>
                </a:solidFill>
              </a:rPr>
              <a:t>C</a:t>
            </a:r>
            <a:r>
              <a:rPr lang="en-US" sz="1400" b="1" baseline="30000" dirty="0" smtClean="0">
                <a:solidFill>
                  <a:srgbClr val="161616"/>
                </a:solidFill>
              </a:rPr>
              <a:t>1</a:t>
            </a:r>
            <a:endParaRPr lang="en-US" sz="1400" b="1" dirty="0">
              <a:solidFill>
                <a:srgbClr val="161616"/>
              </a:solidFill>
            </a:endParaRPr>
          </a:p>
        </p:txBody>
      </p:sp>
      <p:sp>
        <p:nvSpPr>
          <p:cNvPr id="47" name="TextBox 46"/>
          <p:cNvSpPr txBox="1"/>
          <p:nvPr/>
        </p:nvSpPr>
        <p:spPr>
          <a:xfrm rot="16200000">
            <a:off x="5516434" y="808166"/>
            <a:ext cx="400110" cy="307777"/>
          </a:xfrm>
          <a:prstGeom prst="rect">
            <a:avLst/>
          </a:prstGeom>
          <a:noFill/>
        </p:spPr>
        <p:txBody>
          <a:bodyPr vert="vert" wrap="square" rtlCol="0">
            <a:spAutoFit/>
          </a:bodyPr>
          <a:lstStyle/>
          <a:p>
            <a:r>
              <a:rPr lang="en-US" sz="1400" b="1" dirty="0" smtClean="0">
                <a:solidFill>
                  <a:srgbClr val="161616"/>
                </a:solidFill>
              </a:rPr>
              <a:t>C</a:t>
            </a:r>
            <a:r>
              <a:rPr lang="en-US" sz="1400" b="1" baseline="30000" dirty="0">
                <a:solidFill>
                  <a:srgbClr val="161616"/>
                </a:solidFill>
              </a:rPr>
              <a:t>2</a:t>
            </a:r>
            <a:endParaRPr lang="en-US" sz="1400" b="1" dirty="0">
              <a:solidFill>
                <a:srgbClr val="161616"/>
              </a:solidFill>
            </a:endParaRPr>
          </a:p>
        </p:txBody>
      </p:sp>
      <p:sp>
        <p:nvSpPr>
          <p:cNvPr id="48" name="TextBox 47"/>
          <p:cNvSpPr txBox="1"/>
          <p:nvPr/>
        </p:nvSpPr>
        <p:spPr>
          <a:xfrm rot="16200000">
            <a:off x="5973634" y="808166"/>
            <a:ext cx="400110" cy="307777"/>
          </a:xfrm>
          <a:prstGeom prst="rect">
            <a:avLst/>
          </a:prstGeom>
          <a:noFill/>
        </p:spPr>
        <p:txBody>
          <a:bodyPr vert="vert" wrap="square" rtlCol="0">
            <a:spAutoFit/>
          </a:bodyPr>
          <a:lstStyle/>
          <a:p>
            <a:r>
              <a:rPr lang="en-US" sz="1400" b="1" dirty="0" smtClean="0">
                <a:solidFill>
                  <a:srgbClr val="161616"/>
                </a:solidFill>
              </a:rPr>
              <a:t>C</a:t>
            </a:r>
            <a:r>
              <a:rPr lang="en-US" sz="1400" b="1" baseline="30000" dirty="0">
                <a:solidFill>
                  <a:srgbClr val="161616"/>
                </a:solidFill>
              </a:rPr>
              <a:t>3</a:t>
            </a:r>
            <a:endParaRPr lang="en-US" sz="1400" b="1" dirty="0">
              <a:solidFill>
                <a:srgbClr val="161616"/>
              </a:solidFill>
            </a:endParaRPr>
          </a:p>
        </p:txBody>
      </p:sp>
      <p:sp>
        <p:nvSpPr>
          <p:cNvPr id="49" name="TextBox 48"/>
          <p:cNvSpPr txBox="1"/>
          <p:nvPr/>
        </p:nvSpPr>
        <p:spPr>
          <a:xfrm rot="16200000">
            <a:off x="6507033" y="808166"/>
            <a:ext cx="400110" cy="307777"/>
          </a:xfrm>
          <a:prstGeom prst="rect">
            <a:avLst/>
          </a:prstGeom>
          <a:noFill/>
        </p:spPr>
        <p:txBody>
          <a:bodyPr vert="vert" wrap="square" rtlCol="0">
            <a:spAutoFit/>
          </a:bodyPr>
          <a:lstStyle/>
          <a:p>
            <a:r>
              <a:rPr lang="en-US" sz="1400" b="1" dirty="0" smtClean="0">
                <a:solidFill>
                  <a:srgbClr val="161616"/>
                </a:solidFill>
              </a:rPr>
              <a:t>C</a:t>
            </a:r>
            <a:r>
              <a:rPr lang="en-US" sz="1400" b="1" baseline="30000" dirty="0">
                <a:solidFill>
                  <a:srgbClr val="161616"/>
                </a:solidFill>
              </a:rPr>
              <a:t>N</a:t>
            </a:r>
            <a:endParaRPr lang="en-US" sz="1400" b="1" dirty="0">
              <a:solidFill>
                <a:srgbClr val="161616"/>
              </a:solidFill>
            </a:endParaRPr>
          </a:p>
        </p:txBody>
      </p:sp>
      <p:cxnSp>
        <p:nvCxnSpPr>
          <p:cNvPr id="51" name="Straight Connector 50"/>
          <p:cNvCxnSpPr/>
          <p:nvPr/>
        </p:nvCxnSpPr>
        <p:spPr>
          <a:xfrm rot="16200000">
            <a:off x="6324600" y="990600"/>
            <a:ext cx="0" cy="457200"/>
          </a:xfrm>
          <a:prstGeom prst="line">
            <a:avLst/>
          </a:prstGeom>
          <a:ln w="41275">
            <a:solidFill>
              <a:schemeClr val="accent4">
                <a:lumMod val="1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rot="16200000">
            <a:off x="6304510" y="2731025"/>
            <a:ext cx="4616648" cy="461665"/>
          </a:xfrm>
          <a:prstGeom prst="rect">
            <a:avLst/>
          </a:prstGeom>
          <a:noFill/>
        </p:spPr>
        <p:txBody>
          <a:bodyPr vert="vert" wrap="square" rtlCol="0">
            <a:spAutoFit/>
          </a:bodyPr>
          <a:lstStyle/>
          <a:p>
            <a:r>
              <a:rPr lang="en-US" sz="2400" dirty="0" smtClean="0">
                <a:solidFill>
                  <a:schemeClr val="accent4">
                    <a:lumMod val="10000"/>
                  </a:schemeClr>
                </a:solidFill>
                <a:latin typeface="Imprint MT Shadow"/>
              </a:rPr>
              <a:t>R E</a:t>
            </a:r>
          </a:p>
          <a:p>
            <a:endParaRPr lang="en-US" sz="2400" dirty="0" smtClean="0">
              <a:solidFill>
                <a:schemeClr val="accent4">
                  <a:lumMod val="10000"/>
                </a:schemeClr>
              </a:solidFill>
              <a:latin typeface="Imprint MT Shadow"/>
            </a:endParaRPr>
          </a:p>
          <a:p>
            <a:r>
              <a:rPr lang="en-US" sz="2400" dirty="0" smtClean="0">
                <a:solidFill>
                  <a:schemeClr val="accent4">
                    <a:lumMod val="10000"/>
                  </a:schemeClr>
                </a:solidFill>
                <a:latin typeface="Imprint MT Shadow"/>
              </a:rPr>
              <a:t>FORMAT    I ON</a:t>
            </a:r>
            <a:endParaRPr lang="en-US" sz="2400" dirty="0">
              <a:solidFill>
                <a:schemeClr val="accent4">
                  <a:lumMod val="10000"/>
                </a:schemeClr>
              </a:solidFill>
              <a:latin typeface="Imprint MT Shadow"/>
            </a:endParaRPr>
          </a:p>
        </p:txBody>
      </p:sp>
      <p:sp>
        <p:nvSpPr>
          <p:cNvPr id="56" name="Arc 55"/>
          <p:cNvSpPr/>
          <p:nvPr/>
        </p:nvSpPr>
        <p:spPr>
          <a:xfrm rot="10800000">
            <a:off x="1524000" y="1002958"/>
            <a:ext cx="4800600" cy="3492842"/>
          </a:xfrm>
          <a:prstGeom prst="arc">
            <a:avLst>
              <a:gd name="adj1" fmla="val 10688615"/>
              <a:gd name="adj2" fmla="val 21490606"/>
            </a:avLst>
          </a:prstGeom>
          <a:ln>
            <a:solidFill>
              <a:schemeClr val="accent4">
                <a:lumMod val="10000"/>
              </a:schemeClr>
            </a:solidFill>
            <a:prstDash val="dash"/>
            <a:headEnd type="none" w="lg" len="lg"/>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161616"/>
              </a:solidFill>
            </a:endParaRPr>
          </a:p>
        </p:txBody>
      </p:sp>
      <p:cxnSp>
        <p:nvCxnSpPr>
          <p:cNvPr id="7" name="Straight Connector 6"/>
          <p:cNvCxnSpPr/>
          <p:nvPr/>
        </p:nvCxnSpPr>
        <p:spPr>
          <a:xfrm>
            <a:off x="8534400" y="1524000"/>
            <a:ext cx="0" cy="228600"/>
          </a:xfrm>
          <a:prstGeom prst="line">
            <a:avLst/>
          </a:prstGeom>
          <a:ln>
            <a:solidFill>
              <a:schemeClr val="accent4">
                <a:lumMod val="10000"/>
              </a:schemeClr>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28600" y="5638800"/>
            <a:ext cx="3124200" cy="830997"/>
          </a:xfrm>
          <a:prstGeom prst="rect">
            <a:avLst/>
          </a:prstGeom>
          <a:noFill/>
        </p:spPr>
        <p:txBody>
          <a:bodyPr wrap="square" rtlCol="0">
            <a:spAutoFit/>
          </a:bodyPr>
          <a:lstStyle/>
          <a:p>
            <a:pPr algn="ctr"/>
            <a:r>
              <a:rPr lang="en-US" sz="2400" dirty="0" smtClean="0">
                <a:solidFill>
                  <a:schemeClr val="accent4">
                    <a:lumMod val="10000"/>
                  </a:schemeClr>
                </a:solidFill>
                <a:latin typeface="Imprint MT Shadow"/>
              </a:rPr>
              <a:t>Involuntary Cognitive Processing</a:t>
            </a:r>
            <a:endParaRPr lang="en-US" sz="2400" dirty="0">
              <a:solidFill>
                <a:schemeClr val="accent4">
                  <a:lumMod val="10000"/>
                </a:schemeClr>
              </a:solidFill>
              <a:latin typeface="Imprint MT Shadow"/>
            </a:endParaRPr>
          </a:p>
        </p:txBody>
      </p:sp>
      <p:sp>
        <p:nvSpPr>
          <p:cNvPr id="38" name="TextBox 37"/>
          <p:cNvSpPr txBox="1"/>
          <p:nvPr/>
        </p:nvSpPr>
        <p:spPr>
          <a:xfrm>
            <a:off x="4343400" y="5638800"/>
            <a:ext cx="3810000" cy="830997"/>
          </a:xfrm>
          <a:prstGeom prst="rect">
            <a:avLst/>
          </a:prstGeom>
          <a:noFill/>
        </p:spPr>
        <p:txBody>
          <a:bodyPr wrap="square" rtlCol="0">
            <a:spAutoFit/>
          </a:bodyPr>
          <a:lstStyle/>
          <a:p>
            <a:pPr algn="ctr"/>
            <a:r>
              <a:rPr lang="en-US" sz="2400" dirty="0" smtClean="0">
                <a:solidFill>
                  <a:schemeClr val="accent4">
                    <a:lumMod val="10000"/>
                  </a:schemeClr>
                </a:solidFill>
                <a:latin typeface="Imprint MT Shadow"/>
              </a:rPr>
              <a:t>Involuntary and Voluntary Cognitive Processing</a:t>
            </a:r>
            <a:endParaRPr lang="en-US" sz="2400" dirty="0">
              <a:solidFill>
                <a:schemeClr val="accent4">
                  <a:lumMod val="10000"/>
                </a:schemeClr>
              </a:solidFill>
              <a:latin typeface="Imprint MT Shadow"/>
            </a:endParaRPr>
          </a:p>
        </p:txBody>
      </p:sp>
    </p:spTree>
    <p:extLst>
      <p:ext uri="{BB962C8B-B14F-4D97-AF65-F5344CB8AC3E}">
        <p14:creationId xmlns:p14="http://schemas.microsoft.com/office/powerpoint/2010/main" val="10975206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000"/>
                                        <p:tgtEl>
                                          <p:spTgt spid="11"/>
                                        </p:tgtEl>
                                      </p:cBhvr>
                                    </p:animEffec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999"/>
                                          </p:stCondLst>
                                        </p:cTn>
                                        <p:tgtEl>
                                          <p:spTgt spid="21"/>
                                        </p:tgtEl>
                                        <p:attrNameLst>
                                          <p:attrName>style.visibility</p:attrName>
                                        </p:attrNameLst>
                                      </p:cBhvr>
                                      <p:to>
                                        <p:strVal val="visible"/>
                                      </p:to>
                                    </p:se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1000"/>
                                        <p:tgtEl>
                                          <p:spTgt spid="12"/>
                                        </p:tgtEl>
                                      </p:cBhvr>
                                    </p:animEffect>
                                  </p:childTnLst>
                                </p:cTn>
                              </p:par>
                            </p:childTnLst>
                          </p:cTn>
                        </p:par>
                        <p:par>
                          <p:cTn id="30" fill="hold">
                            <p:stCondLst>
                              <p:cond delay="3000"/>
                            </p:stCondLst>
                            <p:childTnLst>
                              <p:par>
                                <p:cTn id="31" presetID="1" presetClass="entr" presetSubtype="0" fill="hold" grpId="0" nodeType="afterEffect">
                                  <p:stCondLst>
                                    <p:cond delay="0"/>
                                  </p:stCondLst>
                                  <p:childTnLst>
                                    <p:set>
                                      <p:cBhvr>
                                        <p:cTn id="32" dur="1" fill="hold">
                                          <p:stCondLst>
                                            <p:cond delay="999"/>
                                          </p:stCondLst>
                                        </p:cTn>
                                        <p:tgtEl>
                                          <p:spTgt spid="22"/>
                                        </p:tgtEl>
                                        <p:attrNameLst>
                                          <p:attrName>style.visibility</p:attrName>
                                        </p:attrNameLst>
                                      </p:cBhvr>
                                      <p:to>
                                        <p:strVal val="visible"/>
                                      </p:to>
                                    </p:set>
                                  </p:childTnLst>
                                </p:cTn>
                              </p:par>
                            </p:childTnLst>
                          </p:cTn>
                        </p:par>
                        <p:par>
                          <p:cTn id="33" fill="hold">
                            <p:stCondLst>
                              <p:cond delay="4000"/>
                            </p:stCondLst>
                            <p:childTnLst>
                              <p:par>
                                <p:cTn id="34" presetID="2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1000"/>
                                        <p:tgtEl>
                                          <p:spTgt spid="13"/>
                                        </p:tgtEl>
                                      </p:cBhvr>
                                    </p:animEffect>
                                  </p:childTnLst>
                                </p:cTn>
                              </p:par>
                            </p:childTnLst>
                          </p:cTn>
                        </p:par>
                        <p:par>
                          <p:cTn id="37" fill="hold">
                            <p:stCondLst>
                              <p:cond delay="5000"/>
                            </p:stCondLst>
                            <p:childTnLst>
                              <p:par>
                                <p:cTn id="38" presetID="1" presetClass="entr" presetSubtype="0" fill="hold" grpId="0" nodeType="afterEffect">
                                  <p:stCondLst>
                                    <p:cond delay="0"/>
                                  </p:stCondLst>
                                  <p:childTnLst>
                                    <p:set>
                                      <p:cBhvr>
                                        <p:cTn id="39" dur="1" fill="hold">
                                          <p:stCondLst>
                                            <p:cond delay="999"/>
                                          </p:stCondLst>
                                        </p:cTn>
                                        <p:tgtEl>
                                          <p:spTgt spid="23"/>
                                        </p:tgtEl>
                                        <p:attrNameLst>
                                          <p:attrName>style.visibility</p:attrName>
                                        </p:attrNameLst>
                                      </p:cBhvr>
                                      <p:to>
                                        <p:strVal val="visible"/>
                                      </p:to>
                                    </p:set>
                                  </p:childTnLst>
                                </p:cTn>
                              </p:par>
                            </p:childTnLst>
                          </p:cTn>
                        </p:par>
                        <p:par>
                          <p:cTn id="40" fill="hold">
                            <p:stCondLst>
                              <p:cond delay="6000"/>
                            </p:stCondLst>
                            <p:childTnLst>
                              <p:par>
                                <p:cTn id="41" presetID="22" presetClass="entr" presetSubtype="8"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1000"/>
                                        <p:tgtEl>
                                          <p:spTgt spid="14"/>
                                        </p:tgtEl>
                                      </p:cBhvr>
                                    </p:animEffect>
                                  </p:childTnLst>
                                </p:cTn>
                              </p:par>
                            </p:childTnLst>
                          </p:cTn>
                        </p:par>
                        <p:par>
                          <p:cTn id="44" fill="hold">
                            <p:stCondLst>
                              <p:cond delay="7000"/>
                            </p:stCondLst>
                            <p:childTnLst>
                              <p:par>
                                <p:cTn id="45" presetID="22" presetClass="entr" presetSubtype="1"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1000"/>
                                        <p:tgtEl>
                                          <p:spTgt spid="17"/>
                                        </p:tgtEl>
                                      </p:cBhvr>
                                    </p:animEffect>
                                  </p:childTnLst>
                                </p:cTn>
                              </p:par>
                            </p:childTnLst>
                          </p:cTn>
                        </p:par>
                        <p:par>
                          <p:cTn id="48" fill="hold">
                            <p:stCondLst>
                              <p:cond delay="8000"/>
                            </p:stCondLst>
                            <p:childTnLst>
                              <p:par>
                                <p:cTn id="49" presetID="1" presetClass="entr" presetSubtype="0" fill="hold" grpId="0" nodeType="afterEffect">
                                  <p:stCondLst>
                                    <p:cond delay="0"/>
                                  </p:stCondLst>
                                  <p:childTnLst>
                                    <p:set>
                                      <p:cBhvr>
                                        <p:cTn id="50" dur="1" fill="hold">
                                          <p:stCondLst>
                                            <p:cond delay="999"/>
                                          </p:stCondLst>
                                        </p:cTn>
                                        <p:tgtEl>
                                          <p:spTgt spid="24"/>
                                        </p:tgtEl>
                                        <p:attrNameLst>
                                          <p:attrName>style.visibility</p:attrName>
                                        </p:attrNameLst>
                                      </p:cBhvr>
                                      <p:to>
                                        <p:strVal val="visible"/>
                                      </p:to>
                                    </p:set>
                                  </p:childTnLst>
                                </p:cTn>
                              </p:par>
                            </p:childTnLst>
                          </p:cTn>
                        </p:par>
                        <p:par>
                          <p:cTn id="51" fill="hold">
                            <p:stCondLst>
                              <p:cond delay="9000"/>
                            </p:stCondLst>
                            <p:childTnLst>
                              <p:par>
                                <p:cTn id="52" presetID="22" presetClass="entr" presetSubtype="8"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2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9"/>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down)">
                                      <p:cBhvr>
                                        <p:cTn id="89" dur="500"/>
                                        <p:tgtEl>
                                          <p:spTgt spid="33"/>
                                        </p:tgtEl>
                                      </p:cBhvr>
                                    </p:animEffect>
                                  </p:childTnLst>
                                </p:cTn>
                              </p:par>
                            </p:childTnLst>
                          </p:cTn>
                        </p:par>
                        <p:par>
                          <p:cTn id="90" fill="hold">
                            <p:stCondLst>
                              <p:cond delay="500"/>
                            </p:stCondLst>
                            <p:childTnLst>
                              <p:par>
                                <p:cTn id="91" presetID="1" presetClass="entr" presetSubtype="0" fill="hold" grpId="1" nodeType="afterEffect">
                                  <p:stCondLst>
                                    <p:cond delay="0"/>
                                  </p:stCondLst>
                                  <p:childTnLst>
                                    <p:set>
                                      <p:cBhvr>
                                        <p:cTn id="92" dur="1" fill="hold">
                                          <p:stCondLst>
                                            <p:cond delay="499"/>
                                          </p:stCondLst>
                                        </p:cTn>
                                        <p:tgtEl>
                                          <p:spTgt spid="46"/>
                                        </p:tgtEl>
                                        <p:attrNameLst>
                                          <p:attrName>style.visibility</p:attrName>
                                        </p:attrNameLst>
                                      </p:cBhvr>
                                      <p:to>
                                        <p:strVal val="visible"/>
                                      </p:to>
                                    </p:set>
                                  </p:childTnLst>
                                </p:cTn>
                              </p:par>
                            </p:childTnLst>
                          </p:cTn>
                        </p:par>
                        <p:par>
                          <p:cTn id="93" fill="hold">
                            <p:stCondLst>
                              <p:cond delay="1000"/>
                            </p:stCondLst>
                            <p:childTnLst>
                              <p:par>
                                <p:cTn id="94" presetID="22" presetClass="entr" presetSubtype="4" fill="hold"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wipe(down)">
                                      <p:cBhvr>
                                        <p:cTn id="96" dur="500"/>
                                        <p:tgtEl>
                                          <p:spTgt spid="34"/>
                                        </p:tgtEl>
                                      </p:cBhvr>
                                    </p:animEffect>
                                  </p:childTnLst>
                                </p:cTn>
                              </p:par>
                            </p:childTnLst>
                          </p:cTn>
                        </p:par>
                        <p:par>
                          <p:cTn id="97" fill="hold">
                            <p:stCondLst>
                              <p:cond delay="1500"/>
                            </p:stCondLst>
                            <p:childTnLst>
                              <p:par>
                                <p:cTn id="98" presetID="1" presetClass="entr" presetSubtype="0" fill="hold" grpId="0" nodeType="afterEffect">
                                  <p:stCondLst>
                                    <p:cond delay="0"/>
                                  </p:stCondLst>
                                  <p:childTnLst>
                                    <p:set>
                                      <p:cBhvr>
                                        <p:cTn id="99" dur="1" fill="hold">
                                          <p:stCondLst>
                                            <p:cond delay="499"/>
                                          </p:stCondLst>
                                        </p:cTn>
                                        <p:tgtEl>
                                          <p:spTgt spid="47"/>
                                        </p:tgtEl>
                                        <p:attrNameLst>
                                          <p:attrName>style.visibility</p:attrName>
                                        </p:attrNameLst>
                                      </p:cBhvr>
                                      <p:to>
                                        <p:strVal val="visible"/>
                                      </p:to>
                                    </p:set>
                                  </p:childTnLst>
                                </p:cTn>
                              </p:par>
                            </p:childTnLst>
                          </p:cTn>
                        </p:par>
                        <p:par>
                          <p:cTn id="100" fill="hold">
                            <p:stCondLst>
                              <p:cond delay="2000"/>
                            </p:stCondLst>
                            <p:childTnLst>
                              <p:par>
                                <p:cTn id="101" presetID="22" presetClass="entr" presetSubtype="4" fill="hold" nodeType="after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wipe(down)">
                                      <p:cBhvr>
                                        <p:cTn id="103" dur="500"/>
                                        <p:tgtEl>
                                          <p:spTgt spid="36"/>
                                        </p:tgtEl>
                                      </p:cBhvr>
                                    </p:animEffect>
                                  </p:childTnLst>
                                </p:cTn>
                              </p:par>
                            </p:childTnLst>
                          </p:cTn>
                        </p:par>
                        <p:par>
                          <p:cTn id="104" fill="hold">
                            <p:stCondLst>
                              <p:cond delay="2500"/>
                            </p:stCondLst>
                            <p:childTnLst>
                              <p:par>
                                <p:cTn id="105" presetID="1" presetClass="entr" presetSubtype="0" fill="hold" grpId="0" nodeType="afterEffect">
                                  <p:stCondLst>
                                    <p:cond delay="0"/>
                                  </p:stCondLst>
                                  <p:childTnLst>
                                    <p:set>
                                      <p:cBhvr>
                                        <p:cTn id="106" dur="1" fill="hold">
                                          <p:stCondLst>
                                            <p:cond delay="499"/>
                                          </p:stCondLst>
                                        </p:cTn>
                                        <p:tgtEl>
                                          <p:spTgt spid="48"/>
                                        </p:tgtEl>
                                        <p:attrNameLst>
                                          <p:attrName>style.visibility</p:attrName>
                                        </p:attrNameLst>
                                      </p:cBhvr>
                                      <p:to>
                                        <p:strVal val="visible"/>
                                      </p:to>
                                    </p:set>
                                  </p:childTnLst>
                                </p:cTn>
                              </p:par>
                            </p:childTnLst>
                          </p:cTn>
                        </p:par>
                        <p:par>
                          <p:cTn id="107" fill="hold">
                            <p:stCondLst>
                              <p:cond delay="3000"/>
                            </p:stCondLst>
                            <p:childTnLst>
                              <p:par>
                                <p:cTn id="108" presetID="22" presetClass="entr" presetSubtype="8" fill="hold" nodeType="afterEffect">
                                  <p:stCondLst>
                                    <p:cond delay="0"/>
                                  </p:stCondLst>
                                  <p:childTnLst>
                                    <p:set>
                                      <p:cBhvr>
                                        <p:cTn id="109" dur="1" fill="hold">
                                          <p:stCondLst>
                                            <p:cond delay="0"/>
                                          </p:stCondLst>
                                        </p:cTn>
                                        <p:tgtEl>
                                          <p:spTgt spid="51"/>
                                        </p:tgtEl>
                                        <p:attrNameLst>
                                          <p:attrName>style.visibility</p:attrName>
                                        </p:attrNameLst>
                                      </p:cBhvr>
                                      <p:to>
                                        <p:strVal val="visible"/>
                                      </p:to>
                                    </p:set>
                                    <p:animEffect transition="in" filter="wipe(left)">
                                      <p:cBhvr>
                                        <p:cTn id="110" dur="1000"/>
                                        <p:tgtEl>
                                          <p:spTgt spid="51"/>
                                        </p:tgtEl>
                                      </p:cBhvr>
                                    </p:animEffect>
                                  </p:childTnLst>
                                </p:cTn>
                              </p:par>
                            </p:childTnLst>
                          </p:cTn>
                        </p:par>
                        <p:par>
                          <p:cTn id="111" fill="hold">
                            <p:stCondLst>
                              <p:cond delay="4000"/>
                            </p:stCondLst>
                            <p:childTnLst>
                              <p:par>
                                <p:cTn id="112" presetID="22" presetClass="entr" presetSubtype="4" fill="hold" nodeType="after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wipe(down)">
                                      <p:cBhvr>
                                        <p:cTn id="114" dur="500"/>
                                        <p:tgtEl>
                                          <p:spTgt spid="39"/>
                                        </p:tgtEl>
                                      </p:cBhvr>
                                    </p:animEffect>
                                  </p:childTnLst>
                                </p:cTn>
                              </p:par>
                            </p:childTnLst>
                          </p:cTn>
                        </p:par>
                        <p:par>
                          <p:cTn id="115" fill="hold">
                            <p:stCondLst>
                              <p:cond delay="4500"/>
                            </p:stCondLst>
                            <p:childTnLst>
                              <p:par>
                                <p:cTn id="116" presetID="1" presetClass="entr" presetSubtype="0" fill="hold" grpId="0" nodeType="afterEffect">
                                  <p:stCondLst>
                                    <p:cond delay="0"/>
                                  </p:stCondLst>
                                  <p:childTnLst>
                                    <p:set>
                                      <p:cBhvr>
                                        <p:cTn id="117" dur="1" fill="hold">
                                          <p:stCondLst>
                                            <p:cond delay="499"/>
                                          </p:stCondLst>
                                        </p:cTn>
                                        <p:tgtEl>
                                          <p:spTgt spid="4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2" presetClass="entr" presetSubtype="2" fill="hold" grpId="0" nodeType="clickEffect">
                                  <p:stCondLst>
                                    <p:cond delay="0"/>
                                  </p:stCondLst>
                                  <p:childTnLst>
                                    <p:set>
                                      <p:cBhvr>
                                        <p:cTn id="121" dur="1" fill="hold">
                                          <p:stCondLst>
                                            <p:cond delay="0"/>
                                          </p:stCondLst>
                                        </p:cTn>
                                        <p:tgtEl>
                                          <p:spTgt spid="56"/>
                                        </p:tgtEl>
                                        <p:attrNameLst>
                                          <p:attrName>style.visibility</p:attrName>
                                        </p:attrNameLst>
                                      </p:cBhvr>
                                      <p:to>
                                        <p:strVal val="visible"/>
                                      </p:to>
                                    </p:set>
                                    <p:animEffect transition="in" filter="wipe(right)">
                                      <p:cBhvr>
                                        <p:cTn id="122" dur="3000"/>
                                        <p:tgtEl>
                                          <p:spTgt spid="56"/>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xit" presetSubtype="0" fill="hold" grpId="1" nodeType="withEffect">
                                  <p:stCondLst>
                                    <p:cond delay="0"/>
                                  </p:stCondLst>
                                  <p:childTnLst>
                                    <p:set>
                                      <p:cBhvr>
                                        <p:cTn id="128" dur="1" fill="hold">
                                          <p:stCondLst>
                                            <p:cond delay="0"/>
                                          </p:stCondLst>
                                        </p:cTn>
                                        <p:tgtEl>
                                          <p:spTgt spid="26"/>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1" nodeType="clickEffect">
                                  <p:stCondLst>
                                    <p:cond delay="0"/>
                                  </p:stCondLst>
                                  <p:childTnLst>
                                    <p:set>
                                      <p:cBhvr>
                                        <p:cTn id="138" dur="1" fill="hold">
                                          <p:stCondLst>
                                            <p:cond delay="9"/>
                                          </p:stCondLst>
                                        </p:cTn>
                                        <p:tgtEl>
                                          <p:spTgt spid="3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5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8" grpId="0" animBg="1"/>
      <p:bldP spid="9" grpId="0" animBg="1"/>
      <p:bldP spid="20" grpId="0"/>
      <p:bldP spid="21" grpId="0"/>
      <p:bldP spid="22" grpId="0"/>
      <p:bldP spid="23" grpId="0"/>
      <p:bldP spid="24" grpId="0"/>
      <p:bldP spid="25" grpId="0"/>
      <p:bldP spid="25" grpId="1"/>
      <p:bldP spid="26" grpId="0"/>
      <p:bldP spid="26" grpId="1"/>
      <p:bldP spid="27" grpId="0"/>
      <p:bldP spid="28" grpId="0"/>
      <p:bldP spid="29" grpId="0"/>
      <p:bldP spid="46" grpId="1"/>
      <p:bldP spid="47" grpId="0"/>
      <p:bldP spid="48" grpId="0"/>
      <p:bldP spid="49" grpId="0"/>
      <p:bldP spid="53" grpId="0"/>
      <p:bldP spid="56" grpId="0" animBg="1"/>
      <p:bldP spid="37" grpId="1"/>
      <p:bldP spid="38" grpId="0"/>
      <p:bldP spid="3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133" y="5486400"/>
            <a:ext cx="8200467" cy="914400"/>
          </a:xfrm>
        </p:spPr>
        <p:txBody>
          <a:bodyPr/>
          <a:lstStyle/>
          <a:p>
            <a:r>
              <a:rPr lang="en-US" dirty="0" smtClean="0">
                <a:effectLst/>
              </a:rPr>
              <a:t>OFFERING RELATIONAL REASONING AS AVENUE FOR ENHANCED LEARNING AND PERFORMANCE</a:t>
            </a:r>
            <a:endParaRPr lang="en-US" b="1" dirty="0">
              <a:effectLst/>
            </a:endParaRPr>
          </a:p>
        </p:txBody>
      </p:sp>
    </p:spTree>
    <p:extLst>
      <p:ext uri="{BB962C8B-B14F-4D97-AF65-F5344CB8AC3E}">
        <p14:creationId xmlns:p14="http://schemas.microsoft.com/office/powerpoint/2010/main" val="209014307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0" end="0"/>
                                            </p:txEl>
                                          </p:spTgt>
                                        </p:tgtEl>
                                        <p:attrNameLst>
                                          <p:attrName>ppt_w</p:attrName>
                                        </p:attrNameLst>
                                      </p:cBhvr>
                                    </p:anim>
                                    <p:anim by="(#ppt_w*0.50)" calcmode="lin" valueType="num">
                                      <p:cBhvr>
                                        <p:cTn id="8" dur="250" decel="50000" autoRev="1" fill="hold">
                                          <p:stCondLst>
                                            <p:cond delay="0"/>
                                          </p:stCondLst>
                                        </p:cTn>
                                        <p:tgtEl>
                                          <p:spTgt spid="3">
                                            <p:txEl>
                                              <p:pRg st="0" end="0"/>
                                            </p:txEl>
                                          </p:spTgt>
                                        </p:tgtEl>
                                        <p:attrNameLst>
                                          <p:attrName>ppt_x</p:attrName>
                                        </p:attrNameLst>
                                      </p:cBhvr>
                                    </p:anim>
                                    <p:anim from="(-#ppt_h/2)" to="(#ppt_y)" calcmode="lin" valueType="num">
                                      <p:cBhvr>
                                        <p:cTn id="9" dur="500" fill="hold">
                                          <p:stCondLst>
                                            <p:cond delay="0"/>
                                          </p:stCondLst>
                                        </p:cTn>
                                        <p:tgtEl>
                                          <p:spTgt spid="3">
                                            <p:txEl>
                                              <p:pRg st="0" end="0"/>
                                            </p:txEl>
                                          </p:spTgt>
                                        </p:tgtEl>
                                        <p:attrNameLst>
                                          <p:attrName>ppt_y</p:attrName>
                                        </p:attrNameLst>
                                      </p:cBhvr>
                                    </p:anim>
                                    <p:animRot by="21600000">
                                      <p:cBhvr>
                                        <p:cTn id="10" dur="500"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486400"/>
            <a:ext cx="5838267" cy="914400"/>
          </a:xfrm>
        </p:spPr>
        <p:txBody>
          <a:bodyPr/>
          <a:lstStyle/>
          <a:p>
            <a:r>
              <a:rPr lang="en-US" dirty="0" smtClean="0">
                <a:effectLst/>
              </a:rPr>
              <a:t>LET’S PLAY A LITTLE CONCEPTUAL GAME!</a:t>
            </a:r>
            <a:endParaRPr lang="en-US" b="1" dirty="0">
              <a:effectLst/>
            </a:endParaRPr>
          </a:p>
        </p:txBody>
      </p:sp>
    </p:spTree>
    <p:extLst>
      <p:ext uri="{BB962C8B-B14F-4D97-AF65-F5344CB8AC3E}">
        <p14:creationId xmlns:p14="http://schemas.microsoft.com/office/powerpoint/2010/main" val="317650003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Write the first word that comes into your head…</a:t>
            </a:r>
            <a:endParaRPr lang="en-US" sz="3600" dirty="0"/>
          </a:p>
        </p:txBody>
      </p:sp>
      <p:sp>
        <p:nvSpPr>
          <p:cNvPr id="3" name="Content Placeholder 2"/>
          <p:cNvSpPr>
            <a:spLocks noGrp="1"/>
          </p:cNvSpPr>
          <p:nvPr>
            <p:ph sz="half" idx="1"/>
          </p:nvPr>
        </p:nvSpPr>
        <p:spPr>
          <a:xfrm>
            <a:off x="533400" y="2362200"/>
            <a:ext cx="4495800" cy="2971800"/>
          </a:xfrm>
        </p:spPr>
        <p:txBody>
          <a:bodyPr/>
          <a:lstStyle/>
          <a:p>
            <a:pPr marL="0" indent="0">
              <a:buNone/>
            </a:pPr>
            <a:r>
              <a:rPr lang="en-US" dirty="0" smtClean="0"/>
              <a:t>HOT</a:t>
            </a:r>
          </a:p>
          <a:p>
            <a:pPr marL="0" indent="0">
              <a:buNone/>
            </a:pPr>
            <a:r>
              <a:rPr lang="en-US" dirty="0" smtClean="0"/>
              <a:t>BLACK</a:t>
            </a:r>
          </a:p>
          <a:p>
            <a:pPr marL="0" indent="0">
              <a:buNone/>
            </a:pPr>
            <a:r>
              <a:rPr lang="en-US" dirty="0" smtClean="0"/>
              <a:t>UP</a:t>
            </a:r>
          </a:p>
          <a:p>
            <a:pPr marL="0" indent="0">
              <a:buNone/>
            </a:pPr>
            <a:r>
              <a:rPr lang="en-US" dirty="0" smtClean="0"/>
              <a:t>FAST</a:t>
            </a:r>
          </a:p>
          <a:p>
            <a:pPr marL="0" indent="0">
              <a:buNone/>
            </a:pPr>
            <a:r>
              <a:rPr lang="en-US" dirty="0" smtClean="0"/>
              <a:t>STUDENT-DIRECTED</a:t>
            </a:r>
          </a:p>
        </p:txBody>
      </p:sp>
      <p:sp>
        <p:nvSpPr>
          <p:cNvPr id="4" name="Content Placeholder 3"/>
          <p:cNvSpPr>
            <a:spLocks noGrp="1"/>
          </p:cNvSpPr>
          <p:nvPr>
            <p:ph sz="half" idx="2"/>
          </p:nvPr>
        </p:nvSpPr>
        <p:spPr>
          <a:xfrm>
            <a:off x="5181600" y="2362200"/>
            <a:ext cx="3505200" cy="3048000"/>
          </a:xfrm>
        </p:spPr>
        <p:txBody>
          <a:bodyPr/>
          <a:lstStyle/>
          <a:p>
            <a:pPr marL="0" indent="0">
              <a:buNone/>
            </a:pPr>
            <a:r>
              <a:rPr lang="en-US" dirty="0" smtClean="0"/>
              <a:t>_____________</a:t>
            </a:r>
          </a:p>
          <a:p>
            <a:pPr marL="0" indent="0">
              <a:buNone/>
            </a:pPr>
            <a:r>
              <a:rPr lang="en-US" dirty="0" smtClean="0"/>
              <a:t>_____________</a:t>
            </a:r>
          </a:p>
          <a:p>
            <a:pPr marL="0" indent="0">
              <a:buNone/>
            </a:pPr>
            <a:r>
              <a:rPr lang="en-US" dirty="0" smtClean="0"/>
              <a:t>_____________</a:t>
            </a:r>
          </a:p>
          <a:p>
            <a:pPr marL="0" indent="0">
              <a:buNone/>
            </a:pPr>
            <a:r>
              <a:rPr lang="en-US" dirty="0" smtClean="0"/>
              <a:t>_____________</a:t>
            </a:r>
          </a:p>
          <a:p>
            <a:pPr marL="0" indent="0">
              <a:buNone/>
            </a:pPr>
            <a:r>
              <a:rPr lang="en-US" dirty="0"/>
              <a:t>_____________</a:t>
            </a:r>
          </a:p>
        </p:txBody>
      </p:sp>
    </p:spTree>
    <p:extLst>
      <p:ext uri="{BB962C8B-B14F-4D97-AF65-F5344CB8AC3E}">
        <p14:creationId xmlns:p14="http://schemas.microsoft.com/office/powerpoint/2010/main" val="339020840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999"/>
                                          </p:stCondLst>
                                        </p:cTn>
                                        <p:tgtEl>
                                          <p:spTgt spid="4">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999"/>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9"/>
                                          </p:stCondLst>
                                        </p:cTn>
                                        <p:tgtEl>
                                          <p:spTgt spid="3">
                                            <p:txEl>
                                              <p:pRg st="2" end="2"/>
                                            </p:txEl>
                                          </p:spTgt>
                                        </p:tgtEl>
                                        <p:attrNameLst>
                                          <p:attrName>style.visibility</p:attrName>
                                        </p:attrNameLst>
                                      </p:cBhvr>
                                      <p:to>
                                        <p:strVal val="visible"/>
                                      </p:to>
                                    </p:set>
                                  </p:childTnLst>
                                </p:cTn>
                              </p:par>
                            </p:childTnLst>
                          </p:cTn>
                        </p:par>
                        <p:par>
                          <p:cTn id="21" fill="hold">
                            <p:stCondLst>
                              <p:cond delay="10"/>
                            </p:stCondLst>
                            <p:childTnLst>
                              <p:par>
                                <p:cTn id="22" presetID="1" presetClass="entr" presetSubtype="0" fill="hold" nodeType="afterEffect">
                                  <p:stCondLst>
                                    <p:cond delay="0"/>
                                  </p:stCondLst>
                                  <p:childTnLst>
                                    <p:set>
                                      <p:cBhvr>
                                        <p:cTn id="23" dur="1" fill="hold">
                                          <p:stCondLst>
                                            <p:cond delay="1009"/>
                                          </p:stCondLst>
                                        </p:cTn>
                                        <p:tgtEl>
                                          <p:spTgt spid="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999"/>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999"/>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04800" y="1447800"/>
            <a:ext cx="8382000" cy="5029200"/>
          </a:xfrm>
        </p:spPr>
        <p:txBody>
          <a:bodyPr/>
          <a:lstStyle/>
          <a:p>
            <a:r>
              <a:rPr lang="en-US" spc="100" dirty="0" smtClean="0"/>
              <a:t>Provide learners with means for harnessing </a:t>
            </a:r>
            <a:r>
              <a:rPr lang="en-US" spc="100" dirty="0" err="1" smtClean="0"/>
              <a:t>attentional</a:t>
            </a:r>
            <a:r>
              <a:rPr lang="en-US" spc="100" dirty="0" smtClean="0"/>
              <a:t> and perceptual processes</a:t>
            </a:r>
          </a:p>
          <a:p>
            <a:r>
              <a:rPr lang="en-US" spc="100" dirty="0" smtClean="0"/>
              <a:t>Can work individually or in concert to counter tendencies to piecemeal information or internalize fragmented knowledge</a:t>
            </a:r>
          </a:p>
          <a:p>
            <a:r>
              <a:rPr lang="en-US" spc="100" dirty="0" smtClean="0"/>
              <a:t>Foundational to learning and performance </a:t>
            </a:r>
          </a:p>
          <a:p>
            <a:r>
              <a:rPr lang="en-US" spc="100" dirty="0" smtClean="0"/>
              <a:t>Offers </a:t>
            </a:r>
            <a:r>
              <a:rPr lang="en-US" spc="100" dirty="0"/>
              <a:t>another venue for </a:t>
            </a:r>
            <a:r>
              <a:rPr lang="en-US" spc="100" dirty="0" err="1"/>
              <a:t>metastrategic</a:t>
            </a:r>
            <a:r>
              <a:rPr lang="en-US" spc="100" dirty="0"/>
              <a:t> development </a:t>
            </a:r>
          </a:p>
          <a:p>
            <a:endParaRPr lang="en-US" spc="100" dirty="0"/>
          </a:p>
        </p:txBody>
      </p:sp>
      <p:sp>
        <p:nvSpPr>
          <p:cNvPr id="8" name="TextBox 7"/>
          <p:cNvSpPr txBox="1"/>
          <p:nvPr/>
        </p:nvSpPr>
        <p:spPr>
          <a:xfrm>
            <a:off x="990600" y="228600"/>
            <a:ext cx="6934200" cy="1200329"/>
          </a:xfrm>
          <a:prstGeom prst="rect">
            <a:avLst/>
          </a:prstGeom>
          <a:noFill/>
        </p:spPr>
        <p:txBody>
          <a:bodyPr wrap="square" rtlCol="0">
            <a:spAutoFit/>
          </a:bodyPr>
          <a:lstStyle/>
          <a:p>
            <a:pPr algn="ctr"/>
            <a:r>
              <a:rPr lang="en-US" sz="3600" b="1" dirty="0" smtClean="0">
                <a:ln>
                  <a:solidFill>
                    <a:schemeClr val="tx1"/>
                  </a:solidFill>
                </a:ln>
                <a:solidFill>
                  <a:schemeClr val="accent1">
                    <a:lumMod val="20000"/>
                    <a:lumOff val="80000"/>
                  </a:schemeClr>
                </a:solidFill>
                <a:latin typeface="Imprint MT Shadow" pitchFamily="82" charset="0"/>
              </a:rPr>
              <a:t>WHY RELATIONAL REASONING STRATEGIES?</a:t>
            </a:r>
            <a:endParaRPr lang="en-US" sz="3600" b="1" dirty="0">
              <a:ln>
                <a:solidFill>
                  <a:schemeClr val="tx1"/>
                </a:solidFill>
              </a:ln>
              <a:solidFill>
                <a:schemeClr val="accent1">
                  <a:lumMod val="20000"/>
                  <a:lumOff val="80000"/>
                </a:schemeClr>
              </a:solidFill>
              <a:latin typeface="Imprint MT Shadow" pitchFamily="82"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8">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133" y="5486400"/>
            <a:ext cx="5762067" cy="914400"/>
          </a:xfrm>
        </p:spPr>
        <p:txBody>
          <a:bodyPr/>
          <a:lstStyle/>
          <a:p>
            <a:r>
              <a:rPr lang="en-US" dirty="0" smtClean="0">
                <a:effectLst/>
              </a:rPr>
              <a:t>INTRODUCING THE FOUR As OF RELATIONAL REASONING</a:t>
            </a:r>
            <a:endParaRPr lang="en-US" b="1" dirty="0">
              <a:effectLst/>
            </a:endParaRPr>
          </a:p>
        </p:txBody>
      </p:sp>
    </p:spTree>
    <p:extLst>
      <p:ext uri="{BB962C8B-B14F-4D97-AF65-F5344CB8AC3E}">
        <p14:creationId xmlns:p14="http://schemas.microsoft.com/office/powerpoint/2010/main" val="28696364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0" end="0"/>
                                            </p:txEl>
                                          </p:spTgt>
                                        </p:tgtEl>
                                        <p:attrNameLst>
                                          <p:attrName>ppt_w</p:attrName>
                                        </p:attrNameLst>
                                      </p:cBhvr>
                                    </p:anim>
                                    <p:anim by="(#ppt_w*0.50)" calcmode="lin" valueType="num">
                                      <p:cBhvr>
                                        <p:cTn id="8" dur="250" decel="50000" autoRev="1" fill="hold">
                                          <p:stCondLst>
                                            <p:cond delay="0"/>
                                          </p:stCondLst>
                                        </p:cTn>
                                        <p:tgtEl>
                                          <p:spTgt spid="3">
                                            <p:txEl>
                                              <p:pRg st="0" end="0"/>
                                            </p:txEl>
                                          </p:spTgt>
                                        </p:tgtEl>
                                        <p:attrNameLst>
                                          <p:attrName>ppt_x</p:attrName>
                                        </p:attrNameLst>
                                      </p:cBhvr>
                                    </p:anim>
                                    <p:anim from="(-#ppt_h/2)" to="(#ppt_y)" calcmode="lin" valueType="num">
                                      <p:cBhvr>
                                        <p:cTn id="9" dur="500" fill="hold">
                                          <p:stCondLst>
                                            <p:cond delay="0"/>
                                          </p:stCondLst>
                                        </p:cTn>
                                        <p:tgtEl>
                                          <p:spTgt spid="3">
                                            <p:txEl>
                                              <p:pRg st="0" end="0"/>
                                            </p:txEl>
                                          </p:spTgt>
                                        </p:tgtEl>
                                        <p:attrNameLst>
                                          <p:attrName>ppt_y</p:attrName>
                                        </p:attrNameLst>
                                      </p:cBhvr>
                                    </p:anim>
                                    <p:animRot by="21600000">
                                      <p:cBhvr>
                                        <p:cTn id="10" dur="500"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rgbClr val="D2C765"/>
        </a:solidFill>
        <a:effectLst/>
      </p:bgPr>
    </p:bg>
    <p:spTree>
      <p:nvGrpSpPr>
        <p:cNvPr id="1" name=""/>
        <p:cNvGrpSpPr/>
        <p:nvPr/>
      </p:nvGrpSpPr>
      <p:grpSpPr>
        <a:xfrm>
          <a:off x="0" y="0"/>
          <a:ext cx="0" cy="0"/>
          <a:chOff x="0" y="0"/>
          <a:chExt cx="0" cy="0"/>
        </a:xfrm>
      </p:grpSpPr>
      <p:sp>
        <p:nvSpPr>
          <p:cNvPr id="34" name="Right Brace 33"/>
          <p:cNvSpPr/>
          <p:nvPr/>
        </p:nvSpPr>
        <p:spPr>
          <a:xfrm>
            <a:off x="6400800" y="3276600"/>
            <a:ext cx="923925" cy="1574800"/>
          </a:xfrm>
          <a:prstGeom prst="rightBrace">
            <a:avLst>
              <a:gd name="adj1" fmla="val 8333"/>
              <a:gd name="adj2" fmla="val 47561"/>
            </a:avLst>
          </a:prstGeom>
          <a:ln>
            <a:solidFill>
              <a:schemeClr val="accent4">
                <a:lumMod val="10000"/>
              </a:schemeClr>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txBody>
          <a:bodyPr anchor="ctr"/>
          <a:lstStyle/>
          <a:p>
            <a:pPr algn="ctr" fontAlgn="auto">
              <a:spcBef>
                <a:spcPts val="0"/>
              </a:spcBef>
              <a:spcAft>
                <a:spcPts val="0"/>
              </a:spcAft>
              <a:defRPr/>
            </a:pPr>
            <a:endParaRPr lang="en-US" b="1" dirty="0">
              <a:ln>
                <a:solidFill>
                  <a:srgbClr val="00004D"/>
                </a:solidFill>
              </a:ln>
              <a:latin typeface="Imprint MT Shadow" pitchFamily="82" charset="0"/>
            </a:endParaRPr>
          </a:p>
        </p:txBody>
      </p:sp>
      <p:sp>
        <p:nvSpPr>
          <p:cNvPr id="36" name="Right Brace 35"/>
          <p:cNvSpPr/>
          <p:nvPr/>
        </p:nvSpPr>
        <p:spPr>
          <a:xfrm rot="10800000">
            <a:off x="2286000" y="2438400"/>
            <a:ext cx="666750" cy="865188"/>
          </a:xfrm>
          <a:prstGeom prst="rightBrace">
            <a:avLst>
              <a:gd name="adj1" fmla="val 8333"/>
              <a:gd name="adj2" fmla="val 47561"/>
            </a:avLst>
          </a:prstGeom>
          <a:ln>
            <a:solidFill>
              <a:schemeClr val="accent4">
                <a:lumMod val="10000"/>
              </a:schemeClr>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txBody>
          <a:bodyPr anchor="ctr"/>
          <a:lstStyle/>
          <a:p>
            <a:pPr algn="ctr" fontAlgn="auto">
              <a:spcBef>
                <a:spcPts val="0"/>
              </a:spcBef>
              <a:spcAft>
                <a:spcPts val="0"/>
              </a:spcAft>
              <a:defRPr/>
            </a:pPr>
            <a:endParaRPr lang="en-US" b="1" dirty="0">
              <a:ln>
                <a:solidFill>
                  <a:srgbClr val="00004D"/>
                </a:solidFill>
              </a:ln>
              <a:solidFill>
                <a:schemeClr val="accent4">
                  <a:lumMod val="10000"/>
                </a:schemeClr>
              </a:solidFill>
              <a:latin typeface="Imprint MT Shadow" pitchFamily="82" charset="0"/>
            </a:endParaRPr>
          </a:p>
        </p:txBody>
      </p:sp>
      <p:sp>
        <p:nvSpPr>
          <p:cNvPr id="39" name="Right Brace 38"/>
          <p:cNvSpPr/>
          <p:nvPr/>
        </p:nvSpPr>
        <p:spPr>
          <a:xfrm rot="10800000">
            <a:off x="6096000" y="1600200"/>
            <a:ext cx="666750" cy="865187"/>
          </a:xfrm>
          <a:prstGeom prst="rightBrace">
            <a:avLst>
              <a:gd name="adj1" fmla="val 8333"/>
              <a:gd name="adj2" fmla="val 47561"/>
            </a:avLst>
          </a:prstGeom>
          <a:ln>
            <a:solidFill>
              <a:schemeClr val="accent4">
                <a:lumMod val="10000"/>
              </a:schemeClr>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txBody>
          <a:bodyPr anchor="ctr"/>
          <a:lstStyle/>
          <a:p>
            <a:pPr algn="ctr" fontAlgn="auto">
              <a:spcBef>
                <a:spcPts val="0"/>
              </a:spcBef>
              <a:spcAft>
                <a:spcPts val="0"/>
              </a:spcAft>
              <a:defRPr/>
            </a:pPr>
            <a:endParaRPr lang="en-US" b="1" dirty="0">
              <a:ln>
                <a:solidFill>
                  <a:srgbClr val="00004D"/>
                </a:solidFill>
              </a:ln>
              <a:latin typeface="Imprint MT Shadow" pitchFamily="82" charset="0"/>
            </a:endParaRPr>
          </a:p>
        </p:txBody>
      </p:sp>
      <p:sp>
        <p:nvSpPr>
          <p:cNvPr id="41" name="TextBox 40"/>
          <p:cNvSpPr txBox="1"/>
          <p:nvPr/>
        </p:nvSpPr>
        <p:spPr>
          <a:xfrm rot="19970987">
            <a:off x="256477" y="2745905"/>
            <a:ext cx="8212987" cy="769441"/>
          </a:xfrm>
          <a:prstGeom prst="rect">
            <a:avLst/>
          </a:prstGeom>
          <a:noFill/>
        </p:spPr>
        <p:txBody>
          <a:bodyPr wrap="square" rtlCol="0">
            <a:spAutoFit/>
          </a:bodyPr>
          <a:lstStyle/>
          <a:p>
            <a:r>
              <a:rPr lang="en-US" sz="4400" b="1" dirty="0" smtClean="0">
                <a:ln>
                  <a:solidFill>
                    <a:schemeClr val="accent4">
                      <a:lumMod val="10000"/>
                    </a:schemeClr>
                  </a:solidFill>
                </a:ln>
                <a:solidFill>
                  <a:srgbClr val="C00000"/>
                </a:solidFill>
                <a:effectLst>
                  <a:outerShdw dir="10200000" sx="3000" sy="3000" algn="ctr" rotWithShape="0">
                    <a:schemeClr val="accent4">
                      <a:lumMod val="10000"/>
                    </a:schemeClr>
                  </a:outerShdw>
                </a:effectLst>
                <a:latin typeface="Imprint MT Shadow" pitchFamily="82" charset="0"/>
              </a:rPr>
              <a:t>RELATIONAL REASONING</a:t>
            </a:r>
            <a:endParaRPr lang="en-US" sz="4400" b="1" dirty="0">
              <a:ln>
                <a:solidFill>
                  <a:schemeClr val="accent4">
                    <a:lumMod val="10000"/>
                  </a:schemeClr>
                </a:solidFill>
              </a:ln>
              <a:solidFill>
                <a:srgbClr val="C00000"/>
              </a:solidFill>
              <a:effectLst>
                <a:outerShdw dir="10200000" sx="3000" sy="3000" algn="ctr" rotWithShape="0">
                  <a:schemeClr val="accent4">
                    <a:lumMod val="10000"/>
                  </a:schemeClr>
                </a:outerShdw>
              </a:effectLst>
              <a:latin typeface="Imprint MT Shadow" pitchFamily="82" charset="0"/>
            </a:endParaRPr>
          </a:p>
        </p:txBody>
      </p:sp>
      <p:sp>
        <p:nvSpPr>
          <p:cNvPr id="46" name="TextBox 45"/>
          <p:cNvSpPr txBox="1"/>
          <p:nvPr/>
        </p:nvSpPr>
        <p:spPr>
          <a:xfrm rot="5400000">
            <a:off x="5658281" y="1580719"/>
            <a:ext cx="2556303" cy="461665"/>
          </a:xfrm>
          <a:prstGeom prst="rect">
            <a:avLst/>
          </a:prstGeom>
          <a:noFill/>
        </p:spPr>
        <p:txBody>
          <a:bodyPr wrap="square" rtlCol="0">
            <a:spAutoFit/>
          </a:bodyPr>
          <a:lstStyle/>
          <a:p>
            <a:pPr algn="ctr"/>
            <a:r>
              <a:rPr lang="en-US" sz="2400" b="1" dirty="0" smtClean="0">
                <a:solidFill>
                  <a:srgbClr val="C00000"/>
                </a:solidFill>
                <a:latin typeface="Imprint MT Shadow" pitchFamily="82" charset="0"/>
              </a:rPr>
              <a:t>SIMILARITIES</a:t>
            </a:r>
            <a:endParaRPr lang="en-US" sz="2400" b="1" dirty="0">
              <a:solidFill>
                <a:srgbClr val="C00000"/>
              </a:solidFill>
              <a:latin typeface="Imprint MT Shadow" pitchFamily="82" charset="0"/>
            </a:endParaRPr>
          </a:p>
        </p:txBody>
      </p:sp>
      <p:sp>
        <p:nvSpPr>
          <p:cNvPr id="47" name="TextBox 46"/>
          <p:cNvSpPr txBox="1"/>
          <p:nvPr/>
        </p:nvSpPr>
        <p:spPr>
          <a:xfrm rot="5400000">
            <a:off x="6441132" y="3998268"/>
            <a:ext cx="2209800" cy="461665"/>
          </a:xfrm>
          <a:prstGeom prst="rect">
            <a:avLst/>
          </a:prstGeom>
          <a:noFill/>
        </p:spPr>
        <p:txBody>
          <a:bodyPr wrap="square" rtlCol="0">
            <a:spAutoFit/>
          </a:bodyPr>
          <a:lstStyle/>
          <a:p>
            <a:r>
              <a:rPr lang="en-US" sz="2400" b="1" dirty="0" smtClean="0">
                <a:solidFill>
                  <a:srgbClr val="C00000"/>
                </a:solidFill>
                <a:latin typeface="Imprint MT Shadow" pitchFamily="82" charset="0"/>
              </a:rPr>
              <a:t>CONFLICTS</a:t>
            </a:r>
            <a:endParaRPr lang="en-US" sz="2400" b="1" dirty="0">
              <a:solidFill>
                <a:srgbClr val="C00000"/>
              </a:solidFill>
              <a:latin typeface="Imprint MT Shadow" pitchFamily="82" charset="0"/>
            </a:endParaRPr>
          </a:p>
        </p:txBody>
      </p:sp>
      <p:sp>
        <p:nvSpPr>
          <p:cNvPr id="48" name="TextBox 47"/>
          <p:cNvSpPr txBox="1"/>
          <p:nvPr/>
        </p:nvSpPr>
        <p:spPr>
          <a:xfrm rot="16200000">
            <a:off x="421334" y="2245668"/>
            <a:ext cx="3124200" cy="461665"/>
          </a:xfrm>
          <a:prstGeom prst="rect">
            <a:avLst/>
          </a:prstGeom>
          <a:noFill/>
        </p:spPr>
        <p:txBody>
          <a:bodyPr wrap="square" rtlCol="0">
            <a:spAutoFit/>
          </a:bodyPr>
          <a:lstStyle/>
          <a:p>
            <a:r>
              <a:rPr lang="en-US" sz="2400" b="1" dirty="0" smtClean="0">
                <a:solidFill>
                  <a:srgbClr val="C00000"/>
                </a:solidFill>
                <a:latin typeface="Imprint MT Shadow" pitchFamily="82" charset="0"/>
              </a:rPr>
              <a:t>DISSIMILARITIES</a:t>
            </a:r>
            <a:endParaRPr lang="en-US" sz="2400" b="1" dirty="0">
              <a:solidFill>
                <a:srgbClr val="C00000"/>
              </a:solidFill>
              <a:latin typeface="Imprint MT Shadow" pitchFamily="82" charset="0"/>
            </a:endParaRPr>
          </a:p>
        </p:txBody>
      </p:sp>
      <p:sp>
        <p:nvSpPr>
          <p:cNvPr id="49" name="TextBox 48"/>
          <p:cNvSpPr txBox="1"/>
          <p:nvPr/>
        </p:nvSpPr>
        <p:spPr>
          <a:xfrm>
            <a:off x="2514600" y="1600200"/>
            <a:ext cx="4114800" cy="4001095"/>
          </a:xfrm>
          <a:prstGeom prst="rect">
            <a:avLst/>
          </a:prstGeom>
          <a:noFill/>
        </p:spPr>
        <p:txBody>
          <a:bodyPr wrap="square" rtlCol="0">
            <a:spAutoFit/>
          </a:bodyPr>
          <a:lstStyle/>
          <a:p>
            <a:pPr algn="ctr"/>
            <a:r>
              <a:rPr lang="en-US" sz="4400" dirty="0" smtClean="0">
                <a:ln>
                  <a:solidFill>
                    <a:schemeClr val="accent4">
                      <a:lumMod val="10000"/>
                    </a:schemeClr>
                  </a:solidFill>
                </a:ln>
                <a:solidFill>
                  <a:srgbClr val="A07400"/>
                </a:solidFill>
                <a:latin typeface="Imprint MT Shadow" pitchFamily="82" charset="0"/>
              </a:rPr>
              <a:t>ANALOGY</a:t>
            </a:r>
          </a:p>
          <a:p>
            <a:pPr algn="ctr"/>
            <a:endParaRPr lang="en-US" sz="1200" dirty="0" smtClean="0">
              <a:ln>
                <a:solidFill>
                  <a:schemeClr val="accent4">
                    <a:lumMod val="10000"/>
                  </a:schemeClr>
                </a:solidFill>
              </a:ln>
              <a:solidFill>
                <a:srgbClr val="A07400"/>
              </a:solidFill>
              <a:latin typeface="Imprint MT Shadow" pitchFamily="82" charset="0"/>
            </a:endParaRPr>
          </a:p>
          <a:p>
            <a:pPr algn="ctr"/>
            <a:r>
              <a:rPr lang="en-US" sz="4400" dirty="0" smtClean="0">
                <a:ln>
                  <a:solidFill>
                    <a:schemeClr val="accent4">
                      <a:lumMod val="10000"/>
                    </a:schemeClr>
                  </a:solidFill>
                </a:ln>
                <a:solidFill>
                  <a:srgbClr val="A07400"/>
                </a:solidFill>
                <a:latin typeface="Imprint MT Shadow" pitchFamily="82" charset="0"/>
              </a:rPr>
              <a:t>ANOMALY</a:t>
            </a:r>
          </a:p>
          <a:p>
            <a:pPr algn="ctr"/>
            <a:endParaRPr lang="en-US" sz="1200" dirty="0" smtClean="0">
              <a:ln>
                <a:solidFill>
                  <a:schemeClr val="accent4">
                    <a:lumMod val="10000"/>
                  </a:schemeClr>
                </a:solidFill>
              </a:ln>
              <a:solidFill>
                <a:srgbClr val="A07400"/>
              </a:solidFill>
              <a:latin typeface="Imprint MT Shadow" pitchFamily="82" charset="0"/>
            </a:endParaRPr>
          </a:p>
          <a:p>
            <a:pPr algn="ctr"/>
            <a:r>
              <a:rPr lang="en-US" sz="4400" dirty="0" smtClean="0">
                <a:ln>
                  <a:solidFill>
                    <a:schemeClr val="accent4">
                      <a:lumMod val="10000"/>
                    </a:schemeClr>
                  </a:solidFill>
                </a:ln>
                <a:solidFill>
                  <a:srgbClr val="A07400"/>
                </a:solidFill>
                <a:latin typeface="Imprint MT Shadow" pitchFamily="82" charset="0"/>
              </a:rPr>
              <a:t>ANTINOMY</a:t>
            </a:r>
          </a:p>
          <a:p>
            <a:pPr algn="ctr"/>
            <a:endParaRPr lang="en-US" sz="1000" dirty="0" smtClean="0">
              <a:ln>
                <a:solidFill>
                  <a:schemeClr val="accent4">
                    <a:lumMod val="10000"/>
                  </a:schemeClr>
                </a:solidFill>
              </a:ln>
              <a:solidFill>
                <a:srgbClr val="A07400"/>
              </a:solidFill>
              <a:latin typeface="Imprint MT Shadow" pitchFamily="82" charset="0"/>
            </a:endParaRPr>
          </a:p>
          <a:p>
            <a:pPr algn="ctr"/>
            <a:r>
              <a:rPr lang="en-US" sz="4400" dirty="0" smtClean="0">
                <a:ln>
                  <a:solidFill>
                    <a:schemeClr val="accent4">
                      <a:lumMod val="10000"/>
                    </a:schemeClr>
                  </a:solidFill>
                </a:ln>
                <a:solidFill>
                  <a:srgbClr val="A07400"/>
                </a:solidFill>
                <a:latin typeface="Imprint MT Shadow" pitchFamily="82" charset="0"/>
              </a:rPr>
              <a:t>ANTITHESIS</a:t>
            </a:r>
          </a:p>
          <a:p>
            <a:pPr algn="ctr"/>
            <a:endParaRPr lang="en-US" sz="4400" dirty="0">
              <a:solidFill>
                <a:srgbClr val="161616"/>
              </a:solidFill>
              <a:latin typeface="Imprint MT Shadow" pitchFamily="82" charset="0"/>
            </a:endParaRPr>
          </a:p>
        </p:txBody>
      </p:sp>
    </p:spTree>
    <p:extLst>
      <p:ext uri="{BB962C8B-B14F-4D97-AF65-F5344CB8AC3E}">
        <p14:creationId xmlns:p14="http://schemas.microsoft.com/office/powerpoint/2010/main" val="166000550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9" presetClass="emph" presetSubtype="0" grpId="0" nodeType="withEffect">
                                  <p:stCondLst>
                                    <p:cond delay="0"/>
                                  </p:stCondLst>
                                  <p:childTnLst>
                                    <p:set>
                                      <p:cBhvr rctx="PPT">
                                        <p:cTn id="42" dur="indefinite"/>
                                        <p:tgtEl>
                                          <p:spTgt spid="49">
                                            <p:txEl>
                                              <p:pRg st="0" end="0"/>
                                            </p:txEl>
                                          </p:spTgt>
                                        </p:tgtEl>
                                        <p:attrNameLst>
                                          <p:attrName>style.opacity</p:attrName>
                                        </p:attrNameLst>
                                      </p:cBhvr>
                                      <p:to>
                                        <p:strVal val="0.25"/>
                                      </p:to>
                                    </p:set>
                                    <p:animEffect filter="image" prLst="opacity: 0.25">
                                      <p:cBhvr rctx="IE">
                                        <p:cTn id="43" dur="indefinite"/>
                                        <p:tgtEl>
                                          <p:spTgt spid="49">
                                            <p:txEl>
                                              <p:pRg st="0" end="0"/>
                                            </p:txEl>
                                          </p:spTgt>
                                        </p:tgtEl>
                                      </p:cBhvr>
                                    </p:animEffect>
                                  </p:childTnLst>
                                </p:cTn>
                              </p:par>
                              <p:par>
                                <p:cTn id="44" presetID="9" presetClass="emph" presetSubtype="0" grpId="0" nodeType="withEffect">
                                  <p:stCondLst>
                                    <p:cond delay="0"/>
                                  </p:stCondLst>
                                  <p:childTnLst>
                                    <p:set>
                                      <p:cBhvr rctx="PPT">
                                        <p:cTn id="45" dur="indefinite"/>
                                        <p:tgtEl>
                                          <p:spTgt spid="49">
                                            <p:txEl>
                                              <p:pRg st="2" end="2"/>
                                            </p:txEl>
                                          </p:spTgt>
                                        </p:tgtEl>
                                        <p:attrNameLst>
                                          <p:attrName>style.opacity</p:attrName>
                                        </p:attrNameLst>
                                      </p:cBhvr>
                                      <p:to>
                                        <p:strVal val="0.25"/>
                                      </p:to>
                                    </p:set>
                                    <p:animEffect filter="image" prLst="opacity: 0.25">
                                      <p:cBhvr rctx="IE">
                                        <p:cTn id="46" dur="indefinite"/>
                                        <p:tgtEl>
                                          <p:spTgt spid="49">
                                            <p:txEl>
                                              <p:pRg st="2" end="2"/>
                                            </p:txEl>
                                          </p:spTgt>
                                        </p:tgtEl>
                                      </p:cBhvr>
                                    </p:animEffect>
                                  </p:childTnLst>
                                </p:cTn>
                              </p:par>
                              <p:par>
                                <p:cTn id="47" presetID="9" presetClass="emph" presetSubtype="0" grpId="0" nodeType="withEffect">
                                  <p:stCondLst>
                                    <p:cond delay="0"/>
                                  </p:stCondLst>
                                  <p:childTnLst>
                                    <p:set>
                                      <p:cBhvr rctx="PPT">
                                        <p:cTn id="48" dur="indefinite"/>
                                        <p:tgtEl>
                                          <p:spTgt spid="49">
                                            <p:txEl>
                                              <p:pRg st="4" end="4"/>
                                            </p:txEl>
                                          </p:spTgt>
                                        </p:tgtEl>
                                        <p:attrNameLst>
                                          <p:attrName>style.opacity</p:attrName>
                                        </p:attrNameLst>
                                      </p:cBhvr>
                                      <p:to>
                                        <p:strVal val="0.25"/>
                                      </p:to>
                                    </p:set>
                                    <p:animEffect filter="image" prLst="opacity: 0.25">
                                      <p:cBhvr rctx="IE">
                                        <p:cTn id="49" dur="indefinite"/>
                                        <p:tgtEl>
                                          <p:spTgt spid="49">
                                            <p:txEl>
                                              <p:pRg st="4" end="4"/>
                                            </p:txEl>
                                          </p:spTgt>
                                        </p:tgtEl>
                                      </p:cBhvr>
                                    </p:animEffect>
                                  </p:childTnLst>
                                </p:cTn>
                              </p:par>
                              <p:par>
                                <p:cTn id="50" presetID="9" presetClass="emph" presetSubtype="0" grpId="0" nodeType="withEffect">
                                  <p:stCondLst>
                                    <p:cond delay="0"/>
                                  </p:stCondLst>
                                  <p:childTnLst>
                                    <p:set>
                                      <p:cBhvr rctx="PPT">
                                        <p:cTn id="51" dur="indefinite"/>
                                        <p:tgtEl>
                                          <p:spTgt spid="49">
                                            <p:txEl>
                                              <p:pRg st="6" end="6"/>
                                            </p:txEl>
                                          </p:spTgt>
                                        </p:tgtEl>
                                        <p:attrNameLst>
                                          <p:attrName>style.opacity</p:attrName>
                                        </p:attrNameLst>
                                      </p:cBhvr>
                                      <p:to>
                                        <p:strVal val="0.25"/>
                                      </p:to>
                                    </p:set>
                                    <p:animEffect filter="image" prLst="opacity: 0.25">
                                      <p:cBhvr rctx="IE">
                                        <p:cTn id="52" dur="indefinite"/>
                                        <p:tgtEl>
                                          <p:spTgt spid="49">
                                            <p:txEl>
                                              <p:pRg st="6" end="6"/>
                                            </p:txEl>
                                          </p:spTgt>
                                        </p:tgtEl>
                                      </p:cBhvr>
                                    </p:animEffect>
                                  </p:childTnLst>
                                </p:cTn>
                              </p:par>
                              <p:par>
                                <p:cTn id="53" presetID="9" presetClass="emph" presetSubtype="0" grpId="1" nodeType="withEffect">
                                  <p:stCondLst>
                                    <p:cond delay="0"/>
                                  </p:stCondLst>
                                  <p:childTnLst>
                                    <p:set>
                                      <p:cBhvr rctx="PPT">
                                        <p:cTn id="54" dur="indefinite"/>
                                        <p:tgtEl>
                                          <p:spTgt spid="39"/>
                                        </p:tgtEl>
                                        <p:attrNameLst>
                                          <p:attrName>style.opacity</p:attrName>
                                        </p:attrNameLst>
                                      </p:cBhvr>
                                      <p:to>
                                        <p:strVal val="0.25"/>
                                      </p:to>
                                    </p:set>
                                    <p:animEffect filter="image" prLst="opacity: 0.25">
                                      <p:cBhvr rctx="IE">
                                        <p:cTn id="55" dur="indefinite"/>
                                        <p:tgtEl>
                                          <p:spTgt spid="39"/>
                                        </p:tgtEl>
                                      </p:cBhvr>
                                    </p:animEffect>
                                  </p:childTnLst>
                                </p:cTn>
                              </p:par>
                              <p:par>
                                <p:cTn id="56" presetID="9" presetClass="emph" presetSubtype="0" grpId="1" nodeType="withEffect">
                                  <p:stCondLst>
                                    <p:cond delay="0"/>
                                  </p:stCondLst>
                                  <p:childTnLst>
                                    <p:set>
                                      <p:cBhvr rctx="PPT">
                                        <p:cTn id="57" dur="indefinite"/>
                                        <p:tgtEl>
                                          <p:spTgt spid="46"/>
                                        </p:tgtEl>
                                        <p:attrNameLst>
                                          <p:attrName>style.opacity</p:attrName>
                                        </p:attrNameLst>
                                      </p:cBhvr>
                                      <p:to>
                                        <p:strVal val="0.25"/>
                                      </p:to>
                                    </p:set>
                                    <p:animEffect filter="image" prLst="opacity: 0.25">
                                      <p:cBhvr rctx="IE">
                                        <p:cTn id="58" dur="indefinite"/>
                                        <p:tgtEl>
                                          <p:spTgt spid="46"/>
                                        </p:tgtEl>
                                      </p:cBhvr>
                                    </p:animEffect>
                                  </p:childTnLst>
                                </p:cTn>
                              </p:par>
                              <p:par>
                                <p:cTn id="59" presetID="9" presetClass="emph" presetSubtype="0" grpId="1" nodeType="withEffect">
                                  <p:stCondLst>
                                    <p:cond delay="0"/>
                                  </p:stCondLst>
                                  <p:childTnLst>
                                    <p:set>
                                      <p:cBhvr rctx="PPT">
                                        <p:cTn id="60" dur="indefinite"/>
                                        <p:tgtEl>
                                          <p:spTgt spid="34"/>
                                        </p:tgtEl>
                                        <p:attrNameLst>
                                          <p:attrName>style.opacity</p:attrName>
                                        </p:attrNameLst>
                                      </p:cBhvr>
                                      <p:to>
                                        <p:strVal val="0.25"/>
                                      </p:to>
                                    </p:set>
                                    <p:animEffect filter="image" prLst="opacity: 0.25">
                                      <p:cBhvr rctx="IE">
                                        <p:cTn id="61" dur="indefinite"/>
                                        <p:tgtEl>
                                          <p:spTgt spid="34"/>
                                        </p:tgtEl>
                                      </p:cBhvr>
                                    </p:animEffect>
                                  </p:childTnLst>
                                </p:cTn>
                              </p:par>
                              <p:par>
                                <p:cTn id="62" presetID="9" presetClass="emph" presetSubtype="0" grpId="1" nodeType="withEffect">
                                  <p:stCondLst>
                                    <p:cond delay="0"/>
                                  </p:stCondLst>
                                  <p:childTnLst>
                                    <p:set>
                                      <p:cBhvr rctx="PPT">
                                        <p:cTn id="63" dur="indefinite"/>
                                        <p:tgtEl>
                                          <p:spTgt spid="47"/>
                                        </p:tgtEl>
                                        <p:attrNameLst>
                                          <p:attrName>style.opacity</p:attrName>
                                        </p:attrNameLst>
                                      </p:cBhvr>
                                      <p:to>
                                        <p:strVal val="0.25"/>
                                      </p:to>
                                    </p:set>
                                    <p:animEffect filter="image" prLst="opacity: 0.25">
                                      <p:cBhvr rctx="IE">
                                        <p:cTn id="64" dur="indefinite"/>
                                        <p:tgtEl>
                                          <p:spTgt spid="47"/>
                                        </p:tgtEl>
                                      </p:cBhvr>
                                    </p:animEffect>
                                  </p:childTnLst>
                                </p:cTn>
                              </p:par>
                              <p:par>
                                <p:cTn id="65" presetID="9" presetClass="emph" presetSubtype="0" grpId="1" nodeType="withEffect">
                                  <p:stCondLst>
                                    <p:cond delay="0"/>
                                  </p:stCondLst>
                                  <p:childTnLst>
                                    <p:set>
                                      <p:cBhvr rctx="PPT">
                                        <p:cTn id="66" dur="indefinite"/>
                                        <p:tgtEl>
                                          <p:spTgt spid="36"/>
                                        </p:tgtEl>
                                        <p:attrNameLst>
                                          <p:attrName>style.opacity</p:attrName>
                                        </p:attrNameLst>
                                      </p:cBhvr>
                                      <p:to>
                                        <p:strVal val="0.25"/>
                                      </p:to>
                                    </p:set>
                                    <p:animEffect filter="image" prLst="opacity: 0.25">
                                      <p:cBhvr rctx="IE">
                                        <p:cTn id="67" dur="indefinite"/>
                                        <p:tgtEl>
                                          <p:spTgt spid="36"/>
                                        </p:tgtEl>
                                      </p:cBhvr>
                                    </p:animEffect>
                                  </p:childTnLst>
                                </p:cTn>
                              </p:par>
                              <p:par>
                                <p:cTn id="68" presetID="9" presetClass="emph" presetSubtype="0" grpId="1" nodeType="withEffect">
                                  <p:stCondLst>
                                    <p:cond delay="0"/>
                                  </p:stCondLst>
                                  <p:childTnLst>
                                    <p:set>
                                      <p:cBhvr rctx="PPT">
                                        <p:cTn id="69" dur="indefinite"/>
                                        <p:tgtEl>
                                          <p:spTgt spid="48"/>
                                        </p:tgtEl>
                                        <p:attrNameLst>
                                          <p:attrName>style.opacity</p:attrName>
                                        </p:attrNameLst>
                                      </p:cBhvr>
                                      <p:to>
                                        <p:strVal val="0.25"/>
                                      </p:to>
                                    </p:set>
                                    <p:animEffect filter="image" prLst="opacity: 0.25">
                                      <p:cBhvr rctx="IE">
                                        <p:cTn id="70" dur="indefinite"/>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6" grpId="0" animBg="1"/>
      <p:bldP spid="36" grpId="1" animBg="1"/>
      <p:bldP spid="39" grpId="0" animBg="1"/>
      <p:bldP spid="39" grpId="1" animBg="1"/>
      <p:bldP spid="41" grpId="0"/>
      <p:bldP spid="46" grpId="0"/>
      <p:bldP spid="46" grpId="1"/>
      <p:bldP spid="47" grpId="0"/>
      <p:bldP spid="47" grpId="1"/>
      <p:bldP spid="48" grpId="0"/>
      <p:bldP spid="48" grpId="1"/>
      <p:bldP spid="49"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04" y="2133600"/>
            <a:ext cx="6734175" cy="2662267"/>
          </a:xfrm>
          <a:prstGeom prst="rect">
            <a:avLst/>
          </a:prstGeom>
          <a:noFill/>
        </p:spPr>
        <p:txBody>
          <a:bodyPr>
            <a:spAutoFit/>
          </a:bodyPr>
          <a:lstStyle/>
          <a:p>
            <a:pPr marL="342900" indent="-342900" fontAlgn="auto">
              <a:spcBef>
                <a:spcPct val="20000"/>
              </a:spcBef>
              <a:spcAft>
                <a:spcPts val="600"/>
              </a:spcAft>
              <a:defRPr/>
            </a:pPr>
            <a:r>
              <a:rPr lang="en-US" sz="3600" dirty="0">
                <a:latin typeface="Imprint MT Shadow" pitchFamily="82" charset="0"/>
                <a:cs typeface="Arial Rounded MT Bold"/>
              </a:rPr>
              <a:t>	</a:t>
            </a:r>
            <a:r>
              <a:rPr lang="en-US" sz="3600" dirty="0">
                <a:solidFill>
                  <a:schemeClr val="accent4">
                    <a:lumMod val="10000"/>
                  </a:schemeClr>
                </a:solidFill>
                <a:latin typeface="Imprint MT Shadow" pitchFamily="82" charset="0"/>
                <a:cs typeface="Arial Rounded MT Bold"/>
              </a:rPr>
              <a:t>Involves the recognition of relational similarity between two seemingly disparate ideas, objects, or events</a:t>
            </a:r>
          </a:p>
          <a:p>
            <a:pPr fontAlgn="auto">
              <a:spcBef>
                <a:spcPts val="0"/>
              </a:spcBef>
              <a:spcAft>
                <a:spcPts val="0"/>
              </a:spcAft>
              <a:defRPr/>
            </a:pPr>
            <a:endParaRPr lang="en-US" dirty="0">
              <a:latin typeface="Imprint MT Shadow" pitchFamily="82" charset="0"/>
            </a:endParaRPr>
          </a:p>
        </p:txBody>
      </p:sp>
      <p:sp>
        <p:nvSpPr>
          <p:cNvPr id="6" name="TextBox 5"/>
          <p:cNvSpPr txBox="1">
            <a:spLocks noChangeArrowheads="1"/>
          </p:cNvSpPr>
          <p:nvPr/>
        </p:nvSpPr>
        <p:spPr bwMode="auto">
          <a:xfrm>
            <a:off x="1250950" y="5176838"/>
            <a:ext cx="6734175" cy="946150"/>
          </a:xfrm>
          <a:prstGeom prst="rect">
            <a:avLst/>
          </a:prstGeom>
          <a:noFill/>
          <a:ln w="9525">
            <a:noFill/>
            <a:miter lim="800000"/>
            <a:headEnd/>
            <a:tailEnd/>
          </a:ln>
          <a:effectLst>
            <a:outerShdw dist="35921" dir="2700000" algn="ctr" rotWithShape="0">
              <a:srgbClr val="00004D"/>
            </a:outerShdw>
          </a:effectLst>
        </p:spPr>
        <p:txBody>
          <a:bodyPr>
            <a:spAutoFit/>
          </a:bodyPr>
          <a:lstStyle/>
          <a:p>
            <a:pPr algn="ctr"/>
            <a:r>
              <a:rPr lang="en-US" sz="2800" b="1" dirty="0">
                <a:ln>
                  <a:solidFill>
                    <a:schemeClr val="accent4">
                      <a:lumMod val="10000"/>
                    </a:schemeClr>
                  </a:solidFill>
                </a:ln>
                <a:solidFill>
                  <a:srgbClr val="D2BE2E"/>
                </a:solidFill>
                <a:latin typeface="Imprint MT Shadow" pitchFamily="82" charset="0"/>
              </a:rPr>
              <a:t>3 : 4 = 9 : _____</a:t>
            </a:r>
          </a:p>
          <a:p>
            <a:pPr algn="ctr"/>
            <a:r>
              <a:rPr lang="en-US" sz="2800" b="1" dirty="0">
                <a:ln>
                  <a:solidFill>
                    <a:schemeClr val="accent4">
                      <a:lumMod val="10000"/>
                    </a:schemeClr>
                  </a:solidFill>
                </a:ln>
                <a:solidFill>
                  <a:srgbClr val="D2BE2E"/>
                </a:solidFill>
                <a:latin typeface="Imprint MT Shadow" pitchFamily="82" charset="0"/>
              </a:rPr>
              <a:t>HERD : COW :: FLOCK : _________</a:t>
            </a:r>
          </a:p>
        </p:txBody>
      </p:sp>
      <p:sp>
        <p:nvSpPr>
          <p:cNvPr id="7" name="TextBox 6"/>
          <p:cNvSpPr txBox="1"/>
          <p:nvPr/>
        </p:nvSpPr>
        <p:spPr>
          <a:xfrm>
            <a:off x="2438400" y="304800"/>
            <a:ext cx="4495800" cy="707886"/>
          </a:xfrm>
          <a:prstGeom prst="rect">
            <a:avLst/>
          </a:prstGeom>
          <a:noFill/>
        </p:spPr>
        <p:txBody>
          <a:bodyPr wrap="square" rtlCol="0">
            <a:spAutoFit/>
          </a:bodyPr>
          <a:lstStyle/>
          <a:p>
            <a:pPr algn="ctr"/>
            <a:r>
              <a:rPr lang="en-US" sz="4000" b="1" dirty="0" smtClean="0">
                <a:ln>
                  <a:solidFill>
                    <a:schemeClr val="tx1"/>
                  </a:solidFill>
                </a:ln>
                <a:solidFill>
                  <a:schemeClr val="accent1">
                    <a:lumMod val="20000"/>
                    <a:lumOff val="80000"/>
                  </a:schemeClr>
                </a:solidFill>
                <a:latin typeface="Imprint MT Shadow" pitchFamily="82" charset="0"/>
              </a:rPr>
              <a:t>ANALOGY</a:t>
            </a:r>
            <a:endParaRPr lang="en-US" sz="4000" b="1" dirty="0">
              <a:ln>
                <a:solidFill>
                  <a:schemeClr val="tx1"/>
                </a:solidFill>
              </a:ln>
              <a:solidFill>
                <a:schemeClr val="accent1">
                  <a:lumMod val="20000"/>
                  <a:lumOff val="80000"/>
                </a:schemeClr>
              </a:solidFill>
              <a:latin typeface="Imprint MT Shadow" pitchFamily="82"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D2C765"/>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33400" y="127000"/>
            <a:ext cx="8077200" cy="6591300"/>
          </a:xfrm>
          <a:prstGeom prst="rect">
            <a:avLst/>
          </a:prstGeom>
        </p:spPr>
      </p:pic>
    </p:spTree>
    <p:extLst>
      <p:ext uri="{BB962C8B-B14F-4D97-AF65-F5344CB8AC3E}">
        <p14:creationId xmlns:p14="http://schemas.microsoft.com/office/powerpoint/2010/main" val="195035764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133" y="5486400"/>
            <a:ext cx="5838267" cy="914400"/>
          </a:xfrm>
        </p:spPr>
        <p:txBody>
          <a:bodyPr/>
          <a:lstStyle/>
          <a:p>
            <a:r>
              <a:rPr lang="en-US" b="1" dirty="0" smtClean="0">
                <a:effectLst/>
              </a:rPr>
              <a:t>RELATIONAL REASONING AND METACOGNITION</a:t>
            </a:r>
            <a:endParaRPr lang="en-US" b="1" dirty="0">
              <a:effectLst/>
            </a:endParaRPr>
          </a:p>
        </p:txBody>
      </p:sp>
    </p:spTree>
    <p:extLst>
      <p:ext uri="{BB962C8B-B14F-4D97-AF65-F5344CB8AC3E}">
        <p14:creationId xmlns:p14="http://schemas.microsoft.com/office/powerpoint/2010/main" val="4484364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13333" y="2209800"/>
            <a:ext cx="5638800" cy="3416320"/>
          </a:xfrm>
          <a:prstGeom prst="rect">
            <a:avLst/>
          </a:prstGeom>
          <a:noFill/>
          <a:ln w="9525">
            <a:noFill/>
            <a:miter lim="800000"/>
            <a:headEnd/>
            <a:tailEnd/>
          </a:ln>
        </p:spPr>
        <p:txBody>
          <a:bodyPr wrap="square">
            <a:spAutoFit/>
          </a:bodyPr>
          <a:lstStyle/>
          <a:p>
            <a:r>
              <a:rPr lang="en-US" sz="3600" dirty="0">
                <a:solidFill>
                  <a:schemeClr val="accent4">
                    <a:lumMod val="10000"/>
                  </a:schemeClr>
                </a:solidFill>
                <a:latin typeface="Imprint MT Shadow" pitchFamily="82" charset="0"/>
              </a:rPr>
              <a:t>Any occurrence or object that is strange, unusual, or </a:t>
            </a:r>
            <a:r>
              <a:rPr lang="en-US" sz="3600" dirty="0" smtClean="0">
                <a:solidFill>
                  <a:schemeClr val="accent4">
                    <a:lumMod val="10000"/>
                  </a:schemeClr>
                </a:solidFill>
                <a:latin typeface="Imprint MT Shadow" pitchFamily="82" charset="0"/>
              </a:rPr>
              <a:t>unique; a </a:t>
            </a:r>
            <a:r>
              <a:rPr lang="en-US" sz="3600" dirty="0">
                <a:solidFill>
                  <a:schemeClr val="accent4">
                    <a:lumMod val="10000"/>
                  </a:schemeClr>
                </a:solidFill>
                <a:latin typeface="Imprint MT Shadow" pitchFamily="82" charset="0"/>
              </a:rPr>
              <a:t>discrepancy or deviation from an </a:t>
            </a:r>
            <a:r>
              <a:rPr lang="en-US" sz="3600" dirty="0" smtClean="0">
                <a:solidFill>
                  <a:schemeClr val="accent4">
                    <a:lumMod val="10000"/>
                  </a:schemeClr>
                </a:solidFill>
                <a:latin typeface="Imprint MT Shadow" pitchFamily="82" charset="0"/>
              </a:rPr>
              <a:t>established pattern,</a:t>
            </a:r>
            <a:r>
              <a:rPr lang="en-US" sz="3600" dirty="0">
                <a:solidFill>
                  <a:schemeClr val="accent4">
                    <a:lumMod val="10000"/>
                  </a:schemeClr>
                </a:solidFill>
                <a:latin typeface="Imprint MT Shadow" pitchFamily="82" charset="0"/>
              </a:rPr>
              <a:t> </a:t>
            </a:r>
            <a:r>
              <a:rPr lang="en-US" sz="3600" dirty="0" smtClean="0">
                <a:solidFill>
                  <a:schemeClr val="accent4">
                    <a:lumMod val="10000"/>
                  </a:schemeClr>
                </a:solidFill>
                <a:latin typeface="Imprint MT Shadow" pitchFamily="82" charset="0"/>
              </a:rPr>
              <a:t>rule, </a:t>
            </a:r>
            <a:r>
              <a:rPr lang="en-US" sz="3600" dirty="0">
                <a:solidFill>
                  <a:schemeClr val="accent4">
                    <a:lumMod val="10000"/>
                  </a:schemeClr>
                </a:solidFill>
                <a:latin typeface="Imprint MT Shadow" pitchFamily="82" charset="0"/>
              </a:rPr>
              <a:t>or trend </a:t>
            </a:r>
            <a:endParaRPr lang="en-US" sz="4400" dirty="0">
              <a:solidFill>
                <a:schemeClr val="accent4">
                  <a:lumMod val="10000"/>
                </a:schemeClr>
              </a:solidFill>
              <a:latin typeface="Imprint MT Shadow" pitchFamily="82" charset="0"/>
            </a:endParaRPr>
          </a:p>
        </p:txBody>
      </p:sp>
      <p:pic>
        <p:nvPicPr>
          <p:cNvPr id="5" name="Picture 4" descr="Magritte, Rene_The Empire of Lights, 1954.JPG"/>
          <p:cNvPicPr>
            <a:picLocks noChangeAspect="1"/>
          </p:cNvPicPr>
          <p:nvPr/>
        </p:nvPicPr>
        <p:blipFill>
          <a:blip r:embed="rId4" cstate="print"/>
          <a:srcRect/>
          <a:stretch>
            <a:fillRect/>
          </a:stretch>
        </p:blipFill>
        <p:spPr bwMode="auto">
          <a:xfrm>
            <a:off x="6121400" y="3390900"/>
            <a:ext cx="2693988" cy="3216275"/>
          </a:xfrm>
          <a:prstGeom prst="rect">
            <a:avLst/>
          </a:prstGeom>
          <a:noFill/>
          <a:ln w="9525">
            <a:noFill/>
            <a:miter lim="800000"/>
            <a:headEnd/>
            <a:tailEnd/>
          </a:ln>
        </p:spPr>
      </p:pic>
      <p:sp>
        <p:nvSpPr>
          <p:cNvPr id="7" name="Rectangle 6"/>
          <p:cNvSpPr/>
          <p:nvPr/>
        </p:nvSpPr>
        <p:spPr>
          <a:xfrm>
            <a:off x="3144424" y="228600"/>
            <a:ext cx="2969083" cy="707886"/>
          </a:xfrm>
          <a:prstGeom prst="rect">
            <a:avLst/>
          </a:prstGeom>
        </p:spPr>
        <p:txBody>
          <a:bodyPr wrap="none">
            <a:spAutoFit/>
          </a:bodyPr>
          <a:lstStyle/>
          <a:p>
            <a:pPr lvl="0" algn="ctr"/>
            <a:r>
              <a:rPr lang="en-US" sz="4000" b="1" dirty="0" smtClean="0">
                <a:latin typeface="Imprint MT Shadow" pitchFamily="82" charset="0"/>
              </a:rPr>
              <a:t>ANOMALY</a:t>
            </a:r>
            <a:endParaRPr lang="en-US" sz="4000" b="1" dirty="0">
              <a:latin typeface="Imprint MT Shadow" pitchFamily="82"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250" autoRev="1" fill="hold">
                                          <p:stCondLst>
                                            <p:cond delay="0"/>
                                          </p:stCondLst>
                                        </p:cTn>
                                        <p:tgtEl>
                                          <p:spTgt spid="4"/>
                                        </p:tgtEl>
                                        <p:attrNameLst>
                                          <p:attrName>ppt_w</p:attrName>
                                        </p:attrNameLst>
                                      </p:cBhvr>
                                    </p:anim>
                                    <p:anim by="(#ppt_w*0.50)" calcmode="lin" valueType="num">
                                      <p:cBhvr>
                                        <p:cTn id="8" dur="250" decel="50000" autoRev="1" fill="hold">
                                          <p:stCondLst>
                                            <p:cond delay="0"/>
                                          </p:stCondLst>
                                        </p:cTn>
                                        <p:tgtEl>
                                          <p:spTgt spid="4"/>
                                        </p:tgtEl>
                                        <p:attrNameLst>
                                          <p:attrName>ppt_x</p:attrName>
                                        </p:attrNameLst>
                                      </p:cBhvr>
                                    </p:anim>
                                    <p:anim from="(-#ppt_h/2)" to="(#ppt_y)" calcmode="lin" valueType="num">
                                      <p:cBhvr>
                                        <p:cTn id="9" dur="500" fill="hold">
                                          <p:stCondLst>
                                            <p:cond delay="0"/>
                                          </p:stCondLst>
                                        </p:cTn>
                                        <p:tgtEl>
                                          <p:spTgt spid="4"/>
                                        </p:tgtEl>
                                        <p:attrNameLst>
                                          <p:attrName>ppt_y</p:attrName>
                                        </p:attrNameLst>
                                      </p:cBhvr>
                                    </p:anim>
                                    <p:animRot by="21600000">
                                      <p:cBhvr>
                                        <p:cTn id="10" dur="500" fill="hold">
                                          <p:stCondLst>
                                            <p:cond delay="0"/>
                                          </p:stCondLst>
                                        </p:cTn>
                                        <p:tgtEl>
                                          <p:spTgt spid="4"/>
                                        </p:tgtEl>
                                        <p:attrNameLst>
                                          <p:attrName>r</p:attrName>
                                        </p:attrNameLst>
                                      </p:cBhvr>
                                    </p:animRot>
                                  </p:childTnLst>
                                </p:cTn>
                              </p:par>
                            </p:childTnLst>
                          </p:cTn>
                        </p:par>
                        <p:par>
                          <p:cTn id="11" fill="hold">
                            <p:stCondLst>
                              <p:cond delay="605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rgbClr val="D2C76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600" y="127000"/>
            <a:ext cx="8420100" cy="6604000"/>
          </a:xfrm>
          <a:prstGeom prst="rect">
            <a:avLst/>
          </a:prstGeom>
        </p:spPr>
      </p:pic>
    </p:spTree>
    <p:extLst>
      <p:ext uri="{BB962C8B-B14F-4D97-AF65-F5344CB8AC3E}">
        <p14:creationId xmlns:p14="http://schemas.microsoft.com/office/powerpoint/2010/main" val="29382606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1295400" y="3733800"/>
            <a:ext cx="6667500" cy="2862262"/>
            <a:chOff x="1270000" y="3744853"/>
            <a:chExt cx="6667500" cy="2862322"/>
          </a:xfrm>
        </p:grpSpPr>
        <p:grpSp>
          <p:nvGrpSpPr>
            <p:cNvPr id="4" name="Group 4"/>
            <p:cNvGrpSpPr>
              <a:grpSpLocks/>
            </p:cNvGrpSpPr>
            <p:nvPr/>
          </p:nvGrpSpPr>
          <p:grpSpPr bwMode="auto">
            <a:xfrm>
              <a:off x="1270000" y="3744853"/>
              <a:ext cx="6667500" cy="2862322"/>
              <a:chOff x="1270000" y="3556000"/>
              <a:chExt cx="6667500" cy="2862322"/>
            </a:xfrm>
          </p:grpSpPr>
          <p:sp>
            <p:nvSpPr>
              <p:cNvPr id="6" name="TextBox 5"/>
              <p:cNvSpPr txBox="1"/>
              <p:nvPr/>
            </p:nvSpPr>
            <p:spPr>
              <a:xfrm>
                <a:off x="1270000" y="3556000"/>
                <a:ext cx="6667500" cy="2862322"/>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fontAlgn="auto">
                  <a:spcBef>
                    <a:spcPts val="0"/>
                  </a:spcBef>
                  <a:spcAft>
                    <a:spcPts val="0"/>
                  </a:spcAft>
                  <a:defRPr/>
                </a:pPr>
                <a:endParaRPr lang="en-US" dirty="0">
                  <a:latin typeface="Imprint MT Shadow" pitchFamily="82" charset="0"/>
                </a:endParaRPr>
              </a:p>
              <a:p>
                <a:pPr fontAlgn="auto">
                  <a:spcBef>
                    <a:spcPts val="0"/>
                  </a:spcBef>
                  <a:spcAft>
                    <a:spcPts val="0"/>
                  </a:spcAft>
                  <a:defRPr/>
                </a:pPr>
                <a:endParaRPr lang="en-US" dirty="0">
                  <a:latin typeface="Imprint MT Shadow" pitchFamily="82" charset="0"/>
                </a:endParaRPr>
              </a:p>
              <a:p>
                <a:pPr fontAlgn="auto">
                  <a:spcBef>
                    <a:spcPts val="0"/>
                  </a:spcBef>
                  <a:spcAft>
                    <a:spcPts val="0"/>
                  </a:spcAft>
                  <a:defRPr/>
                </a:pPr>
                <a:endParaRPr lang="en-US" dirty="0">
                  <a:latin typeface="Imprint MT Shadow" pitchFamily="82" charset="0"/>
                </a:endParaRPr>
              </a:p>
              <a:p>
                <a:pPr fontAlgn="auto">
                  <a:spcBef>
                    <a:spcPts val="0"/>
                  </a:spcBef>
                  <a:spcAft>
                    <a:spcPts val="0"/>
                  </a:spcAft>
                  <a:defRPr/>
                </a:pPr>
                <a:endParaRPr lang="en-US" dirty="0">
                  <a:latin typeface="Imprint MT Shadow" pitchFamily="82" charset="0"/>
                </a:endParaRPr>
              </a:p>
              <a:p>
                <a:pPr fontAlgn="auto">
                  <a:spcBef>
                    <a:spcPts val="0"/>
                  </a:spcBef>
                  <a:spcAft>
                    <a:spcPts val="0"/>
                  </a:spcAft>
                  <a:defRPr/>
                </a:pPr>
                <a:endParaRPr lang="en-US" dirty="0">
                  <a:latin typeface="Imprint MT Shadow" pitchFamily="82" charset="0"/>
                </a:endParaRPr>
              </a:p>
              <a:p>
                <a:pPr fontAlgn="auto">
                  <a:spcBef>
                    <a:spcPts val="0"/>
                  </a:spcBef>
                  <a:spcAft>
                    <a:spcPts val="0"/>
                  </a:spcAft>
                  <a:defRPr/>
                </a:pPr>
                <a:endParaRPr lang="en-US" dirty="0">
                  <a:latin typeface="Imprint MT Shadow" pitchFamily="82" charset="0"/>
                </a:endParaRPr>
              </a:p>
              <a:p>
                <a:pPr fontAlgn="auto">
                  <a:spcBef>
                    <a:spcPts val="0"/>
                  </a:spcBef>
                  <a:spcAft>
                    <a:spcPts val="0"/>
                  </a:spcAft>
                  <a:defRPr/>
                </a:pPr>
                <a:endParaRPr lang="en-US" dirty="0">
                  <a:latin typeface="Imprint MT Shadow" pitchFamily="82" charset="0"/>
                </a:endParaRPr>
              </a:p>
              <a:p>
                <a:pPr fontAlgn="auto">
                  <a:spcBef>
                    <a:spcPts val="0"/>
                  </a:spcBef>
                  <a:spcAft>
                    <a:spcPts val="0"/>
                  </a:spcAft>
                  <a:defRPr/>
                </a:pPr>
                <a:endParaRPr lang="en-US" dirty="0">
                  <a:latin typeface="Imprint MT Shadow" pitchFamily="82" charset="0"/>
                </a:endParaRPr>
              </a:p>
              <a:p>
                <a:pPr fontAlgn="auto">
                  <a:spcBef>
                    <a:spcPts val="0"/>
                  </a:spcBef>
                  <a:spcAft>
                    <a:spcPts val="0"/>
                  </a:spcAft>
                  <a:defRPr/>
                </a:pPr>
                <a:endParaRPr lang="en-US" dirty="0">
                  <a:latin typeface="Imprint MT Shadow" pitchFamily="82" charset="0"/>
                </a:endParaRPr>
              </a:p>
              <a:p>
                <a:pPr fontAlgn="auto">
                  <a:spcBef>
                    <a:spcPts val="0"/>
                  </a:spcBef>
                  <a:spcAft>
                    <a:spcPts val="0"/>
                  </a:spcAft>
                  <a:defRPr/>
                </a:pPr>
                <a:endParaRPr lang="en-US" dirty="0">
                  <a:latin typeface="Imprint MT Shadow" pitchFamily="82" charset="0"/>
                </a:endParaRPr>
              </a:p>
            </p:txBody>
          </p:sp>
          <p:sp>
            <p:nvSpPr>
              <p:cNvPr id="7" name="Oval 6"/>
              <p:cNvSpPr/>
              <p:nvPr/>
            </p:nvSpPr>
            <p:spPr>
              <a:xfrm>
                <a:off x="3467100" y="4064011"/>
                <a:ext cx="2159000" cy="1689135"/>
              </a:xfrm>
              <a:prstGeom prst="ellipse">
                <a:avLst/>
              </a:prstGeom>
              <a:gradFill>
                <a:gsLst>
                  <a:gs pos="0">
                    <a:srgbClr val="0070C0"/>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dirty="0">
                    <a:solidFill>
                      <a:sysClr val="windowText" lastClr="000000"/>
                    </a:solidFill>
                    <a:latin typeface="Imprint MT Shadow" pitchFamily="82" charset="0"/>
                  </a:rPr>
                  <a:t>Democracy</a:t>
                </a:r>
              </a:p>
            </p:txBody>
          </p:sp>
          <p:sp>
            <p:nvSpPr>
              <p:cNvPr id="88073" name="TextBox 7"/>
              <p:cNvSpPr txBox="1">
                <a:spLocks noChangeArrowheads="1"/>
              </p:cNvSpPr>
              <p:nvPr/>
            </p:nvSpPr>
            <p:spPr bwMode="auto">
              <a:xfrm>
                <a:off x="1511300" y="3879334"/>
                <a:ext cx="1714500" cy="369332"/>
              </a:xfrm>
              <a:prstGeom prst="rect">
                <a:avLst/>
              </a:prstGeom>
              <a:noFill/>
              <a:ln w="9525">
                <a:noFill/>
                <a:miter lim="800000"/>
                <a:headEnd/>
                <a:tailEnd/>
              </a:ln>
            </p:spPr>
            <p:txBody>
              <a:bodyPr>
                <a:spAutoFit/>
              </a:bodyPr>
              <a:lstStyle/>
              <a:p>
                <a:r>
                  <a:rPr lang="en-US" dirty="0">
                    <a:solidFill>
                      <a:schemeClr val="accent1"/>
                    </a:solidFill>
                    <a:latin typeface="Calibri" pitchFamily="34" charset="0"/>
                  </a:rPr>
                  <a:t>Totalitarianism</a:t>
                </a:r>
              </a:p>
            </p:txBody>
          </p:sp>
          <p:sp>
            <p:nvSpPr>
              <p:cNvPr id="88074" name="TextBox 8"/>
              <p:cNvSpPr txBox="1">
                <a:spLocks noChangeArrowheads="1"/>
              </p:cNvSpPr>
              <p:nvPr/>
            </p:nvSpPr>
            <p:spPr bwMode="auto">
              <a:xfrm>
                <a:off x="5339204" y="5862598"/>
                <a:ext cx="1612900" cy="369332"/>
              </a:xfrm>
              <a:prstGeom prst="rect">
                <a:avLst/>
              </a:prstGeom>
              <a:noFill/>
              <a:ln w="9525">
                <a:noFill/>
                <a:miter lim="800000"/>
                <a:headEnd/>
                <a:tailEnd/>
              </a:ln>
            </p:spPr>
            <p:txBody>
              <a:bodyPr>
                <a:spAutoFit/>
              </a:bodyPr>
              <a:lstStyle/>
              <a:p>
                <a:r>
                  <a:rPr lang="en-US" dirty="0">
                    <a:solidFill>
                      <a:schemeClr val="bg2"/>
                    </a:solidFill>
                    <a:latin typeface="Calibri" pitchFamily="34" charset="0"/>
                  </a:rPr>
                  <a:t>Theocracy</a:t>
                </a:r>
              </a:p>
            </p:txBody>
          </p:sp>
          <p:sp>
            <p:nvSpPr>
              <p:cNvPr id="88075" name="TextBox 9"/>
              <p:cNvSpPr txBox="1">
                <a:spLocks noChangeArrowheads="1"/>
              </p:cNvSpPr>
              <p:nvPr/>
            </p:nvSpPr>
            <p:spPr bwMode="auto">
              <a:xfrm>
                <a:off x="6226004" y="4585732"/>
                <a:ext cx="1369286" cy="369340"/>
              </a:xfrm>
              <a:prstGeom prst="rect">
                <a:avLst/>
              </a:prstGeom>
              <a:noFill/>
              <a:ln w="9525">
                <a:noFill/>
                <a:miter lim="800000"/>
                <a:headEnd/>
                <a:tailEnd/>
              </a:ln>
            </p:spPr>
            <p:txBody>
              <a:bodyPr wrap="none">
                <a:spAutoFit/>
              </a:bodyPr>
              <a:lstStyle/>
              <a:p>
                <a:r>
                  <a:rPr lang="en-US" dirty="0">
                    <a:solidFill>
                      <a:schemeClr val="accent1"/>
                    </a:solidFill>
                    <a:latin typeface="Calibri" pitchFamily="34" charset="0"/>
                  </a:rPr>
                  <a:t>Communism</a:t>
                </a:r>
              </a:p>
            </p:txBody>
          </p:sp>
          <p:sp>
            <p:nvSpPr>
              <p:cNvPr id="88076" name="TextBox 10"/>
              <p:cNvSpPr txBox="1">
                <a:spLocks noChangeArrowheads="1"/>
              </p:cNvSpPr>
              <p:nvPr/>
            </p:nvSpPr>
            <p:spPr bwMode="auto">
              <a:xfrm>
                <a:off x="1511300" y="5677932"/>
                <a:ext cx="1714500" cy="369332"/>
              </a:xfrm>
              <a:prstGeom prst="rect">
                <a:avLst/>
              </a:prstGeom>
              <a:noFill/>
              <a:ln w="9525">
                <a:noFill/>
                <a:miter lim="800000"/>
                <a:headEnd/>
                <a:tailEnd/>
              </a:ln>
            </p:spPr>
            <p:txBody>
              <a:bodyPr>
                <a:spAutoFit/>
              </a:bodyPr>
              <a:lstStyle/>
              <a:p>
                <a:r>
                  <a:rPr lang="en-US" dirty="0">
                    <a:solidFill>
                      <a:schemeClr val="bg2"/>
                    </a:solidFill>
                    <a:latin typeface="Calibri" pitchFamily="34" charset="0"/>
                  </a:rPr>
                  <a:t>Anarchy</a:t>
                </a:r>
              </a:p>
            </p:txBody>
          </p:sp>
          <p:sp>
            <p:nvSpPr>
              <p:cNvPr id="88077" name="TextBox 11"/>
              <p:cNvSpPr txBox="1">
                <a:spLocks noChangeArrowheads="1"/>
              </p:cNvSpPr>
              <p:nvPr/>
            </p:nvSpPr>
            <p:spPr bwMode="auto">
              <a:xfrm>
                <a:off x="5933904" y="5308600"/>
                <a:ext cx="1295400" cy="369332"/>
              </a:xfrm>
              <a:prstGeom prst="rect">
                <a:avLst/>
              </a:prstGeom>
              <a:noFill/>
              <a:ln w="9525">
                <a:noFill/>
                <a:miter lim="800000"/>
                <a:headEnd/>
                <a:tailEnd/>
              </a:ln>
            </p:spPr>
            <p:txBody>
              <a:bodyPr>
                <a:spAutoFit/>
              </a:bodyPr>
              <a:lstStyle/>
              <a:p>
                <a:r>
                  <a:rPr lang="en-US" dirty="0">
                    <a:solidFill>
                      <a:schemeClr val="bg2"/>
                    </a:solidFill>
                    <a:latin typeface="Calibri" pitchFamily="34" charset="0"/>
                  </a:rPr>
                  <a:t>Fascism</a:t>
                </a:r>
              </a:p>
            </p:txBody>
          </p:sp>
          <p:sp>
            <p:nvSpPr>
              <p:cNvPr id="88078" name="TextBox 12"/>
              <p:cNvSpPr txBox="1">
                <a:spLocks noChangeArrowheads="1"/>
              </p:cNvSpPr>
              <p:nvPr/>
            </p:nvSpPr>
            <p:spPr bwMode="auto">
              <a:xfrm>
                <a:off x="3752850" y="3599934"/>
                <a:ext cx="1600200" cy="369332"/>
              </a:xfrm>
              <a:prstGeom prst="rect">
                <a:avLst/>
              </a:prstGeom>
              <a:noFill/>
              <a:ln w="9525">
                <a:noFill/>
                <a:miter lim="800000"/>
                <a:headEnd/>
                <a:tailEnd/>
              </a:ln>
            </p:spPr>
            <p:txBody>
              <a:bodyPr>
                <a:spAutoFit/>
              </a:bodyPr>
              <a:lstStyle/>
              <a:p>
                <a:r>
                  <a:rPr lang="en-US" dirty="0">
                    <a:solidFill>
                      <a:schemeClr val="bg2"/>
                    </a:solidFill>
                    <a:latin typeface="Calibri" pitchFamily="34" charset="0"/>
                  </a:rPr>
                  <a:t>Meritocracy</a:t>
                </a:r>
              </a:p>
            </p:txBody>
          </p:sp>
          <p:sp>
            <p:nvSpPr>
              <p:cNvPr id="88079" name="TextBox 13"/>
              <p:cNvSpPr txBox="1">
                <a:spLocks noChangeArrowheads="1"/>
              </p:cNvSpPr>
              <p:nvPr/>
            </p:nvSpPr>
            <p:spPr bwMode="auto">
              <a:xfrm>
                <a:off x="1714500" y="4965700"/>
                <a:ext cx="1511300" cy="369332"/>
              </a:xfrm>
              <a:prstGeom prst="rect">
                <a:avLst/>
              </a:prstGeom>
              <a:noFill/>
              <a:ln w="9525">
                <a:noFill/>
                <a:miter lim="800000"/>
                <a:headEnd/>
                <a:tailEnd/>
              </a:ln>
            </p:spPr>
            <p:txBody>
              <a:bodyPr>
                <a:spAutoFit/>
              </a:bodyPr>
              <a:lstStyle/>
              <a:p>
                <a:r>
                  <a:rPr lang="en-US" dirty="0">
                    <a:solidFill>
                      <a:schemeClr val="accent1"/>
                    </a:solidFill>
                    <a:latin typeface="Calibri" pitchFamily="34" charset="0"/>
                  </a:rPr>
                  <a:t>Dictatorship</a:t>
                </a:r>
              </a:p>
            </p:txBody>
          </p:sp>
          <p:sp>
            <p:nvSpPr>
              <p:cNvPr id="88080" name="TextBox 14"/>
              <p:cNvSpPr txBox="1">
                <a:spLocks noChangeArrowheads="1"/>
              </p:cNvSpPr>
              <p:nvPr/>
            </p:nvSpPr>
            <p:spPr bwMode="auto">
              <a:xfrm>
                <a:off x="3048000" y="5753100"/>
                <a:ext cx="1205651" cy="369340"/>
              </a:xfrm>
              <a:prstGeom prst="rect">
                <a:avLst/>
              </a:prstGeom>
              <a:noFill/>
              <a:ln w="9525">
                <a:noFill/>
                <a:miter lim="800000"/>
                <a:headEnd/>
                <a:tailEnd/>
              </a:ln>
            </p:spPr>
            <p:txBody>
              <a:bodyPr wrap="none">
                <a:spAutoFit/>
              </a:bodyPr>
              <a:lstStyle/>
              <a:p>
                <a:r>
                  <a:rPr lang="en-US" dirty="0">
                    <a:solidFill>
                      <a:schemeClr val="bg2"/>
                    </a:solidFill>
                    <a:latin typeface="Calibri" pitchFamily="34" charset="0"/>
                  </a:rPr>
                  <a:t>Federalism</a:t>
                </a:r>
              </a:p>
            </p:txBody>
          </p:sp>
          <p:sp>
            <p:nvSpPr>
              <p:cNvPr id="88081" name="TextBox 15"/>
              <p:cNvSpPr txBox="1">
                <a:spLocks noChangeArrowheads="1"/>
              </p:cNvSpPr>
              <p:nvPr/>
            </p:nvSpPr>
            <p:spPr bwMode="auto">
              <a:xfrm>
                <a:off x="5626100" y="3969266"/>
                <a:ext cx="1220270" cy="369340"/>
              </a:xfrm>
              <a:prstGeom prst="rect">
                <a:avLst/>
              </a:prstGeom>
              <a:noFill/>
              <a:ln w="9525">
                <a:noFill/>
                <a:miter lim="800000"/>
                <a:headEnd/>
                <a:tailEnd/>
              </a:ln>
            </p:spPr>
            <p:txBody>
              <a:bodyPr wrap="none">
                <a:spAutoFit/>
              </a:bodyPr>
              <a:lstStyle/>
              <a:p>
                <a:r>
                  <a:rPr lang="en-US" dirty="0">
                    <a:solidFill>
                      <a:schemeClr val="accent1"/>
                    </a:solidFill>
                    <a:latin typeface="Calibri" pitchFamily="34" charset="0"/>
                  </a:rPr>
                  <a:t>Aristocracy</a:t>
                </a:r>
              </a:p>
            </p:txBody>
          </p:sp>
          <p:sp>
            <p:nvSpPr>
              <p:cNvPr id="88082" name="TextBox 16"/>
              <p:cNvSpPr txBox="1">
                <a:spLocks noChangeArrowheads="1"/>
              </p:cNvSpPr>
              <p:nvPr/>
            </p:nvSpPr>
            <p:spPr bwMode="auto">
              <a:xfrm>
                <a:off x="2156276" y="4401066"/>
                <a:ext cx="1132361" cy="369340"/>
              </a:xfrm>
              <a:prstGeom prst="rect">
                <a:avLst/>
              </a:prstGeom>
              <a:noFill/>
              <a:ln w="9525">
                <a:noFill/>
                <a:miter lim="800000"/>
                <a:headEnd/>
                <a:tailEnd/>
              </a:ln>
            </p:spPr>
            <p:txBody>
              <a:bodyPr wrap="none">
                <a:spAutoFit/>
              </a:bodyPr>
              <a:lstStyle/>
              <a:p>
                <a:r>
                  <a:rPr lang="en-US" dirty="0">
                    <a:solidFill>
                      <a:schemeClr val="bg2"/>
                    </a:solidFill>
                    <a:latin typeface="Calibri" pitchFamily="34" charset="0"/>
                  </a:rPr>
                  <a:t>Monarchy</a:t>
                </a:r>
              </a:p>
            </p:txBody>
          </p:sp>
        </p:grpSp>
        <p:sp>
          <p:nvSpPr>
            <p:cNvPr id="18" name="TextBox 17"/>
            <p:cNvSpPr txBox="1"/>
            <p:nvPr/>
          </p:nvSpPr>
          <p:spPr>
            <a:xfrm>
              <a:off x="4216400" y="4437018"/>
              <a:ext cx="647700" cy="523886"/>
            </a:xfrm>
            <a:prstGeom prst="rect">
              <a:avLst/>
            </a:prstGeom>
            <a:noFill/>
          </p:spPr>
          <p:txBody>
            <a:bodyPr>
              <a:spAutoFit/>
            </a:bodyPr>
            <a:lstStyle/>
            <a:p>
              <a:pPr algn="ctr" fontAlgn="auto">
                <a:spcBef>
                  <a:spcPts val="0"/>
                </a:spcBef>
                <a:spcAft>
                  <a:spcPts val="0"/>
                </a:spcAft>
                <a:defRPr/>
              </a:pPr>
              <a:r>
                <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Imprint MT Shadow" pitchFamily="82" charset="0"/>
                  <a:cs typeface="Arial Rounded MT Bold"/>
                </a:rPr>
                <a:t>A</a:t>
              </a:r>
            </a:p>
          </p:txBody>
        </p:sp>
        <p:sp>
          <p:nvSpPr>
            <p:cNvPr id="19" name="TextBox 18"/>
            <p:cNvSpPr txBox="1"/>
            <p:nvPr/>
          </p:nvSpPr>
          <p:spPr>
            <a:xfrm>
              <a:off x="6951663" y="4157612"/>
              <a:ext cx="754062" cy="523886"/>
            </a:xfrm>
            <a:prstGeom prst="rect">
              <a:avLst/>
            </a:prstGeom>
            <a:noFill/>
          </p:spPr>
          <p:txBody>
            <a:bodyPr>
              <a:spAutoFit/>
            </a:bodyPr>
            <a:lstStyle/>
            <a:p>
              <a:pPr fontAlgn="auto">
                <a:spcBef>
                  <a:spcPts val="0"/>
                </a:spcBef>
                <a:spcAft>
                  <a:spcPts val="0"/>
                </a:spcAft>
                <a:defRPr/>
              </a:pP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Imprint MT Shadow" pitchFamily="82" charset="0"/>
                  <a:cs typeface="Arial Rounded MT Bold"/>
                </a:rPr>
                <a:t>A</a:t>
              </a:r>
              <a:r>
                <a:rPr lang="en-US" sz="2800" b="1" baseline="30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Imprint MT Shadow" pitchFamily="82" charset="0"/>
                  <a:cs typeface="Arial Rounded MT Bold"/>
                </a:rPr>
                <a:t>1</a:t>
              </a: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Imprint MT Shadow" pitchFamily="82" charset="0"/>
                <a:cs typeface="Arial Rounded MT Bold"/>
              </a:endParaRPr>
            </a:p>
          </p:txBody>
        </p:sp>
      </p:grpSp>
      <p:sp>
        <p:nvSpPr>
          <p:cNvPr id="21" name="TextBox 20"/>
          <p:cNvSpPr txBox="1"/>
          <p:nvPr/>
        </p:nvSpPr>
        <p:spPr>
          <a:xfrm>
            <a:off x="742950" y="1469409"/>
            <a:ext cx="7772400" cy="1754326"/>
          </a:xfrm>
          <a:prstGeom prst="rect">
            <a:avLst/>
          </a:prstGeom>
          <a:noFill/>
        </p:spPr>
        <p:txBody>
          <a:bodyPr wrap="square" rtlCol="0">
            <a:spAutoFit/>
          </a:bodyPr>
          <a:lstStyle/>
          <a:p>
            <a:pPr lvl="2">
              <a:buFont typeface="Arial" pitchFamily="34" charset="0"/>
              <a:buNone/>
            </a:pPr>
            <a:r>
              <a:rPr lang="en-US" sz="3600" dirty="0" smtClean="0">
                <a:solidFill>
                  <a:schemeClr val="accent4">
                    <a:lumMod val="10000"/>
                  </a:schemeClr>
                </a:solidFill>
                <a:latin typeface="Imprint MT Shadow" pitchFamily="82" charset="0"/>
              </a:rPr>
              <a:t>Refers to the mutual incompatibility, real or apparent, of two laws, rules, or principles</a:t>
            </a:r>
            <a:endParaRPr lang="en-US" sz="2800" dirty="0" smtClean="0">
              <a:solidFill>
                <a:schemeClr val="accent4">
                  <a:lumMod val="10000"/>
                </a:schemeClr>
              </a:solidFill>
              <a:effectLst>
                <a:outerShdw blurRad="38100" dist="38100" dir="2700000" algn="tl">
                  <a:srgbClr val="000000"/>
                </a:outerShdw>
              </a:effectLst>
              <a:latin typeface="Imprint MT Shadow" pitchFamily="82" charset="0"/>
            </a:endParaRPr>
          </a:p>
        </p:txBody>
      </p:sp>
      <p:sp>
        <p:nvSpPr>
          <p:cNvPr id="22" name="TextBox 21"/>
          <p:cNvSpPr txBox="1"/>
          <p:nvPr/>
        </p:nvSpPr>
        <p:spPr>
          <a:xfrm>
            <a:off x="2286000" y="381000"/>
            <a:ext cx="4419600" cy="707886"/>
          </a:xfrm>
          <a:prstGeom prst="rect">
            <a:avLst/>
          </a:prstGeom>
          <a:noFill/>
        </p:spPr>
        <p:txBody>
          <a:bodyPr wrap="square" rtlCol="0">
            <a:spAutoFit/>
          </a:bodyPr>
          <a:lstStyle/>
          <a:p>
            <a:pPr lvl="0" algn="ctr"/>
            <a:r>
              <a:rPr lang="en-US" sz="4000" b="1" dirty="0" smtClean="0">
                <a:latin typeface="Imprint MT Shadow" pitchFamily="82" charset="0"/>
              </a:rPr>
              <a:t>ANTINOMY</a:t>
            </a:r>
            <a:endParaRPr lang="en-US" sz="4000" b="1" dirty="0">
              <a:latin typeface="Imprint MT Shadow" pitchFamily="82"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rgbClr val="D2C765"/>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93700"/>
            <a:ext cx="9144000" cy="6060281"/>
          </a:xfrm>
          <a:prstGeom prst="rect">
            <a:avLst/>
          </a:prstGeom>
        </p:spPr>
      </p:pic>
    </p:spTree>
    <p:extLst>
      <p:ext uri="{BB962C8B-B14F-4D97-AF65-F5344CB8AC3E}">
        <p14:creationId xmlns:p14="http://schemas.microsoft.com/office/powerpoint/2010/main" val="32489486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lectic-3_textmedium.png"/>
          <p:cNvPicPr>
            <a:picLocks noChangeAspect="1"/>
          </p:cNvPicPr>
          <p:nvPr/>
        </p:nvPicPr>
        <p:blipFill>
          <a:blip r:embed="rId4" cstate="print"/>
          <a:srcRect/>
          <a:stretch>
            <a:fillRect/>
          </a:stretch>
        </p:blipFill>
        <p:spPr bwMode="auto">
          <a:xfrm>
            <a:off x="2667000" y="4038600"/>
            <a:ext cx="4000500" cy="2514600"/>
          </a:xfrm>
          <a:prstGeom prst="rect">
            <a:avLst/>
          </a:prstGeom>
          <a:noFill/>
          <a:ln w="9525">
            <a:noFill/>
            <a:miter lim="800000"/>
            <a:headEnd/>
            <a:tailEnd/>
          </a:ln>
        </p:spPr>
      </p:pic>
      <p:sp>
        <p:nvSpPr>
          <p:cNvPr id="8" name="TextBox 7"/>
          <p:cNvSpPr txBox="1"/>
          <p:nvPr/>
        </p:nvSpPr>
        <p:spPr>
          <a:xfrm>
            <a:off x="1295400" y="1600200"/>
            <a:ext cx="6781800" cy="2308324"/>
          </a:xfrm>
          <a:prstGeom prst="rect">
            <a:avLst/>
          </a:prstGeom>
          <a:noFill/>
        </p:spPr>
        <p:txBody>
          <a:bodyPr wrap="square" rtlCol="0">
            <a:spAutoFit/>
          </a:bodyPr>
          <a:lstStyle/>
          <a:p>
            <a:r>
              <a:rPr lang="en-US" sz="3600" b="1" kern="0" dirty="0" smtClean="0">
                <a:solidFill>
                  <a:srgbClr val="161616"/>
                </a:solidFill>
                <a:latin typeface="Imprint MT Shadow" pitchFamily="82" charset="0"/>
              </a:rPr>
              <a:t>Arises when two propositions, principles, or explanations are set in direct contrast or direct opposition</a:t>
            </a:r>
            <a:endParaRPr lang="en-US" sz="3600" b="1" dirty="0">
              <a:solidFill>
                <a:srgbClr val="161616"/>
              </a:solidFill>
              <a:latin typeface="Imprint MT Shadow" pitchFamily="82" charset="0"/>
            </a:endParaRPr>
          </a:p>
        </p:txBody>
      </p:sp>
      <p:sp>
        <p:nvSpPr>
          <p:cNvPr id="9" name="TextBox 8"/>
          <p:cNvSpPr txBox="1"/>
          <p:nvPr/>
        </p:nvSpPr>
        <p:spPr>
          <a:xfrm>
            <a:off x="2286000" y="381000"/>
            <a:ext cx="4419600" cy="707886"/>
          </a:xfrm>
          <a:prstGeom prst="rect">
            <a:avLst/>
          </a:prstGeom>
          <a:noFill/>
        </p:spPr>
        <p:txBody>
          <a:bodyPr wrap="square" rtlCol="0">
            <a:spAutoFit/>
          </a:bodyPr>
          <a:lstStyle/>
          <a:p>
            <a:pPr lvl="0" algn="ctr"/>
            <a:r>
              <a:rPr lang="en-US" sz="4000" b="1" dirty="0" smtClean="0">
                <a:ln>
                  <a:solidFill>
                    <a:schemeClr val="tx1"/>
                  </a:solidFill>
                </a:ln>
                <a:solidFill>
                  <a:schemeClr val="accent1">
                    <a:lumMod val="20000"/>
                    <a:lumOff val="80000"/>
                  </a:schemeClr>
                </a:solidFill>
                <a:latin typeface="Imprint MT Shadow" pitchFamily="82" charset="0"/>
              </a:rPr>
              <a:t>ANTITHESIS</a:t>
            </a:r>
            <a:endParaRPr lang="en-US" sz="4000" b="1" dirty="0">
              <a:ln>
                <a:solidFill>
                  <a:schemeClr val="tx1"/>
                </a:solidFill>
              </a:ln>
              <a:solidFill>
                <a:schemeClr val="accent1">
                  <a:lumMod val="20000"/>
                  <a:lumOff val="80000"/>
                </a:schemeClr>
              </a:solidFill>
              <a:latin typeface="Imprint MT Shadow" pitchFamily="82"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rgbClr val="D2C76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500" y="190500"/>
            <a:ext cx="9017000" cy="6477000"/>
          </a:xfrm>
          <a:prstGeom prst="rect">
            <a:avLst/>
          </a:prstGeom>
        </p:spPr>
      </p:pic>
    </p:spTree>
    <p:extLst>
      <p:ext uri="{BB962C8B-B14F-4D97-AF65-F5344CB8AC3E}">
        <p14:creationId xmlns:p14="http://schemas.microsoft.com/office/powerpoint/2010/main" val="25802279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8200" y="304800"/>
            <a:ext cx="7162800" cy="1200329"/>
          </a:xfrm>
          <a:prstGeom prst="rect">
            <a:avLst/>
          </a:prstGeom>
          <a:noFill/>
        </p:spPr>
        <p:txBody>
          <a:bodyPr wrap="square" rtlCol="0">
            <a:spAutoFit/>
          </a:bodyPr>
          <a:lstStyle/>
          <a:p>
            <a:pPr algn="ctr"/>
            <a:r>
              <a:rPr lang="en-US" sz="3600" b="1" dirty="0" smtClean="0">
                <a:ln>
                  <a:solidFill>
                    <a:schemeClr val="tx1"/>
                  </a:solidFill>
                </a:ln>
                <a:solidFill>
                  <a:schemeClr val="accent1">
                    <a:lumMod val="20000"/>
                    <a:lumOff val="80000"/>
                  </a:schemeClr>
                </a:solidFill>
                <a:latin typeface="Imprint MT Shadow" pitchFamily="82" charset="0"/>
              </a:rPr>
              <a:t>RELATIONAL REASONING AND METACOGNITION</a:t>
            </a:r>
            <a:endParaRPr lang="en-US" sz="3600" b="1" dirty="0">
              <a:ln>
                <a:solidFill>
                  <a:schemeClr val="tx1"/>
                </a:solidFill>
              </a:ln>
              <a:solidFill>
                <a:schemeClr val="accent1">
                  <a:lumMod val="20000"/>
                  <a:lumOff val="80000"/>
                </a:schemeClr>
              </a:solidFill>
              <a:latin typeface="Imprint MT Shadow" pitchFamily="82" charset="0"/>
            </a:endParaRPr>
          </a:p>
        </p:txBody>
      </p:sp>
      <p:sp>
        <p:nvSpPr>
          <p:cNvPr id="3" name="Content Placeholder 2"/>
          <p:cNvSpPr>
            <a:spLocks noGrp="1"/>
          </p:cNvSpPr>
          <p:nvPr>
            <p:ph idx="1"/>
          </p:nvPr>
        </p:nvSpPr>
        <p:spPr>
          <a:xfrm>
            <a:off x="0" y="1828800"/>
            <a:ext cx="8991600" cy="4953000"/>
          </a:xfrm>
        </p:spPr>
        <p:txBody>
          <a:bodyPr/>
          <a:lstStyle/>
          <a:p>
            <a:r>
              <a:rPr lang="en-US" sz="2800" i="1" dirty="0" smtClean="0"/>
              <a:t>Analogical reasoning </a:t>
            </a:r>
            <a:r>
              <a:rPr lang="en-US" sz="2800" dirty="0" smtClean="0"/>
              <a:t> has long been regarded as a mechanism for </a:t>
            </a:r>
            <a:r>
              <a:rPr lang="en-US" sz="2800" dirty="0"/>
              <a:t>deeper </a:t>
            </a:r>
            <a:r>
              <a:rPr lang="en-US" sz="2800" dirty="0" smtClean="0"/>
              <a:t>conceptual understanding, conceptual change, and transfer (Clement, in press; </a:t>
            </a:r>
            <a:r>
              <a:rPr lang="en-US" sz="2800" dirty="0" err="1" smtClean="0"/>
              <a:t>Fugelsang</a:t>
            </a:r>
            <a:r>
              <a:rPr lang="en-US" sz="2800" dirty="0" smtClean="0"/>
              <a:t> &amp; Dunbar, 2009; </a:t>
            </a:r>
            <a:r>
              <a:rPr lang="en-US" sz="2800" dirty="0" err="1" smtClean="0"/>
              <a:t>Thagard</a:t>
            </a:r>
            <a:r>
              <a:rPr lang="en-US" sz="2800" dirty="0" smtClean="0"/>
              <a:t>, in press)</a:t>
            </a:r>
          </a:p>
          <a:p>
            <a:endParaRPr lang="en-US" sz="2800" dirty="0" smtClean="0"/>
          </a:p>
          <a:p>
            <a:r>
              <a:rPr lang="en-US" sz="2800" dirty="0" smtClean="0"/>
              <a:t>Metacognitive awareness is also predicated on the ability to recognize </a:t>
            </a:r>
            <a:r>
              <a:rPr lang="en-US" sz="2800" dirty="0"/>
              <a:t>how the information </a:t>
            </a:r>
            <a:r>
              <a:rPr lang="en-US" sz="2800" dirty="0" smtClean="0"/>
              <a:t>deviates </a:t>
            </a:r>
            <a:r>
              <a:rPr lang="en-US" sz="2800" dirty="0"/>
              <a:t>in some non-trivial way from the prior patterns </a:t>
            </a:r>
            <a:r>
              <a:rPr lang="en-US" sz="2800" dirty="0" smtClean="0"/>
              <a:t>(</a:t>
            </a:r>
            <a:r>
              <a:rPr lang="en-US" sz="2800" i="1" dirty="0"/>
              <a:t>anomalous </a:t>
            </a:r>
            <a:r>
              <a:rPr lang="en-US" sz="2800" i="1" dirty="0" smtClean="0"/>
              <a:t>reasoning</a:t>
            </a:r>
            <a:r>
              <a:rPr lang="en-US" sz="2800" dirty="0" smtClean="0"/>
              <a:t>: Chinn </a:t>
            </a:r>
            <a:r>
              <a:rPr lang="en-US" sz="2800" dirty="0"/>
              <a:t>&amp; Brewer, 1993; Chinn &amp; </a:t>
            </a:r>
            <a:r>
              <a:rPr lang="en-US" sz="2800" dirty="0" err="1"/>
              <a:t>Malhotra</a:t>
            </a:r>
            <a:r>
              <a:rPr lang="en-US" sz="2800" dirty="0"/>
              <a:t>, </a:t>
            </a:r>
            <a:r>
              <a:rPr lang="en-US" sz="2800" dirty="0" smtClean="0"/>
              <a:t>2002)</a:t>
            </a:r>
          </a:p>
        </p:txBody>
      </p:sp>
    </p:spTree>
    <p:custDataLst>
      <p:tags r:id="rId1"/>
    </p:custDataLst>
    <p:extLst>
      <p:ext uri="{BB962C8B-B14F-4D97-AF65-F5344CB8AC3E}">
        <p14:creationId xmlns:p14="http://schemas.microsoft.com/office/powerpoint/2010/main" val="24398130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8200" y="304800"/>
            <a:ext cx="7162800" cy="1200329"/>
          </a:xfrm>
          <a:prstGeom prst="rect">
            <a:avLst/>
          </a:prstGeom>
          <a:noFill/>
        </p:spPr>
        <p:txBody>
          <a:bodyPr wrap="square" rtlCol="0">
            <a:spAutoFit/>
          </a:bodyPr>
          <a:lstStyle/>
          <a:p>
            <a:pPr algn="ctr"/>
            <a:r>
              <a:rPr lang="en-US" sz="3600" b="1" dirty="0" smtClean="0">
                <a:ln>
                  <a:solidFill>
                    <a:schemeClr val="tx1"/>
                  </a:solidFill>
                </a:ln>
                <a:solidFill>
                  <a:schemeClr val="accent1">
                    <a:lumMod val="20000"/>
                    <a:lumOff val="80000"/>
                  </a:schemeClr>
                </a:solidFill>
                <a:latin typeface="Imprint MT Shadow" pitchFamily="82" charset="0"/>
              </a:rPr>
              <a:t>RELATIONAL REASONING AND METACOGNITION</a:t>
            </a:r>
            <a:endParaRPr lang="en-US" sz="3600" b="1" dirty="0">
              <a:ln>
                <a:solidFill>
                  <a:schemeClr val="tx1"/>
                </a:solidFill>
              </a:ln>
              <a:solidFill>
                <a:schemeClr val="accent1">
                  <a:lumMod val="20000"/>
                  <a:lumOff val="80000"/>
                </a:schemeClr>
              </a:solidFill>
              <a:latin typeface="Imprint MT Shadow" pitchFamily="82" charset="0"/>
            </a:endParaRPr>
          </a:p>
        </p:txBody>
      </p:sp>
      <p:sp>
        <p:nvSpPr>
          <p:cNvPr id="3" name="Content Placeholder 2"/>
          <p:cNvSpPr>
            <a:spLocks noGrp="1"/>
          </p:cNvSpPr>
          <p:nvPr>
            <p:ph idx="1"/>
          </p:nvPr>
        </p:nvSpPr>
        <p:spPr>
          <a:xfrm>
            <a:off x="304800" y="1600200"/>
            <a:ext cx="8458200" cy="5029200"/>
          </a:xfrm>
        </p:spPr>
        <p:txBody>
          <a:bodyPr/>
          <a:lstStyle/>
          <a:p>
            <a:r>
              <a:rPr lang="en-US" sz="2800" dirty="0" smtClean="0"/>
              <a:t>Recognizing the </a:t>
            </a:r>
            <a:r>
              <a:rPr lang="en-US" sz="2800" dirty="0"/>
              <a:t>incompatibility of two ideas </a:t>
            </a:r>
            <a:r>
              <a:rPr lang="en-US" sz="2800" dirty="0" smtClean="0"/>
              <a:t>is basic to the formation of defensible scientific categories (</a:t>
            </a:r>
            <a:r>
              <a:rPr lang="en-US" sz="2800" i="1" dirty="0" err="1" smtClean="0"/>
              <a:t>antinomous</a:t>
            </a:r>
            <a:r>
              <a:rPr lang="en-US" sz="2800" i="1" dirty="0" smtClean="0"/>
              <a:t> reasoning</a:t>
            </a:r>
            <a:r>
              <a:rPr lang="en-US" sz="2800" dirty="0" smtClean="0"/>
              <a:t>: Carey</a:t>
            </a:r>
            <a:r>
              <a:rPr lang="en-US" sz="2800" dirty="0"/>
              <a:t>, </a:t>
            </a:r>
            <a:r>
              <a:rPr lang="en-US" sz="2800" dirty="0" smtClean="0"/>
              <a:t>1985; Chi, in press; Chi </a:t>
            </a:r>
            <a:r>
              <a:rPr lang="en-US" sz="2800" dirty="0"/>
              <a:t>&amp; </a:t>
            </a:r>
            <a:r>
              <a:rPr lang="en-US" sz="2800" dirty="0" err="1"/>
              <a:t>Hausmann</a:t>
            </a:r>
            <a:r>
              <a:rPr lang="en-US" sz="2800" dirty="0"/>
              <a:t>, 2003</a:t>
            </a:r>
            <a:r>
              <a:rPr lang="en-US" sz="2800" dirty="0" smtClean="0"/>
              <a:t>)</a:t>
            </a:r>
          </a:p>
          <a:p>
            <a:endParaRPr lang="en-US" sz="2800" dirty="0" smtClean="0"/>
          </a:p>
          <a:p>
            <a:r>
              <a:rPr lang="en-US" sz="2800" dirty="0" smtClean="0"/>
              <a:t>The ability to juxtapose arguments or counterarguments or deeply process refutation texts have been tied to learning and performance (</a:t>
            </a:r>
            <a:r>
              <a:rPr lang="en-US" sz="2800" i="1" dirty="0" smtClean="0"/>
              <a:t>antithetical reasoning</a:t>
            </a:r>
            <a:r>
              <a:rPr lang="en-US" sz="2800" dirty="0" smtClean="0"/>
              <a:t>: Murphy, 2009; Murphy &amp; Alexander, in press; Sinatra &amp; Mason, in press)</a:t>
            </a:r>
            <a:endParaRPr lang="en-US" sz="2800" dirty="0"/>
          </a:p>
        </p:txBody>
      </p:sp>
    </p:spTree>
    <p:custDataLst>
      <p:tags r:id="rId1"/>
    </p:custDataLst>
    <p:extLst>
      <p:ext uri="{BB962C8B-B14F-4D97-AF65-F5344CB8AC3E}">
        <p14:creationId xmlns:p14="http://schemas.microsoft.com/office/powerpoint/2010/main" val="292918172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133" y="5486400"/>
            <a:ext cx="5762067" cy="914400"/>
          </a:xfrm>
        </p:spPr>
        <p:txBody>
          <a:bodyPr/>
          <a:lstStyle/>
          <a:p>
            <a:r>
              <a:rPr lang="en-US" dirty="0" smtClean="0">
                <a:effectLst/>
              </a:rPr>
              <a:t>CONCLUDING THOUGHTS</a:t>
            </a:r>
            <a:endParaRPr lang="en-US" b="1" dirty="0">
              <a:effectLst/>
            </a:endParaRPr>
          </a:p>
        </p:txBody>
      </p:sp>
    </p:spTree>
    <p:extLst>
      <p:ext uri="{BB962C8B-B14F-4D97-AF65-F5344CB8AC3E}">
        <p14:creationId xmlns:p14="http://schemas.microsoft.com/office/powerpoint/2010/main" val="385803059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905000"/>
            <a:ext cx="8305800" cy="4953000"/>
          </a:xfrm>
        </p:spPr>
        <p:txBody>
          <a:bodyPr/>
          <a:lstStyle/>
          <a:p>
            <a:r>
              <a:rPr lang="en-US" sz="2800" spc="100" dirty="0" smtClean="0"/>
              <a:t>There is a continual orchestration between percept and concept in human thinking and reasoning and their oversight </a:t>
            </a:r>
          </a:p>
          <a:p>
            <a:r>
              <a:rPr lang="en-US" sz="2800" spc="100" dirty="0" smtClean="0"/>
              <a:t>Being attentive and perceptive would seem to be necessary but not sufficient conditions to being metacognitive</a:t>
            </a:r>
            <a:endParaRPr lang="en-US" sz="2800" i="1" spc="100" dirty="0" smtClean="0"/>
          </a:p>
          <a:p>
            <a:r>
              <a:rPr lang="en-US" sz="2800" spc="100" dirty="0" smtClean="0"/>
              <a:t>We continue to search for mechanisms for prompting and promoting metacognitive awareness and meta-strategic behavior in learners</a:t>
            </a:r>
          </a:p>
        </p:txBody>
      </p:sp>
    </p:spTree>
    <p:custDataLst>
      <p:tags r:id="rId1"/>
    </p:custDataLst>
    <p:extLst>
      <p:ext uri="{BB962C8B-B14F-4D97-AF65-F5344CB8AC3E}">
        <p14:creationId xmlns:p14="http://schemas.microsoft.com/office/powerpoint/2010/main" val="350294995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7086600" cy="914400"/>
          </a:xfrm>
        </p:spPr>
        <p:txBody>
          <a:bodyPr/>
          <a:lstStyle/>
          <a:p>
            <a:pPr marL="0" indent="0"/>
            <a:r>
              <a:rPr lang="en-US" sz="3600" dirty="0" smtClean="0"/>
              <a:t>BIT OF HISTORY…</a:t>
            </a:r>
            <a:endParaRPr lang="en-US" sz="3600" dirty="0"/>
          </a:p>
        </p:txBody>
      </p:sp>
      <p:sp>
        <p:nvSpPr>
          <p:cNvPr id="3" name="Content Placeholder 2"/>
          <p:cNvSpPr>
            <a:spLocks noGrp="1"/>
          </p:cNvSpPr>
          <p:nvPr>
            <p:ph sz="half" idx="1"/>
          </p:nvPr>
        </p:nvSpPr>
        <p:spPr>
          <a:xfrm>
            <a:off x="457200" y="2057400"/>
            <a:ext cx="8534400" cy="4038600"/>
          </a:xfrm>
        </p:spPr>
        <p:txBody>
          <a:bodyPr/>
          <a:lstStyle/>
          <a:p>
            <a:pPr marL="0" indent="0" algn="r">
              <a:buNone/>
            </a:pPr>
            <a:endParaRPr lang="en-US" b="1" dirty="0" smtClean="0"/>
          </a:p>
          <a:p>
            <a:pPr marL="0" indent="0">
              <a:buNone/>
            </a:pPr>
            <a:r>
              <a:rPr lang="en-US" b="1" dirty="0" smtClean="0">
                <a:latin typeface="+mn-lt"/>
                <a:ea typeface="GungsuhChe" pitchFamily="49" charset="-127"/>
              </a:rPr>
              <a:t>The train stopped in Centerville every day at both one o’clock and at five o’clock.  Dr. Jones needed to travel from Centerville to Milltown on business.  He decided to go by train.  He packed his bags.  He caught a train at seven o’clock, and was in Milltown in time for his meeting.</a:t>
            </a:r>
          </a:p>
          <a:p>
            <a:pPr marL="0" indent="0">
              <a:buNone/>
            </a:pPr>
            <a:endParaRPr lang="en-US" b="1" dirty="0">
              <a:latin typeface="+mn-lt"/>
              <a:ea typeface="GungsuhChe" pitchFamily="49" charset="-127"/>
            </a:endParaRPr>
          </a:p>
          <a:p>
            <a:pPr marL="0" indent="0" algn="r">
              <a:buNone/>
            </a:pPr>
            <a:r>
              <a:rPr lang="en-US" sz="1800" b="1" dirty="0" smtClean="0">
                <a:latin typeface="+mn-lt"/>
                <a:ea typeface="GungsuhChe" pitchFamily="49" charset="-127"/>
              </a:rPr>
              <a:t>Garner 1981</a:t>
            </a:r>
            <a:endParaRPr lang="en-US" sz="1800" dirty="0">
              <a:latin typeface="+mn-lt"/>
              <a:ea typeface="GungsuhChe" pitchFamily="49" charset="-127"/>
            </a:endParaRPr>
          </a:p>
        </p:txBody>
      </p:sp>
      <p:sp>
        <p:nvSpPr>
          <p:cNvPr id="5" name="TextBox 4"/>
          <p:cNvSpPr txBox="1"/>
          <p:nvPr/>
        </p:nvSpPr>
        <p:spPr>
          <a:xfrm rot="19847367">
            <a:off x="92136" y="3107835"/>
            <a:ext cx="8508896" cy="923330"/>
          </a:xfrm>
          <a:prstGeom prst="rect">
            <a:avLst/>
          </a:prstGeom>
          <a:noFill/>
        </p:spPr>
        <p:txBody>
          <a:bodyPr wrap="square" rtlCol="0">
            <a:spAutoFit/>
          </a:bodyPr>
          <a:lstStyle/>
          <a:p>
            <a:pPr algn="ctr"/>
            <a:r>
              <a:rPr lang="en-US" sz="5400" b="1" dirty="0" smtClean="0">
                <a:ln>
                  <a:solidFill>
                    <a:sysClr val="windowText" lastClr="000000"/>
                  </a:solidFill>
                </a:ln>
                <a:solidFill>
                  <a:srgbClr val="C00000"/>
                </a:solidFill>
                <a:latin typeface="Imprint MT Shadow" pitchFamily="82" charset="0"/>
              </a:rPr>
              <a:t>ERROR DETECTION</a:t>
            </a:r>
            <a:endParaRPr lang="en-US" sz="5400" b="1" dirty="0">
              <a:ln>
                <a:solidFill>
                  <a:sysClr val="windowText" lastClr="000000"/>
                </a:solidFill>
              </a:ln>
              <a:solidFill>
                <a:srgbClr val="C00000"/>
              </a:solidFill>
              <a:latin typeface="Imprint MT Shadow" pitchFamily="82" charset="0"/>
            </a:endParaRPr>
          </a:p>
        </p:txBody>
      </p:sp>
    </p:spTree>
    <p:extLst>
      <p:ext uri="{BB962C8B-B14F-4D97-AF65-F5344CB8AC3E}">
        <p14:creationId xmlns:p14="http://schemas.microsoft.com/office/powerpoint/2010/main" val="179337256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04800" y="1828800"/>
            <a:ext cx="8686800" cy="5016190"/>
          </a:xfrm>
        </p:spPr>
        <p:txBody>
          <a:bodyPr/>
          <a:lstStyle/>
          <a:p>
            <a:r>
              <a:rPr lang="en-US" sz="2800" spc="100" dirty="0" smtClean="0"/>
              <a:t>Bringing </a:t>
            </a:r>
            <a:r>
              <a:rPr lang="en-US" sz="2800" spc="100" dirty="0"/>
              <a:t>relational reasoning to the forefront may contribute to learners’ awareness and strategic response</a:t>
            </a:r>
          </a:p>
          <a:p>
            <a:r>
              <a:rPr lang="en-US" sz="2800" spc="100" dirty="0" smtClean="0"/>
              <a:t>Measuring relational reasoning ability may afford insights into critical thinking dispositions or individual differences that matter to human learning and performance</a:t>
            </a:r>
          </a:p>
          <a:p>
            <a:r>
              <a:rPr lang="en-US" sz="2800" spc="100" dirty="0" smtClean="0"/>
              <a:t>There is much to be understood about relational reasoning and its role within human cognition and metacognition</a:t>
            </a:r>
            <a:endParaRPr lang="en-US" sz="2800" spc="100" dirty="0"/>
          </a:p>
        </p:txBody>
      </p:sp>
    </p:spTree>
    <p:custDataLst>
      <p:tags r:id="rId1"/>
    </p:custDataLst>
    <p:extLst>
      <p:ext uri="{BB962C8B-B14F-4D97-AF65-F5344CB8AC3E}">
        <p14:creationId xmlns:p14="http://schemas.microsoft.com/office/powerpoint/2010/main" val="355978462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smtClean="0">
                <a:solidFill>
                  <a:schemeClr val="tx1"/>
                </a:solidFill>
              </a:rPr>
              <a:t>ACKNOWLEDGMENTS</a:t>
            </a:r>
            <a:endParaRPr lang="en-US" dirty="0">
              <a:solidFill>
                <a:schemeClr val="tx1"/>
              </a:solidFill>
            </a:endParaRPr>
          </a:p>
        </p:txBody>
      </p:sp>
      <p:sp>
        <p:nvSpPr>
          <p:cNvPr id="3" name="Content Placeholder 2"/>
          <p:cNvSpPr>
            <a:spLocks noGrp="1"/>
          </p:cNvSpPr>
          <p:nvPr>
            <p:ph idx="1"/>
          </p:nvPr>
        </p:nvSpPr>
        <p:spPr>
          <a:xfrm>
            <a:off x="32871" y="1447800"/>
            <a:ext cx="8610600" cy="5486400"/>
          </a:xfrm>
        </p:spPr>
        <p:txBody>
          <a:bodyPr/>
          <a:lstStyle/>
          <a:p>
            <a:pPr marL="0" indent="0" algn="ctr">
              <a:buNone/>
            </a:pPr>
            <a:r>
              <a:rPr lang="en-US" dirty="0" smtClean="0"/>
              <a:t>	</a:t>
            </a:r>
            <a:r>
              <a:rPr lang="en-US" dirty="0"/>
              <a:t>Peter </a:t>
            </a:r>
            <a:r>
              <a:rPr lang="en-US" dirty="0" err="1" smtClean="0"/>
              <a:t>Baggetta</a:t>
            </a:r>
            <a:endParaRPr lang="en-US" dirty="0"/>
          </a:p>
          <a:p>
            <a:pPr algn="ctr">
              <a:buNone/>
            </a:pPr>
            <a:r>
              <a:rPr lang="en-US" sz="2400" dirty="0" smtClean="0"/>
              <a:t>and</a:t>
            </a:r>
            <a:endParaRPr lang="en-US" sz="2400" dirty="0"/>
          </a:p>
          <a:p>
            <a:pPr algn="ctr">
              <a:buNone/>
            </a:pPr>
            <a:r>
              <a:rPr lang="en-US" dirty="0" smtClean="0">
                <a:solidFill>
                  <a:srgbClr val="161616"/>
                </a:solidFill>
              </a:rPr>
              <a:t>Disciplined Reading and Disciplined Learning Research Laboratory</a:t>
            </a:r>
            <a:endParaRPr lang="en-US" sz="2000" dirty="0" smtClean="0"/>
          </a:p>
          <a:p>
            <a:pPr algn="ctr">
              <a:buNone/>
            </a:pPr>
            <a:r>
              <a:rPr lang="en-US" sz="2000" dirty="0" smtClean="0"/>
              <a:t>Denis Dumas</a:t>
            </a:r>
          </a:p>
          <a:p>
            <a:pPr algn="ctr">
              <a:buNone/>
            </a:pPr>
            <a:r>
              <a:rPr lang="en-US" sz="2000" dirty="0" smtClean="0"/>
              <a:t>Lily Fountain</a:t>
            </a:r>
          </a:p>
          <a:p>
            <a:pPr algn="ctr">
              <a:buNone/>
            </a:pPr>
            <a:r>
              <a:rPr lang="en-US" sz="2000" dirty="0" smtClean="0"/>
              <a:t>Emily Fox</a:t>
            </a:r>
            <a:endParaRPr lang="en-US" sz="2400" dirty="0"/>
          </a:p>
          <a:p>
            <a:pPr algn="ctr">
              <a:buNone/>
            </a:pPr>
            <a:r>
              <a:rPr lang="en-US" sz="2000" dirty="0" smtClean="0"/>
              <a:t>Emily M. </a:t>
            </a:r>
            <a:r>
              <a:rPr lang="en-US" sz="2000" dirty="0" err="1" smtClean="0"/>
              <a:t>Grossnickle</a:t>
            </a:r>
            <a:endParaRPr lang="en-US" sz="2000" dirty="0" smtClean="0"/>
          </a:p>
          <a:p>
            <a:pPr algn="ctr">
              <a:buNone/>
            </a:pPr>
            <a:r>
              <a:rPr lang="en-US" sz="2000" dirty="0" smtClean="0"/>
              <a:t>Courtney </a:t>
            </a:r>
            <a:r>
              <a:rPr lang="en-US" sz="2000" dirty="0" err="1" smtClean="0"/>
              <a:t>Hattan</a:t>
            </a:r>
            <a:endParaRPr lang="en-US" sz="2000" dirty="0" smtClean="0"/>
          </a:p>
          <a:p>
            <a:pPr algn="ctr">
              <a:buNone/>
            </a:pPr>
            <a:r>
              <a:rPr lang="en-US" sz="2000" dirty="0" smtClean="0"/>
              <a:t>Alexandra List</a:t>
            </a:r>
          </a:p>
          <a:p>
            <a:pPr algn="ctr">
              <a:buNone/>
            </a:pPr>
            <a:r>
              <a:rPr lang="en-US" sz="2000" dirty="0" smtClean="0"/>
              <a:t>Sandra M. </a:t>
            </a:r>
            <a:r>
              <a:rPr lang="en-US" sz="2000" dirty="0" err="1" smtClean="0"/>
              <a:t>Loughlin</a:t>
            </a:r>
            <a:endParaRPr lang="en-US" sz="2000" dirty="0" smtClean="0"/>
          </a:p>
          <a:p>
            <a:pPr algn="ctr">
              <a:buNone/>
            </a:pPr>
            <a:r>
              <a:rPr lang="en-US" sz="2000" dirty="0" err="1" smtClean="0"/>
              <a:t>Liliana</a:t>
            </a:r>
            <a:r>
              <a:rPr lang="en-US" sz="2000" dirty="0" smtClean="0"/>
              <a:t> </a:t>
            </a:r>
            <a:r>
              <a:rPr lang="en-US" sz="2000" dirty="0" err="1" smtClean="0"/>
              <a:t>Maggioni</a:t>
            </a:r>
            <a:endParaRPr lang="en-US" sz="2000" dirty="0" smtClean="0"/>
          </a:p>
          <a:p>
            <a:pPr algn="ctr">
              <a:buNone/>
            </a:pPr>
            <a:r>
              <a:rPr lang="en-US" sz="2000" dirty="0" err="1" smtClean="0"/>
              <a:t>Taslima</a:t>
            </a:r>
            <a:r>
              <a:rPr lang="en-US" sz="2000" dirty="0" smtClean="0"/>
              <a:t> </a:t>
            </a:r>
            <a:r>
              <a:rPr lang="en-US" sz="2000" dirty="0" err="1" smtClean="0"/>
              <a:t>Rahman</a:t>
            </a:r>
            <a:endParaRPr lang="en-US" sz="2000" dirty="0" smtClean="0"/>
          </a:p>
          <a:p>
            <a:pPr algn="ctr">
              <a:buNone/>
            </a:pPr>
            <a:endParaRPr lang="en-US" sz="2400" dirty="0" smtClean="0"/>
          </a:p>
          <a:p>
            <a:endParaRPr lang="en-US" sz="2800" dirty="0"/>
          </a:p>
        </p:txBody>
      </p:sp>
      <p:pic>
        <p:nvPicPr>
          <p:cNvPr id="4" name="Picture 1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6800" y="533400"/>
            <a:ext cx="40290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9200" y="685800"/>
            <a:ext cx="40290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1600" y="838200"/>
            <a:ext cx="40290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9"/>
          <p:cNvPicPr>
            <a:picLocks noChangeAspect="1" noChangeArrowheads="1"/>
          </p:cNvPicPr>
          <p:nvPr/>
        </p:nvPicPr>
        <p:blipFill>
          <a:blip r:embed="rId4" cstate="print">
            <a:extLst>
              <a:ext uri="{28A0092B-C50C-407E-A947-70E740481C1C}">
                <a14:useLocalDpi xmlns:a14="http://schemas.microsoft.com/office/drawing/2010/main" val="0"/>
              </a:ext>
            </a:extLst>
          </a:blip>
          <a:srcRect t="1551" b="1551"/>
          <a:stretch>
            <a:fillRect/>
          </a:stretch>
        </p:blipFill>
        <p:spPr bwMode="auto">
          <a:xfrm>
            <a:off x="7318254" y="5867400"/>
            <a:ext cx="1825746" cy="97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9847367">
            <a:off x="484922" y="3398933"/>
            <a:ext cx="8508896" cy="769441"/>
          </a:xfrm>
          <a:prstGeom prst="rect">
            <a:avLst/>
          </a:prstGeom>
          <a:noFill/>
        </p:spPr>
        <p:txBody>
          <a:bodyPr wrap="square" rtlCol="0">
            <a:spAutoFit/>
          </a:bodyPr>
          <a:lstStyle/>
          <a:p>
            <a:r>
              <a:rPr lang="en-US" sz="4400" b="1" dirty="0" smtClean="0">
                <a:ln>
                  <a:solidFill>
                    <a:sysClr val="windowText" lastClr="000000"/>
                  </a:solidFill>
                </a:ln>
                <a:solidFill>
                  <a:srgbClr val="C00000"/>
                </a:solidFill>
                <a:latin typeface="Imprint MT Shadow" pitchFamily="82" charset="0"/>
              </a:rPr>
              <a:t>ERROR DETECTION</a:t>
            </a:r>
            <a:endParaRPr lang="en-US" sz="4400" b="1" dirty="0">
              <a:ln>
                <a:solidFill>
                  <a:sysClr val="windowText" lastClr="000000"/>
                </a:solidFill>
              </a:ln>
              <a:solidFill>
                <a:srgbClr val="C00000"/>
              </a:solidFill>
              <a:latin typeface="Imprint MT Shadow" pitchFamily="82" charset="0"/>
            </a:endParaRPr>
          </a:p>
        </p:txBody>
      </p:sp>
      <p:sp>
        <p:nvSpPr>
          <p:cNvPr id="7" name="TextBox 6"/>
          <p:cNvSpPr txBox="1"/>
          <p:nvPr/>
        </p:nvSpPr>
        <p:spPr>
          <a:xfrm>
            <a:off x="609600" y="1600200"/>
            <a:ext cx="8153400" cy="769441"/>
          </a:xfrm>
          <a:prstGeom prst="rect">
            <a:avLst/>
          </a:prstGeom>
          <a:noFill/>
        </p:spPr>
        <p:txBody>
          <a:bodyPr wrap="square" rtlCol="0">
            <a:spAutoFit/>
          </a:bodyPr>
          <a:lstStyle/>
          <a:p>
            <a:r>
              <a:rPr lang="en-US" sz="4400" b="1" dirty="0" smtClean="0">
                <a:ln>
                  <a:solidFill>
                    <a:schemeClr val="bg2"/>
                  </a:solidFill>
                </a:ln>
                <a:solidFill>
                  <a:srgbClr val="A07400"/>
                </a:solidFill>
                <a:latin typeface="Imprint MT Shadow"/>
                <a:cs typeface="Imprint MT Shadow"/>
              </a:rPr>
              <a:t>TRANSFER</a:t>
            </a:r>
            <a:endParaRPr lang="en-US" sz="4400" b="1" dirty="0">
              <a:ln>
                <a:solidFill>
                  <a:schemeClr val="bg2"/>
                </a:solidFill>
              </a:ln>
              <a:solidFill>
                <a:srgbClr val="A07400"/>
              </a:solidFill>
              <a:latin typeface="Imprint MT Shadow"/>
              <a:cs typeface="Imprint MT Shadow"/>
            </a:endParaRPr>
          </a:p>
        </p:txBody>
      </p:sp>
      <p:sp>
        <p:nvSpPr>
          <p:cNvPr id="8" name="TextBox 7"/>
          <p:cNvSpPr txBox="1"/>
          <p:nvPr/>
        </p:nvSpPr>
        <p:spPr>
          <a:xfrm rot="1132468">
            <a:off x="3049586" y="4510667"/>
            <a:ext cx="5809503" cy="1446550"/>
          </a:xfrm>
          <a:prstGeom prst="rect">
            <a:avLst/>
          </a:prstGeom>
          <a:noFill/>
        </p:spPr>
        <p:txBody>
          <a:bodyPr wrap="square" rtlCol="0">
            <a:spAutoFit/>
          </a:bodyPr>
          <a:lstStyle/>
          <a:p>
            <a:pPr algn="r"/>
            <a:r>
              <a:rPr lang="en-US" sz="4400" b="1" dirty="0" smtClean="0">
                <a:ln>
                  <a:solidFill>
                    <a:schemeClr val="bg2"/>
                  </a:solidFill>
                </a:ln>
                <a:solidFill>
                  <a:srgbClr val="0000B3"/>
                </a:solidFill>
                <a:latin typeface="Imprint MT Shadow"/>
                <a:cs typeface="Imprint MT Shadow"/>
              </a:rPr>
              <a:t>CONCEPTUAL DEVELOPMENT</a:t>
            </a:r>
            <a:endParaRPr lang="en-US" sz="4400" b="1" dirty="0">
              <a:ln>
                <a:solidFill>
                  <a:schemeClr val="bg2"/>
                </a:solidFill>
              </a:ln>
              <a:solidFill>
                <a:srgbClr val="0000B3"/>
              </a:solidFill>
              <a:latin typeface="Imprint MT Shadow"/>
              <a:cs typeface="Imprint MT Shadow"/>
            </a:endParaRPr>
          </a:p>
        </p:txBody>
      </p:sp>
      <p:sp>
        <p:nvSpPr>
          <p:cNvPr id="9" name="TextBox 8"/>
          <p:cNvSpPr txBox="1"/>
          <p:nvPr/>
        </p:nvSpPr>
        <p:spPr>
          <a:xfrm>
            <a:off x="3296999" y="2035519"/>
            <a:ext cx="5717455" cy="769441"/>
          </a:xfrm>
          <a:prstGeom prst="rect">
            <a:avLst/>
          </a:prstGeom>
          <a:noFill/>
        </p:spPr>
        <p:txBody>
          <a:bodyPr wrap="square" rtlCol="0">
            <a:spAutoFit/>
          </a:bodyPr>
          <a:lstStyle/>
          <a:p>
            <a:pPr algn="r"/>
            <a:r>
              <a:rPr lang="en-US" sz="4400" b="1" dirty="0" smtClean="0">
                <a:ln>
                  <a:solidFill>
                    <a:sysClr val="windowText" lastClr="000000"/>
                  </a:solidFill>
                </a:ln>
                <a:solidFill>
                  <a:srgbClr val="C00000"/>
                </a:solidFill>
                <a:latin typeface="Imprint MT Shadow" pitchFamily="82" charset="0"/>
              </a:rPr>
              <a:t>CALIBRATION</a:t>
            </a:r>
            <a:endParaRPr lang="en-US" sz="4400" b="1" dirty="0">
              <a:ln>
                <a:solidFill>
                  <a:sysClr val="windowText" lastClr="000000"/>
                </a:solidFill>
              </a:ln>
              <a:solidFill>
                <a:srgbClr val="C00000"/>
              </a:solidFill>
              <a:latin typeface="Imprint MT Shadow" pitchFamily="82" charset="0"/>
            </a:endParaRPr>
          </a:p>
        </p:txBody>
      </p:sp>
      <p:sp>
        <p:nvSpPr>
          <p:cNvPr id="11" name="TextBox 10"/>
          <p:cNvSpPr txBox="1"/>
          <p:nvPr/>
        </p:nvSpPr>
        <p:spPr>
          <a:xfrm rot="727039">
            <a:off x="404650" y="2510683"/>
            <a:ext cx="5126426" cy="769441"/>
          </a:xfrm>
          <a:prstGeom prst="rect">
            <a:avLst/>
          </a:prstGeom>
          <a:noFill/>
        </p:spPr>
        <p:txBody>
          <a:bodyPr wrap="square" rtlCol="0">
            <a:spAutoFit/>
          </a:bodyPr>
          <a:lstStyle/>
          <a:p>
            <a:r>
              <a:rPr lang="en-US" sz="4400" b="1" dirty="0" smtClean="0">
                <a:ln>
                  <a:solidFill>
                    <a:schemeClr val="bg2"/>
                  </a:solidFill>
                </a:ln>
                <a:solidFill>
                  <a:srgbClr val="006C01"/>
                </a:solidFill>
                <a:latin typeface="Imprint MT Shadow"/>
                <a:cs typeface="Imprint MT Shadow"/>
              </a:rPr>
              <a:t>EXPERTISE</a:t>
            </a:r>
            <a:endParaRPr lang="en-US" sz="4400" b="1" dirty="0">
              <a:ln>
                <a:solidFill>
                  <a:schemeClr val="bg2"/>
                </a:solidFill>
              </a:ln>
              <a:solidFill>
                <a:srgbClr val="006C01"/>
              </a:solidFill>
              <a:latin typeface="Imprint MT Shadow"/>
              <a:cs typeface="Imprint MT Shadow"/>
            </a:endParaRPr>
          </a:p>
        </p:txBody>
      </p:sp>
      <p:sp>
        <p:nvSpPr>
          <p:cNvPr id="12" name="TextBox 11"/>
          <p:cNvSpPr txBox="1"/>
          <p:nvPr/>
        </p:nvSpPr>
        <p:spPr>
          <a:xfrm>
            <a:off x="2819400" y="3200400"/>
            <a:ext cx="6172200" cy="769441"/>
          </a:xfrm>
          <a:prstGeom prst="rect">
            <a:avLst/>
          </a:prstGeom>
          <a:noFill/>
        </p:spPr>
        <p:txBody>
          <a:bodyPr wrap="square" rtlCol="0">
            <a:spAutoFit/>
          </a:bodyPr>
          <a:lstStyle/>
          <a:p>
            <a:r>
              <a:rPr lang="en-US" sz="4400" b="1" dirty="0" smtClean="0">
                <a:ln>
                  <a:solidFill>
                    <a:schemeClr val="bg2"/>
                  </a:solidFill>
                </a:ln>
                <a:solidFill>
                  <a:srgbClr val="765601"/>
                </a:solidFill>
                <a:latin typeface="Imprint MT Shadow"/>
                <a:cs typeface="Imprint MT Shadow"/>
              </a:rPr>
              <a:t>EPISTEMIC BELIEFS</a:t>
            </a:r>
            <a:endParaRPr lang="en-US" sz="4400" b="1" dirty="0">
              <a:ln>
                <a:solidFill>
                  <a:schemeClr val="bg2"/>
                </a:solidFill>
              </a:ln>
              <a:solidFill>
                <a:srgbClr val="765601"/>
              </a:solidFill>
              <a:latin typeface="Imprint MT Shadow"/>
              <a:cs typeface="Imprint MT Shadow"/>
            </a:endParaRPr>
          </a:p>
        </p:txBody>
      </p:sp>
      <p:sp>
        <p:nvSpPr>
          <p:cNvPr id="13" name="TextBox 12"/>
          <p:cNvSpPr txBox="1"/>
          <p:nvPr/>
        </p:nvSpPr>
        <p:spPr>
          <a:xfrm>
            <a:off x="76200" y="5943600"/>
            <a:ext cx="7772400" cy="769441"/>
          </a:xfrm>
          <a:prstGeom prst="rect">
            <a:avLst/>
          </a:prstGeom>
          <a:noFill/>
        </p:spPr>
        <p:txBody>
          <a:bodyPr wrap="square" rtlCol="0">
            <a:spAutoFit/>
          </a:bodyPr>
          <a:lstStyle/>
          <a:p>
            <a:r>
              <a:rPr lang="en-US" sz="4400" b="1" dirty="0" smtClean="0">
                <a:ln>
                  <a:solidFill>
                    <a:schemeClr val="bg2"/>
                  </a:solidFill>
                </a:ln>
                <a:solidFill>
                  <a:srgbClr val="765601"/>
                </a:solidFill>
                <a:latin typeface="Imprint MT Shadow"/>
                <a:cs typeface="Imprint MT Shadow"/>
              </a:rPr>
              <a:t>STRATEGIC PROCESSING</a:t>
            </a:r>
            <a:endParaRPr lang="en-US" sz="4400" b="1" dirty="0">
              <a:ln>
                <a:solidFill>
                  <a:schemeClr val="bg2"/>
                </a:solidFill>
              </a:ln>
              <a:solidFill>
                <a:srgbClr val="765601"/>
              </a:solidFill>
              <a:latin typeface="Imprint MT Shadow"/>
              <a:cs typeface="Imprint MT Shadow"/>
            </a:endParaRPr>
          </a:p>
        </p:txBody>
      </p:sp>
      <p:sp>
        <p:nvSpPr>
          <p:cNvPr id="14" name="TextBox 13"/>
          <p:cNvSpPr txBox="1"/>
          <p:nvPr/>
        </p:nvSpPr>
        <p:spPr>
          <a:xfrm>
            <a:off x="457200" y="3429000"/>
            <a:ext cx="5126426" cy="1446550"/>
          </a:xfrm>
          <a:prstGeom prst="rect">
            <a:avLst/>
          </a:prstGeom>
          <a:noFill/>
        </p:spPr>
        <p:txBody>
          <a:bodyPr wrap="square" rtlCol="0">
            <a:spAutoFit/>
          </a:bodyPr>
          <a:lstStyle/>
          <a:p>
            <a:r>
              <a:rPr lang="en-US" sz="4400" b="1" dirty="0" smtClean="0">
                <a:ln>
                  <a:solidFill>
                    <a:schemeClr val="bg2"/>
                  </a:solidFill>
                </a:ln>
                <a:solidFill>
                  <a:schemeClr val="accent2">
                    <a:lumMod val="50000"/>
                  </a:schemeClr>
                </a:solidFill>
                <a:latin typeface="Imprint MT Shadow"/>
                <a:cs typeface="Imprint MT Shadow"/>
              </a:rPr>
              <a:t>DOMAIN LEARNING</a:t>
            </a:r>
            <a:endParaRPr lang="en-US" sz="4400" b="1" dirty="0">
              <a:ln>
                <a:solidFill>
                  <a:schemeClr val="bg2"/>
                </a:solidFill>
              </a:ln>
              <a:solidFill>
                <a:schemeClr val="accent2">
                  <a:lumMod val="50000"/>
                </a:schemeClr>
              </a:solidFill>
              <a:latin typeface="Imprint MT Shadow"/>
              <a:cs typeface="Imprint MT Shadow"/>
            </a:endParaRPr>
          </a:p>
        </p:txBody>
      </p:sp>
    </p:spTree>
    <p:extLst>
      <p:ext uri="{BB962C8B-B14F-4D97-AF65-F5344CB8AC3E}">
        <p14:creationId xmlns:p14="http://schemas.microsoft.com/office/powerpoint/2010/main" val="290215769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1"/>
      <p:bldP spid="11"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MY CONTENTION</a:t>
            </a:r>
            <a:endParaRPr lang="en-US" sz="3600" dirty="0"/>
          </a:p>
        </p:txBody>
      </p:sp>
      <p:sp>
        <p:nvSpPr>
          <p:cNvPr id="3" name="Content Placeholder 2"/>
          <p:cNvSpPr>
            <a:spLocks noGrp="1"/>
          </p:cNvSpPr>
          <p:nvPr>
            <p:ph sz="half" idx="1"/>
          </p:nvPr>
        </p:nvSpPr>
        <p:spPr>
          <a:xfrm>
            <a:off x="381000" y="1752600"/>
            <a:ext cx="8534400" cy="4724400"/>
          </a:xfrm>
        </p:spPr>
        <p:txBody>
          <a:bodyPr/>
          <a:lstStyle/>
          <a:p>
            <a:pPr marL="0" indent="0">
              <a:buNone/>
            </a:pPr>
            <a:r>
              <a:rPr lang="en-US" sz="4000" dirty="0" smtClean="0"/>
              <a:t>A failure to notice and to discern patterns within information </a:t>
            </a:r>
            <a:r>
              <a:rPr lang="en-US" sz="4000" dirty="0" smtClean="0"/>
              <a:t>contributes </a:t>
            </a:r>
            <a:r>
              <a:rPr lang="en-US" sz="4000" dirty="0" smtClean="0"/>
              <a:t>to metacognitive problems (e.g., error detection issues, calibration concerns, and lack of strategic or regulatory behavior) and, thus, negatively </a:t>
            </a:r>
            <a:r>
              <a:rPr lang="en-US" sz="4000" dirty="0" smtClean="0"/>
              <a:t>affects </a:t>
            </a:r>
            <a:r>
              <a:rPr lang="en-US" sz="4000" dirty="0" smtClean="0"/>
              <a:t>human learning and performance.</a:t>
            </a:r>
            <a:endParaRPr lang="en-US" sz="4000" dirty="0"/>
          </a:p>
        </p:txBody>
      </p:sp>
    </p:spTree>
    <p:extLst>
      <p:ext uri="{BB962C8B-B14F-4D97-AF65-F5344CB8AC3E}">
        <p14:creationId xmlns:p14="http://schemas.microsoft.com/office/powerpoint/2010/main" val="18547054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600200"/>
            <a:ext cx="8610600" cy="4876800"/>
          </a:xfrm>
        </p:spPr>
        <p:txBody>
          <a:bodyPr/>
          <a:lstStyle/>
          <a:p>
            <a:pPr marL="0" indent="0">
              <a:buNone/>
            </a:pPr>
            <a:r>
              <a:rPr lang="en-US" sz="3600" dirty="0"/>
              <a:t>Alexander, P. A. (1981). </a:t>
            </a:r>
            <a:r>
              <a:rPr lang="en-US" sz="3600" i="1" dirty="0"/>
              <a:t>Predictive accuracy of third and fifth graders across linguistic and nonlinguistic comprehension measures: The relationship between performance on graduated passage questions under listening and reading conditions and the Standard Progressive Matrices</a:t>
            </a:r>
            <a:r>
              <a:rPr lang="en-US" sz="3600" dirty="0"/>
              <a:t>. Unpublished doctoral dissertation. University of Maryland.</a:t>
            </a:r>
            <a:r>
              <a:rPr lang="en-US" sz="3600" dirty="0"/>
              <a:t> </a:t>
            </a:r>
            <a:endParaRPr lang="en-US" sz="3600" dirty="0"/>
          </a:p>
        </p:txBody>
      </p:sp>
    </p:spTree>
    <p:extLst>
      <p:ext uri="{BB962C8B-B14F-4D97-AF65-F5344CB8AC3E}">
        <p14:creationId xmlns:p14="http://schemas.microsoft.com/office/powerpoint/2010/main" val="142216919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RELATIONAL THINKING…</a:t>
            </a:r>
            <a:endParaRPr lang="en-US" sz="3600" dirty="0"/>
          </a:p>
        </p:txBody>
      </p:sp>
      <p:sp>
        <p:nvSpPr>
          <p:cNvPr id="3" name="Content Placeholder 2"/>
          <p:cNvSpPr>
            <a:spLocks noGrp="1"/>
          </p:cNvSpPr>
          <p:nvPr>
            <p:ph sz="half" idx="1"/>
          </p:nvPr>
        </p:nvSpPr>
        <p:spPr>
          <a:xfrm>
            <a:off x="533400" y="2209800"/>
            <a:ext cx="8001000" cy="4267200"/>
          </a:xfrm>
        </p:spPr>
        <p:txBody>
          <a:bodyPr/>
          <a:lstStyle/>
          <a:p>
            <a:pPr marL="0" indent="0" algn="r">
              <a:buNone/>
            </a:pPr>
            <a:r>
              <a:rPr lang="en-US" sz="4000" dirty="0" smtClean="0"/>
              <a:t>…can </a:t>
            </a:r>
            <a:r>
              <a:rPr lang="en-US" sz="4000" dirty="0"/>
              <a:t>be simply conceived as the ability to </a:t>
            </a:r>
            <a:r>
              <a:rPr lang="en-US" sz="4000" dirty="0" smtClean="0"/>
              <a:t>perceive associations between </a:t>
            </a:r>
            <a:r>
              <a:rPr lang="en-US" sz="4000" dirty="0"/>
              <a:t>and among pieces of </a:t>
            </a:r>
            <a:r>
              <a:rPr lang="en-US" sz="4000" dirty="0" smtClean="0"/>
              <a:t>information; an automatic cognitive process that can occur with or without conscious awareness</a:t>
            </a:r>
            <a:endParaRPr lang="en-US" sz="4000" dirty="0"/>
          </a:p>
        </p:txBody>
      </p:sp>
    </p:spTree>
    <p:extLst>
      <p:ext uri="{BB962C8B-B14F-4D97-AF65-F5344CB8AC3E}">
        <p14:creationId xmlns:p14="http://schemas.microsoft.com/office/powerpoint/2010/main" val="112263978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RELATIONAL REASONING…</a:t>
            </a:r>
            <a:endParaRPr lang="en-US" sz="3600" dirty="0"/>
          </a:p>
        </p:txBody>
      </p:sp>
      <p:sp>
        <p:nvSpPr>
          <p:cNvPr id="3" name="Content Placeholder 2"/>
          <p:cNvSpPr>
            <a:spLocks noGrp="1"/>
          </p:cNvSpPr>
          <p:nvPr>
            <p:ph sz="half" idx="1"/>
          </p:nvPr>
        </p:nvSpPr>
        <p:spPr>
          <a:xfrm>
            <a:off x="304800" y="2590800"/>
            <a:ext cx="8001000" cy="2895600"/>
          </a:xfrm>
        </p:spPr>
        <p:txBody>
          <a:bodyPr/>
          <a:lstStyle/>
          <a:p>
            <a:pPr marL="0" indent="0" algn="r">
              <a:buNone/>
            </a:pPr>
            <a:r>
              <a:rPr lang="en-US" sz="4000" dirty="0" smtClean="0"/>
              <a:t>…is the intentional harnessing of relational thinking processes as a means of enhancing one’s understanding and performance</a:t>
            </a:r>
            <a:endParaRPr lang="en-US" sz="4000" dirty="0"/>
          </a:p>
        </p:txBody>
      </p:sp>
      <p:sp>
        <p:nvSpPr>
          <p:cNvPr id="4" name="TextBox 3"/>
          <p:cNvSpPr txBox="1"/>
          <p:nvPr/>
        </p:nvSpPr>
        <p:spPr>
          <a:xfrm rot="20193410">
            <a:off x="627650" y="2970063"/>
            <a:ext cx="8513222" cy="769441"/>
          </a:xfrm>
          <a:prstGeom prst="rect">
            <a:avLst/>
          </a:prstGeom>
          <a:noFill/>
        </p:spPr>
        <p:txBody>
          <a:bodyPr wrap="square" rtlCol="0">
            <a:spAutoFit/>
          </a:bodyPr>
          <a:lstStyle/>
          <a:p>
            <a:r>
              <a:rPr lang="en-US" sz="4400" dirty="0" smtClean="0">
                <a:ln>
                  <a:solidFill>
                    <a:schemeClr val="accent4">
                      <a:lumMod val="10000"/>
                    </a:schemeClr>
                  </a:solidFill>
                </a:ln>
                <a:solidFill>
                  <a:srgbClr val="C00000"/>
                </a:solidFill>
                <a:latin typeface="Imprint MT Shadow"/>
                <a:cs typeface="Imprint MT Shadow"/>
              </a:rPr>
              <a:t>METASTRATEGIC ABILITY</a:t>
            </a:r>
            <a:endParaRPr lang="en-US" sz="4400" dirty="0">
              <a:ln>
                <a:solidFill>
                  <a:schemeClr val="accent4">
                    <a:lumMod val="10000"/>
                  </a:schemeClr>
                </a:solidFill>
              </a:ln>
              <a:solidFill>
                <a:srgbClr val="C00000"/>
              </a:solidFill>
              <a:latin typeface="Imprint MT Shadow"/>
              <a:cs typeface="Imprint MT Shadow"/>
            </a:endParaRPr>
          </a:p>
        </p:txBody>
      </p:sp>
    </p:spTree>
    <p:extLst>
      <p:ext uri="{BB962C8B-B14F-4D97-AF65-F5344CB8AC3E}">
        <p14:creationId xmlns:p14="http://schemas.microsoft.com/office/powerpoint/2010/main" val="1131223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9" presetClass="emph" presetSubtype="0" grpId="1" nodeType="withEffect">
                                  <p:stCondLst>
                                    <p:cond delay="0"/>
                                  </p:stCondLst>
                                  <p:childTnLst>
                                    <p:set>
                                      <p:cBhvr rctx="PPT">
                                        <p:cTn id="18" dur="indefinite"/>
                                        <p:tgtEl>
                                          <p:spTgt spid="3">
                                            <p:txEl>
                                              <p:pRg st="0" end="0"/>
                                            </p:txEl>
                                          </p:spTgt>
                                        </p:tgtEl>
                                        <p:attrNameLst>
                                          <p:attrName>style.opacity</p:attrName>
                                        </p:attrNameLst>
                                      </p:cBhvr>
                                      <p:to>
                                        <p:strVal val="0.5"/>
                                      </p:to>
                                    </p:set>
                                    <p:animEffect filter="image" prLst="opacity: 0.5">
                                      <p:cBhvr rctx="IE">
                                        <p:cTn id="19" dur="indefinite"/>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POWER3D TRANSITION" val="Pwrpanel.p3d 3"/>
  <p:tag name="POWER3D OPTIONS" val="Medium "/>
</p:tagLst>
</file>

<file path=ppt/tags/tag10.xml><?xml version="1.0" encoding="utf-8"?>
<p:tagLst xmlns:a="http://schemas.openxmlformats.org/drawingml/2006/main" xmlns:r="http://schemas.openxmlformats.org/officeDocument/2006/relationships" xmlns:p="http://schemas.openxmlformats.org/presentationml/2006/main">
  <p:tag name="POWER3D TRANSITION" val="Pwrpanel.p3d 3"/>
  <p:tag name="POWER3D OPTIONS" val="Medium "/>
</p:tagLst>
</file>

<file path=ppt/tags/tag2.xml><?xml version="1.0" encoding="utf-8"?>
<p:tagLst xmlns:a="http://schemas.openxmlformats.org/drawingml/2006/main" xmlns:r="http://schemas.openxmlformats.org/officeDocument/2006/relationships" xmlns:p="http://schemas.openxmlformats.org/presentationml/2006/main">
  <p:tag name="POWER3D TRANSITION" val="Pwrpanel.p3d 3"/>
  <p:tag name="POWER3D OPTIONS" val="Medium "/>
</p:tagLst>
</file>

<file path=ppt/tags/tag3.xml><?xml version="1.0" encoding="utf-8"?>
<p:tagLst xmlns:a="http://schemas.openxmlformats.org/drawingml/2006/main" xmlns:r="http://schemas.openxmlformats.org/officeDocument/2006/relationships" xmlns:p="http://schemas.openxmlformats.org/presentationml/2006/main">
  <p:tag name="POWER3D TRANSITION" val="Pwrpanel.p3d 3"/>
  <p:tag name="POWER3D OPTIONS" val="Medium "/>
</p:tagLst>
</file>

<file path=ppt/tags/tag4.xml><?xml version="1.0" encoding="utf-8"?>
<p:tagLst xmlns:a="http://schemas.openxmlformats.org/drawingml/2006/main" xmlns:r="http://schemas.openxmlformats.org/officeDocument/2006/relationships" xmlns:p="http://schemas.openxmlformats.org/presentationml/2006/main">
  <p:tag name="POWER3D TRANSITION" val="Pwrpanel.p3d 3"/>
  <p:tag name="POWER3D OPTIONS" val="Medium "/>
</p:tagLst>
</file>

<file path=ppt/tags/tag5.xml><?xml version="1.0" encoding="utf-8"?>
<p:tagLst xmlns:a="http://schemas.openxmlformats.org/drawingml/2006/main" xmlns:r="http://schemas.openxmlformats.org/officeDocument/2006/relationships" xmlns:p="http://schemas.openxmlformats.org/presentationml/2006/main">
  <p:tag name="POWER3D TRANSITION" val="Pwrpanel.p3d 3"/>
  <p:tag name="POWER3D OPTIONS" val="Medium "/>
</p:tagLst>
</file>

<file path=ppt/tags/tag6.xml><?xml version="1.0" encoding="utf-8"?>
<p:tagLst xmlns:a="http://schemas.openxmlformats.org/drawingml/2006/main" xmlns:r="http://schemas.openxmlformats.org/officeDocument/2006/relationships" xmlns:p="http://schemas.openxmlformats.org/presentationml/2006/main">
  <p:tag name="POWER3D TRANSITION" val="Pwrpanel.p3d 3"/>
  <p:tag name="POWER3D OPTIONS" val="Medium "/>
</p:tagLst>
</file>

<file path=ppt/tags/tag7.xml><?xml version="1.0" encoding="utf-8"?>
<p:tagLst xmlns:a="http://schemas.openxmlformats.org/drawingml/2006/main" xmlns:r="http://schemas.openxmlformats.org/officeDocument/2006/relationships" xmlns:p="http://schemas.openxmlformats.org/presentationml/2006/main">
  <p:tag name="POWER3D TRANSITION" val="Pwrpanel.p3d 3"/>
  <p:tag name="POWER3D OPTIONS" val="Medium "/>
</p:tagLst>
</file>

<file path=ppt/tags/tag8.xml><?xml version="1.0" encoding="utf-8"?>
<p:tagLst xmlns:a="http://schemas.openxmlformats.org/drawingml/2006/main" xmlns:r="http://schemas.openxmlformats.org/officeDocument/2006/relationships" xmlns:p="http://schemas.openxmlformats.org/presentationml/2006/main">
  <p:tag name="POWER3D TRANSITION" val="Pwrpanel.p3d 3"/>
  <p:tag name="POWER3D OPTIONS" val="Medium "/>
</p:tagLst>
</file>

<file path=ppt/tags/tag9.xml><?xml version="1.0" encoding="utf-8"?>
<p:tagLst xmlns:a="http://schemas.openxmlformats.org/drawingml/2006/main" xmlns:r="http://schemas.openxmlformats.org/officeDocument/2006/relationships" xmlns:p="http://schemas.openxmlformats.org/presentationml/2006/main">
  <p:tag name="POWER3D TRANSITION" val="Pwrpanel.p3d 3"/>
  <p:tag name="POWER3D OPTIONS" val="Medium "/>
</p:tagLst>
</file>

<file path=ppt/theme/theme1.xml><?xml version="1.0" encoding="utf-8"?>
<a:theme xmlns:a="http://schemas.openxmlformats.org/drawingml/2006/main" name="BusTeam_am_23">
  <a:themeElements>
    <a:clrScheme name="BusTeam_am_2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BusTeam_am_2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usTeam_am_2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Team_am_2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Team_am_2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Team_am_2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Team_am_2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Team_am_2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Team_am_2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Team_am_2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Team_am_2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Team_am_2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Team_am_2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Team_am_2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GearHead_am_29 PowerPlugs Templates for PowerPoint</Template>
  <TotalTime>3033</TotalTime>
  <Words>2199</Words>
  <Application>Microsoft Macintosh PowerPoint</Application>
  <PresentationFormat>On-screen Show (4:3)</PresentationFormat>
  <Paragraphs>239</Paragraphs>
  <Slides>41</Slides>
  <Notes>12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BusTeam_am_23</vt:lpstr>
      <vt:lpstr>Building a Case for Relational Reasoning Strategies as  "Meta"-Tools in Human Learning and Performance</vt:lpstr>
      <vt:lpstr>Goals</vt:lpstr>
      <vt:lpstr>PowerPoint Presentation</vt:lpstr>
      <vt:lpstr>BIT OF HISTORY…</vt:lpstr>
      <vt:lpstr>PowerPoint Presentation</vt:lpstr>
      <vt:lpstr>MY CONTENTION</vt:lpstr>
      <vt:lpstr>PowerPoint Presentation</vt:lpstr>
      <vt:lpstr>RELATIONAL THINKING…</vt:lpstr>
      <vt:lpstr>RELATIONAL REASONING…</vt:lpstr>
      <vt:lpstr>PowerPoint Presentation</vt:lpstr>
      <vt:lpstr>WHAT HAS CHANGED </vt:lpstr>
      <vt:lpstr>PowerPoint Presentation</vt:lpstr>
      <vt:lpstr>PERCEPT…</vt:lpstr>
      <vt:lpstr>PowerPoint Presentation</vt:lpstr>
      <vt:lpstr>CONCEPT…</vt:lpstr>
      <vt:lpstr>PowerPoint Presentation</vt:lpstr>
      <vt:lpstr>PowerPoint Presentation</vt:lpstr>
      <vt:lpstr>Points of Comparison </vt:lpstr>
      <vt:lpstr>PowerPoint Presentation</vt:lpstr>
      <vt:lpstr>PowerPoint Presentation</vt:lpstr>
      <vt:lpstr>PowerPoint Presentation</vt:lpstr>
      <vt:lpstr>PowerPoint Presentation</vt:lpstr>
      <vt:lpstr>PowerPoint Presentation</vt:lpstr>
      <vt:lpstr>Write the first word that comes into your head…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Reasoning and Conceptual Change: Coupling Percept and Concept in Complex Understandings</dc:title>
  <dc:creator>Patricia Alexander</dc:creator>
  <cp:lastModifiedBy>Patricia Alexander</cp:lastModifiedBy>
  <cp:revision>161</cp:revision>
  <cp:lastPrinted>2012-10-14T02:41:01Z</cp:lastPrinted>
  <dcterms:created xsi:type="dcterms:W3CDTF">2012-08-14T04:02:18Z</dcterms:created>
  <dcterms:modified xsi:type="dcterms:W3CDTF">2012-11-17T17:07:10Z</dcterms:modified>
</cp:coreProperties>
</file>