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9144000" cy="6858000" type="screen4x3"/>
  <p:notesSz cx="69977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100" d="100"/>
          <a:sy n="100" d="100"/>
        </p:scale>
        <p:origin x="-90" y="-109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2CE1B32-E230-465A-8AD1-822C9DC21A53}" type="datetimeFigureOut">
              <a:rPr lang="en-US" smtClean="0"/>
              <a:t>4/23/2012</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CE1B32-E230-465A-8AD1-822C9DC21A53}" type="datetimeFigureOut">
              <a:rPr lang="en-US" smtClean="0"/>
              <a:t>4/23/2012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C4D06B-29E9-4E5D-8402-92C85AB5AC24}"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92C4D06B-29E9-4E5D-8402-92C85AB5AC24}" type="slidenum">
              <a:rPr lang="en-US" smtClean="0"/>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CE1B32-E230-465A-8AD1-822C9DC21A53}" type="datetimeFigureOut">
              <a:rPr lang="en-US" smtClean="0"/>
              <a:t>4/23/2012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2CE1B32-E230-465A-8AD1-822C9DC21A53}" type="datetimeFigureOut">
              <a:rPr lang="en-US" smtClean="0"/>
              <a:t>4/23/2012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92C4D06B-29E9-4E5D-8402-92C85AB5AC24}" type="slidenum">
              <a:rPr lang="en-US" smtClean="0"/>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A2CE1B32-E230-465A-8AD1-822C9DC21A53}" type="datetimeFigureOut">
              <a:rPr lang="en-US" smtClean="0"/>
              <a:t>4/23/2012</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2C4D06B-29E9-4E5D-8402-92C85AB5AC24}" type="slidenum">
              <a:rPr lang="en-US" smtClean="0"/>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A2CE1B32-E230-465A-8AD1-822C9DC21A53}" type="datetimeFigureOut">
              <a:rPr lang="en-US" smtClean="0"/>
              <a:t>4/23/2012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C4D06B-29E9-4E5D-8402-92C85AB5AC24}" type="slidenum">
              <a:rPr lang="en-US" smtClean="0"/>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2CE1B32-E230-465A-8AD1-822C9DC21A53}" type="datetimeFigureOut">
              <a:rPr lang="en-US" smtClean="0"/>
              <a:t>4/23/2012</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92C4D06B-29E9-4E5D-8402-92C85AB5AC24}" type="slidenum">
              <a:rPr lang="en-US" smtClean="0"/>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2CE1B32-E230-465A-8AD1-822C9DC21A53}" type="datetimeFigureOut">
              <a:rPr lang="en-US" smtClean="0"/>
              <a:t>4/23/2012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92C4D06B-29E9-4E5D-8402-92C85AB5AC24}"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2CE1B32-E230-465A-8AD1-822C9DC21A53}" type="datetimeFigureOut">
              <a:rPr lang="en-US" smtClean="0"/>
              <a:t>4/23/2012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92C4D06B-29E9-4E5D-8402-92C85AB5AC24}"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92C4D06B-29E9-4E5D-8402-92C85AB5AC24}" type="slidenum">
              <a:rPr lang="en-US" smtClean="0"/>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A2CE1B32-E230-465A-8AD1-822C9DC21A53}" type="datetimeFigureOut">
              <a:rPr lang="en-US" smtClean="0"/>
              <a:t>4/23/2012</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92C4D06B-29E9-4E5D-8402-92C85AB5AC24}" type="slidenum">
              <a:rPr lang="en-US" smtClean="0"/>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A2CE1B32-E230-465A-8AD1-822C9DC21A53}" type="datetimeFigureOut">
              <a:rPr lang="en-US" smtClean="0"/>
              <a:t>4/23/2012</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A2CE1B32-E230-465A-8AD1-822C9DC21A53}" type="datetimeFigureOut">
              <a:rPr lang="en-US" smtClean="0"/>
              <a:t>4/23/2012</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92C4D06B-29E9-4E5D-8402-92C85AB5AC24}" type="slidenum">
              <a:rPr lang="en-US" smtClean="0"/>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143000"/>
            <a:ext cx="8534400" cy="5486400"/>
          </a:xfrm>
        </p:spPr>
        <p:txBody>
          <a:bodyPr>
            <a:normAutofit fontScale="77500" lnSpcReduction="20000"/>
          </a:bodyPr>
          <a:lstStyle/>
          <a:p>
            <a:pPr algn="l"/>
            <a:r>
              <a:rPr lang="en-US" sz="1900" dirty="0">
                <a:solidFill>
                  <a:schemeClr val="tx1"/>
                </a:solidFill>
              </a:rPr>
              <a:t>THE COGNITIVE DIALOGUE: </a:t>
            </a:r>
            <a:r>
              <a:rPr lang="en-US" sz="1900" dirty="0" smtClean="0">
                <a:solidFill>
                  <a:schemeClr val="tx1"/>
                </a:solidFill>
              </a:rPr>
              <a:t/>
            </a:r>
            <a:br>
              <a:rPr lang="en-US" sz="1900" dirty="0" smtClean="0">
                <a:solidFill>
                  <a:schemeClr val="tx1"/>
                </a:solidFill>
              </a:rPr>
            </a:br>
            <a:r>
              <a:rPr lang="en-US" sz="1900" dirty="0" smtClean="0">
                <a:solidFill>
                  <a:schemeClr val="tx1"/>
                </a:solidFill>
              </a:rPr>
              <a:t>A </a:t>
            </a:r>
            <a:r>
              <a:rPr lang="en-US" sz="1900" dirty="0">
                <a:solidFill>
                  <a:schemeClr val="tx1"/>
                </a:solidFill>
              </a:rPr>
              <a:t>NEW ARCHITECTURE FOR </a:t>
            </a:r>
            <a:r>
              <a:rPr lang="en-US" sz="1900" dirty="0" smtClean="0">
                <a:solidFill>
                  <a:schemeClr val="tx1"/>
                </a:solidFill>
              </a:rPr>
              <a:t>COGNITION</a:t>
            </a:r>
          </a:p>
          <a:p>
            <a:pPr algn="l"/>
            <a:endParaRPr lang="en-US" sz="800" dirty="0" smtClean="0">
              <a:solidFill>
                <a:schemeClr val="tx1"/>
              </a:solidFill>
            </a:endParaRPr>
          </a:p>
          <a:p>
            <a:pPr algn="l"/>
            <a:r>
              <a:rPr lang="en-US" b="1" dirty="0" smtClean="0">
                <a:solidFill>
                  <a:schemeClr val="tx1"/>
                </a:solidFill>
              </a:rPr>
              <a:t>Y. </a:t>
            </a:r>
            <a:r>
              <a:rPr lang="en-US" dirty="0" smtClean="0">
                <a:solidFill>
                  <a:schemeClr val="tx1"/>
                </a:solidFill>
              </a:rPr>
              <a:t>Aloimonos</a:t>
            </a:r>
          </a:p>
          <a:p>
            <a:pPr algn="l"/>
            <a:r>
              <a:rPr lang="en-US" dirty="0"/>
              <a:t>Department of Computer Science, </a:t>
            </a:r>
            <a:r>
              <a:rPr lang="en-US" dirty="0" smtClean="0"/>
              <a:t>UMCP</a:t>
            </a:r>
          </a:p>
          <a:p>
            <a:pPr algn="l"/>
            <a:endParaRPr lang="en-US" dirty="0"/>
          </a:p>
          <a:p>
            <a:endParaRPr lang="en-US" sz="2600" dirty="0" smtClean="0">
              <a:solidFill>
                <a:schemeClr val="tx1"/>
              </a:solidFill>
            </a:endParaRPr>
          </a:p>
          <a:p>
            <a:endParaRPr lang="en-US" sz="2100" dirty="0" smtClean="0">
              <a:solidFill>
                <a:schemeClr val="tx1"/>
              </a:solidFill>
            </a:endParaRPr>
          </a:p>
          <a:p>
            <a:r>
              <a:rPr lang="en-US" sz="1400" dirty="0" smtClean="0"/>
              <a:t>4 May 2012</a:t>
            </a:r>
            <a:r>
              <a:rPr lang="en-US" sz="1400" dirty="0" smtClean="0"/>
              <a:t>, 12:00 PM</a:t>
            </a:r>
          </a:p>
          <a:p>
            <a:r>
              <a:rPr lang="en-US" sz="1400" dirty="0"/>
              <a:t>A. V. Williams Bldg., RM. </a:t>
            </a:r>
            <a:r>
              <a:rPr lang="en-US" sz="1400" dirty="0" smtClean="0"/>
              <a:t>3258, College Park</a:t>
            </a:r>
          </a:p>
          <a:p>
            <a:endParaRPr lang="en-US" sz="1200" dirty="0" smtClean="0">
              <a:solidFill>
                <a:schemeClr val="tx1"/>
              </a:solidFill>
              <a:cs typeface="Arial" pitchFamily="34" charset="0"/>
            </a:endParaRPr>
          </a:p>
          <a:p>
            <a:pPr>
              <a:lnSpc>
                <a:spcPct val="120000"/>
              </a:lnSpc>
              <a:spcBef>
                <a:spcPts val="0"/>
              </a:spcBef>
            </a:pPr>
            <a:r>
              <a:rPr lang="en-US" sz="1200" dirty="0" smtClean="0">
                <a:solidFill>
                  <a:schemeClr val="tx1"/>
                </a:solidFill>
                <a:cs typeface="Arial" pitchFamily="34" charset="0"/>
              </a:rPr>
              <a:t>Abstract</a:t>
            </a:r>
            <a:r>
              <a:rPr lang="en-US" sz="1200" dirty="0" smtClean="0">
                <a:solidFill>
                  <a:schemeClr val="tx1"/>
                </a:solidFill>
                <a:cs typeface="Arial" pitchFamily="34" charset="0"/>
              </a:rPr>
              <a:t>:</a:t>
            </a:r>
          </a:p>
          <a:p>
            <a:pPr>
              <a:lnSpc>
                <a:spcPct val="120000"/>
              </a:lnSpc>
              <a:spcBef>
                <a:spcPts val="0"/>
              </a:spcBef>
            </a:pPr>
            <a:endParaRPr lang="en-US" sz="500" dirty="0">
              <a:solidFill>
                <a:schemeClr val="tx1"/>
              </a:solidFill>
              <a:cs typeface="Arial" pitchFamily="34" charset="0"/>
            </a:endParaRPr>
          </a:p>
          <a:p>
            <a:pPr algn="l"/>
            <a:r>
              <a:rPr lang="en-US" sz="1300" cap="none" dirty="0" smtClean="0"/>
              <a:t>I present a new framework for the design of cognitive systems, </a:t>
            </a:r>
            <a:r>
              <a:rPr lang="en-US" sz="1300" cap="none" dirty="0" err="1" smtClean="0"/>
              <a:t>i.E.</a:t>
            </a:r>
            <a:r>
              <a:rPr lang="en-US" sz="1300" cap="none" dirty="0" smtClean="0"/>
              <a:t> Systems with perception that reason, act appropriately and communicate effectively with humans. The integration of the different cognitive competences is achieved through a dialogue between the vision system, the sound system, the motor system, and the language/reasoning system. The visual executive (VE) is (the set of processes) responsible for processing the images and accessing memory, the language executive (LE) is in charge of language and the intentional system, and so on. The system functions by having the LE ask the other executives specific questions, receive answers, ask new questions, and so on, until the problem is solved, in a way reminiscent to the 20 question game. For example, if the task is to produce a semantic description of a scene that may contain humans engaged in  some behavior, the LE can ask the VE a number of questions, such as: is there &lt;noun?&gt; In the scene? Where is it? What is next to &lt;noun&gt;? Where did the agent that performed &lt;action&gt; go afterwards? What is in the hand of this person? Is this person moving fast or slow? Is &lt;noun1?&gt; Bigger than &lt;noun2?&gt;? And so on. </a:t>
            </a:r>
          </a:p>
          <a:p>
            <a:pPr algn="l"/>
            <a:endParaRPr lang="en-US" sz="600" cap="none" dirty="0" smtClean="0"/>
          </a:p>
          <a:p>
            <a:pPr algn="l"/>
            <a:r>
              <a:rPr lang="en-US" sz="1300" cap="none" dirty="0" smtClean="0"/>
              <a:t>For that dialogue however to take place, that is for the VE to provide answers and the LE to pose questions, we need a number of tools that relate vision and language (visual and language processes). We also need systematic ways for selecting the next question. The talk will describe those processes in detail and show experimental results from the application of the theory to (a) humanoid robots that perform actions given a command in language (from language to action), and (b) to cognitive systems that observe human </a:t>
            </a:r>
            <a:r>
              <a:rPr lang="en-US" sz="1300" cap="none" dirty="0" err="1" smtClean="0"/>
              <a:t>manipulatory</a:t>
            </a:r>
            <a:r>
              <a:rPr lang="en-US" sz="1300" cap="none" dirty="0" smtClean="0"/>
              <a:t> actions (actions involving objects and tools) and describe them in language. Both applications utilize the metacognitive loop. </a:t>
            </a:r>
            <a:endParaRPr lang="en-US" sz="1300" cap="none" dirty="0"/>
          </a:p>
        </p:txBody>
      </p:sp>
      <p:sp>
        <p:nvSpPr>
          <p:cNvPr id="2" name="Title 1"/>
          <p:cNvSpPr>
            <a:spLocks noGrp="1"/>
          </p:cNvSpPr>
          <p:nvPr>
            <p:ph type="ctrTitle"/>
          </p:nvPr>
        </p:nvSpPr>
        <p:spPr>
          <a:xfrm>
            <a:off x="304800" y="228600"/>
            <a:ext cx="8229600" cy="685800"/>
          </a:xfrm>
        </p:spPr>
        <p:txBody>
          <a:bodyPr>
            <a:normAutofit fontScale="90000"/>
          </a:bodyPr>
          <a:lstStyle/>
          <a:p>
            <a:pPr algn="l"/>
            <a:r>
              <a:rPr lang="en-US" sz="4000" dirty="0" smtClean="0"/>
              <a:t>Maryland Metacognition Seminar</a:t>
            </a:r>
            <a:endParaRPr lang="en-US" sz="4000"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253678"/>
            <a:ext cx="1143000" cy="1041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67201" y="2168770"/>
            <a:ext cx="585235" cy="522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42462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1134</TotalTime>
  <Words>7</Words>
  <Application>Microsoft Office PowerPoint</Application>
  <PresentationFormat>On-screen Show (4:3)</PresentationFormat>
  <Paragraphs>16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Civic</vt:lpstr>
      <vt:lpstr>Maryland Metacognition Seminar</vt:lpstr>
    </vt:vector>
  </TitlesOfParts>
  <Manager>mcox@cs.umd.edu</Manager>
  <Company>University of Maryland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Metacognition Seminar Series</dc:title>
  <dc:subject> Interpreting Metacognitive Experiences</dc:subject>
  <dc:creator>Cox, Michael</dc:creator>
  <cp:keywords>speaker - David Miele</cp:keywords>
  <dc:description>This talk is in a series within the Computer Science Department  at the University of Maryland on the topic of Metacognition.</dc:description>
  <cp:lastModifiedBy>Cox, Michael</cp:lastModifiedBy>
  <cp:revision>36</cp:revision>
  <cp:lastPrinted>2012-04-23T13:33:08Z</cp:lastPrinted>
  <dcterms:created xsi:type="dcterms:W3CDTF">2011-02-23T05:46:40Z</dcterms:created>
  <dcterms:modified xsi:type="dcterms:W3CDTF">2012-04-23T13:34:21Z</dcterms:modified>
  <cp:category>advertisement</cp:category>
  <cp:contentStatus>final</cp:contentStatus>
</cp:coreProperties>
</file>