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1680" cy="17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1680" cy="17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1680" cy="17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1680" cy="17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1680" cy="17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1680" cy="17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1680" cy="17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85800" y="380880"/>
            <a:ext cx="7771680" cy="5200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1680" cy="17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1680" cy="17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1680" cy="1752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0" y="0"/>
            <a:ext cx="9143280" cy="1392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8991720" y="0"/>
            <a:ext cx="15156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149400" y="6388560"/>
            <a:ext cx="8832240" cy="308880"/>
          </a:xfrm>
          <a:prstGeom prst="rect">
            <a:avLst/>
          </a:prstGeom>
          <a:solidFill>
            <a:srgbClr val="8cadae"/>
          </a:solidFill>
        </p:spPr>
      </p:sp>
      <p:sp>
        <p:nvSpPr>
          <p:cNvPr id="5" name="CustomShape 6"/>
          <p:cNvSpPr/>
          <p:nvPr/>
        </p:nvSpPr>
        <p:spPr>
          <a:xfrm>
            <a:off x="152280" y="155520"/>
            <a:ext cx="8832240" cy="6546240"/>
          </a:xfrm>
          <a:prstGeom prst="rect">
            <a:avLst/>
          </a:prstGeom>
          <a:ln w="9360">
            <a:solidFill>
              <a:srgbClr val="7b9899"/>
            </a:solidFill>
            <a:miter/>
          </a:ln>
        </p:spPr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cap="rnd" w="9360">
            <a:solidFill>
              <a:srgbClr val="7b9899"/>
            </a:solidFill>
            <a:custDash>
              <a:ds d="3675000000" sp="1225000000"/>
            </a:custDash>
            <a:round/>
          </a:ln>
        </p:spPr>
      </p:sp>
      <p:sp>
        <p:nvSpPr>
          <p:cNvPr id="7" name="CustomShape 8"/>
          <p:cNvSpPr/>
          <p:nvPr/>
        </p:nvSpPr>
        <p:spPr>
          <a:xfrm>
            <a:off x="4267080" y="956160"/>
            <a:ext cx="608760" cy="608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4361760" y="1050480"/>
            <a:ext cx="419760" cy="419760"/>
          </a:xfrm>
          <a:prstGeom prst="rect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0" y="6705720"/>
            <a:ext cx="9143280" cy="151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8991720" y="2880"/>
            <a:ext cx="15156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0" y="0"/>
            <a:ext cx="151560" cy="6857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0" y="0"/>
            <a:ext cx="9143280" cy="25138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CustomShape 14"/>
          <p:cNvSpPr/>
          <p:nvPr/>
        </p:nvSpPr>
        <p:spPr>
          <a:xfrm>
            <a:off x="146160" y="6391800"/>
            <a:ext cx="8832240" cy="308880"/>
          </a:xfrm>
          <a:prstGeom prst="rect">
            <a:avLst/>
          </a:prstGeom>
          <a:solidFill>
            <a:srgbClr val="8cadae"/>
          </a:solidFill>
        </p:spPr>
      </p:sp>
      <p:sp>
        <p:nvSpPr>
          <p:cNvPr id="14" name="Line 15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cap="rnd" w="11520">
            <a:solidFill>
              <a:srgbClr val="7b9899"/>
            </a:solidFill>
            <a:custDash>
              <a:ds d="3675000000" sp="1225000000"/>
            </a:custDash>
            <a:round/>
          </a:ln>
        </p:spPr>
      </p:sp>
      <p:sp>
        <p:nvSpPr>
          <p:cNvPr id="15" name="CustomShape 16"/>
          <p:cNvSpPr/>
          <p:nvPr/>
        </p:nvSpPr>
        <p:spPr>
          <a:xfrm>
            <a:off x="152280" y="152280"/>
            <a:ext cx="8832240" cy="6546240"/>
          </a:xfrm>
          <a:prstGeom prst="rect">
            <a:avLst/>
          </a:prstGeom>
          <a:ln w="9360">
            <a:solidFill>
              <a:srgbClr val="7b9899"/>
            </a:solidFill>
            <a:miter/>
          </a:ln>
        </p:spPr>
      </p:sp>
      <p:sp>
        <p:nvSpPr>
          <p:cNvPr id="16" name="CustomShape 17"/>
          <p:cNvSpPr/>
          <p:nvPr/>
        </p:nvSpPr>
        <p:spPr>
          <a:xfrm>
            <a:off x="4267080" y="2115360"/>
            <a:ext cx="608760" cy="608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1680" cy="17521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04920" y="2743200"/>
            <a:ext cx="8533800" cy="38091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Georgia"/>
              </a:rPr>
              <a:t>After Phrenology: Toward a Pragmatic, Interactive Account of Brain and Behavior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Georgia"/>
              </a:rPr>
              <a:t>MICHAEL ANDERSON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646b86"/>
                </a:solidFill>
                <a:latin typeface="Georgia"/>
              </a:rPr>
              <a:t>Department of Psychology, FRANKLIN &amp; MARSHALL COLLEGE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646b86"/>
                </a:solidFill>
                <a:latin typeface="Georgia"/>
              </a:rPr>
              <a:t>6 December 2013, 12:00 PM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646b86"/>
                </a:solidFill>
                <a:latin typeface="Georgia"/>
              </a:rPr>
              <a:t>A.V. Williams Bldg., RM. 3258, College Park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1760">
                <a:solidFill>
                  <a:srgbClr val="000000"/>
                </a:solidFill>
                <a:latin typeface="Georgia"/>
              </a:rPr>
              <a:t>Abstract: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646b86"/>
                </a:solidFill>
                <a:latin typeface="Georgia"/>
              </a:rPr>
              <a:t>In this talk I will outline some of the evidence that the brain is a non-modular, interaction-dominant, complex dynamic system, the evolved purpose of which is to manage the values of a set of salient organism-environment relationships. These facts point to a need to rethink the nature of the brain and brain-body-environment interactions, as well as the methods we use to study these. I will also suggest we need to re-think thinking. In the view I am advocating, cognition emerges as one special species of the iterative, interactive control processes that form the core of brain function.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457200" y="380880"/>
            <a:ext cx="8228880" cy="1751760"/>
          </a:xfrm>
          <a:prstGeom prst="rect">
            <a:avLst/>
          </a:prstGeom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 sz="4200">
                <a:solidFill>
                  <a:srgbClr val="d16349"/>
                </a:solidFill>
                <a:latin typeface="Georgia"/>
              </a:rPr>
              <a:t>Maryland Metacognition Seminar</a:t>
            </a:r>
            <a:endParaRPr/>
          </a:p>
        </p:txBody>
      </p:sp>
      <p:pic>
        <p:nvPicPr>
          <p:cNvPr descr="" id="5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10120" y="380880"/>
            <a:ext cx="3675960" cy="893520"/>
          </a:xfrm>
          <a:prstGeom prst="rect">
            <a:avLst/>
          </a:prstGeom>
        </p:spPr>
      </p:pic>
      <p:pic>
        <p:nvPicPr>
          <p:cNvPr descr="" id="5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228600"/>
            <a:ext cx="1142280" cy="1041120"/>
          </a:xfrm>
          <a:prstGeom prst="rect">
            <a:avLst/>
          </a:prstGeom>
        </p:spPr>
      </p:pic>
      <p:pic>
        <p:nvPicPr>
          <p:cNvPr descr="" id="5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267080" y="2168640"/>
            <a:ext cx="584640" cy="521280"/>
          </a:xfrm>
          <a:prstGeom prst="rect">
            <a:avLst/>
          </a:prstGeom>
        </p:spPr>
      </p:pic>
      <p:sp>
        <p:nvSpPr>
          <p:cNvPr id="56" name="CustomShape 3"/>
          <p:cNvSpPr/>
          <p:nvPr/>
        </p:nvSpPr>
        <p:spPr>
          <a:xfrm>
            <a:off x="7629120" y="179280"/>
            <a:ext cx="1142280" cy="22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Georgia"/>
              </a:rPr>
              <a:t>http://xkcd.com/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