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858" y="-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1B32-E230-465A-8AD1-822C9DC21A53}" type="datetimeFigureOut">
              <a:rPr lang="en-US" smtClean="0"/>
              <a:t>2/21/2012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1B32-E230-465A-8AD1-822C9DC21A53}" type="datetimeFigureOut">
              <a:rPr lang="en-US" smtClean="0"/>
              <a:t>2/21/2012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D06B-29E9-4E5D-8402-92C85AB5AC24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2C4D06B-29E9-4E5D-8402-92C85AB5AC2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1B32-E230-465A-8AD1-822C9DC21A53}" type="datetimeFigureOut">
              <a:rPr lang="en-US" smtClean="0"/>
              <a:t>2/21/2012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1B32-E230-465A-8AD1-822C9DC21A53}" type="datetimeFigureOut">
              <a:rPr lang="en-US" smtClean="0"/>
              <a:t>2/21/2012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2C4D06B-29E9-4E5D-8402-92C85AB5AC2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1B32-E230-465A-8AD1-822C9DC21A53}" type="datetimeFigureOut">
              <a:rPr lang="en-US" smtClean="0"/>
              <a:t>2/21/2012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2C4D06B-29E9-4E5D-8402-92C85AB5AC2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2CE1B32-E230-465A-8AD1-822C9DC21A53}" type="datetimeFigureOut">
              <a:rPr lang="en-US" smtClean="0"/>
              <a:t>2/21/2012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D06B-29E9-4E5D-8402-92C85AB5AC2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1B32-E230-465A-8AD1-822C9DC21A53}" type="datetimeFigureOut">
              <a:rPr lang="en-US" smtClean="0"/>
              <a:t>2/21/2012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2C4D06B-29E9-4E5D-8402-92C85AB5AC2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1B32-E230-465A-8AD1-822C9DC21A53}" type="datetimeFigureOut">
              <a:rPr lang="en-US" smtClean="0"/>
              <a:t>2/21/2012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2C4D06B-29E9-4E5D-8402-92C85AB5AC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1B32-E230-465A-8AD1-822C9DC21A53}" type="datetimeFigureOut">
              <a:rPr lang="en-US" smtClean="0"/>
              <a:t>2/21/2012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C4D06B-29E9-4E5D-8402-92C85AB5AC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2C4D06B-29E9-4E5D-8402-92C85AB5AC2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1B32-E230-465A-8AD1-822C9DC21A53}" type="datetimeFigureOut">
              <a:rPr lang="en-US" smtClean="0"/>
              <a:t>2/21/2012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2C4D06B-29E9-4E5D-8402-92C85AB5AC2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2CE1B32-E230-465A-8AD1-822C9DC21A53}" type="datetimeFigureOut">
              <a:rPr lang="en-US" smtClean="0"/>
              <a:t>2/21/2012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2CE1B32-E230-465A-8AD1-822C9DC21A53}" type="datetimeFigureOut">
              <a:rPr lang="en-US" smtClean="0"/>
              <a:t>2/21/2012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2C4D06B-29E9-4E5D-8402-92C85AB5AC2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819400"/>
            <a:ext cx="8534400" cy="3810000"/>
          </a:xfrm>
        </p:spPr>
        <p:txBody>
          <a:bodyPr>
            <a:normAutofit fontScale="85000" lnSpcReduction="20000"/>
          </a:bodyPr>
          <a:lstStyle/>
          <a:p>
            <a:r>
              <a:rPr lang="en-US" sz="1900" dirty="0">
                <a:solidFill>
                  <a:schemeClr val="tx1"/>
                </a:solidFill>
              </a:rPr>
              <a:t>Metacognition </a:t>
            </a:r>
            <a:r>
              <a:rPr lang="en-US" sz="1900" dirty="0" smtClean="0">
                <a:solidFill>
                  <a:schemeClr val="tx1"/>
                </a:solidFill>
              </a:rPr>
              <a:t>for decision support</a:t>
            </a:r>
            <a:endParaRPr lang="en-US" sz="19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700" b="1" dirty="0" smtClean="0">
                <a:solidFill>
                  <a:schemeClr val="tx1"/>
                </a:solidFill>
              </a:rPr>
              <a:t>Marjorie McShane</a:t>
            </a:r>
          </a:p>
          <a:p>
            <a:r>
              <a:rPr lang="en-US" sz="1500" dirty="0" smtClean="0"/>
              <a:t>Computer Science and electrical engineering, UMBC</a:t>
            </a:r>
          </a:p>
          <a:p>
            <a:endParaRPr lang="en-US" sz="1100" dirty="0" smtClean="0"/>
          </a:p>
          <a:p>
            <a:r>
              <a:rPr lang="en-US" sz="1500" dirty="0"/>
              <a:t>2</a:t>
            </a:r>
            <a:r>
              <a:rPr lang="en-US" sz="1500" dirty="0" smtClean="0"/>
              <a:t> march 2012, 12:00 PM</a:t>
            </a:r>
          </a:p>
          <a:p>
            <a:r>
              <a:rPr lang="en-US" sz="1500" dirty="0"/>
              <a:t>A. V. Williams Bldg., RM. </a:t>
            </a:r>
            <a:r>
              <a:rPr lang="en-US" sz="1500" dirty="0" smtClean="0"/>
              <a:t>3258, College Park</a:t>
            </a:r>
          </a:p>
          <a:p>
            <a:endParaRPr lang="en-US" sz="1200" dirty="0" smtClean="0">
              <a:solidFill>
                <a:schemeClr val="tx1"/>
              </a:solidFill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  <a:cs typeface="Arial" pitchFamily="34" charset="0"/>
              </a:rPr>
              <a:t>Abstract</a:t>
            </a:r>
            <a:r>
              <a:rPr lang="en-US" sz="1200" dirty="0">
                <a:solidFill>
                  <a:schemeClr val="tx1"/>
                </a:solidFill>
                <a:cs typeface="Arial" pitchFamily="34" charset="0"/>
              </a:rPr>
              <a:t>:</a:t>
            </a:r>
          </a:p>
          <a:p>
            <a:pPr algn="l"/>
            <a:r>
              <a:rPr lang="en-US" sz="1200" cap="none" dirty="0"/>
              <a:t>This talk discusses the incorporation of metacognitive abilities into a decision support system in the domain of clinical medicine. The system, called CLAD (</a:t>
            </a:r>
            <a:r>
              <a:rPr lang="en-US" sz="1200" cap="none" dirty="0" err="1"/>
              <a:t>CLinician’s</a:t>
            </a:r>
            <a:r>
              <a:rPr lang="en-US" sz="1200" cap="none" dirty="0"/>
              <a:t> </a:t>
            </a:r>
            <a:r>
              <a:rPr lang="en-US" sz="1200" cap="none" dirty="0" err="1"/>
              <a:t>ADvisor</a:t>
            </a:r>
            <a:r>
              <a:rPr lang="en-US" sz="1200" cap="none" dirty="0"/>
              <a:t>), will observe a clinician’s interaction with a patient and not only advise the clinician about the next move, but also detect potential decision-making biases on the part of both the clinician and the patient. For example, the clinician’s decision-making might be adversely affected by the small sample bias, false intuitions, base-rate neglect or the exposure effect; similarly, the patient’s decision-making might be compromised by the framing sway, the halo effect or the effect of evaluative attitudes. When CLAD detects a potential bias, </a:t>
            </a:r>
            <a:r>
              <a:rPr lang="en-US" sz="1200" cap="none" dirty="0" smtClean="0"/>
              <a:t>it will issue </a:t>
            </a:r>
            <a:r>
              <a:rPr lang="en-US" sz="1200" cap="none" dirty="0"/>
              <a:t>a warning to the clinician along with an explanation of its reasoning – which is actually </a:t>
            </a:r>
            <a:r>
              <a:rPr lang="en-US" sz="1200" cap="none" dirty="0" err="1"/>
              <a:t>metareasoning</a:t>
            </a:r>
            <a:r>
              <a:rPr lang="en-US" sz="1200" cap="none" dirty="0"/>
              <a:t> about the agent's model of the reasoning of the clinician or patient. CLAD’s decision support relies on a broad suite of knowledge bases and processors including, non-exhaustively, deep domain modeling, a model of human decision-making, dynamically changing knowledge repositories of the collaborating agents, and semantically-oriented natural language processing.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8229600" cy="1752600"/>
          </a:xfrm>
        </p:spPr>
        <p:txBody>
          <a:bodyPr/>
          <a:lstStyle/>
          <a:p>
            <a:r>
              <a:rPr lang="en-US" dirty="0" smtClean="0"/>
              <a:t>Maryland Metacognition Seminar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381000"/>
            <a:ext cx="3676650" cy="89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1143000" cy="1041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2168770"/>
            <a:ext cx="585235" cy="522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8965" y="179294"/>
            <a:ext cx="1143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http://xkcd.com/</a:t>
            </a:r>
          </a:p>
        </p:txBody>
      </p:sp>
    </p:spTree>
    <p:extLst>
      <p:ext uri="{BB962C8B-B14F-4D97-AF65-F5344CB8AC3E}">
        <p14:creationId xmlns:p14="http://schemas.microsoft.com/office/powerpoint/2010/main" val="55424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1116</TotalTime>
  <Words>237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Civic</vt:lpstr>
      <vt:lpstr>Maryland Metacognition Seminar</vt:lpstr>
    </vt:vector>
  </TitlesOfParts>
  <Manager>mcox@cs.umd.edu</Manager>
  <Company>University of Maryland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Metacognition Seminar Series</dc:title>
  <dc:subject/>
  <dc:creator>Cox, Michael</dc:creator>
  <cp:keywords>speaker -  Marjorie McShane</cp:keywords>
  <dc:description>This talk is in a series within the Computer Science Department  at the University of Maryland on the topic of Metacognition.</dc:description>
  <cp:lastModifiedBy>Cox, Michael</cp:lastModifiedBy>
  <cp:revision>32</cp:revision>
  <cp:lastPrinted>2011-05-06T11:33:42Z</cp:lastPrinted>
  <dcterms:created xsi:type="dcterms:W3CDTF">2011-02-23T05:46:40Z</dcterms:created>
  <dcterms:modified xsi:type="dcterms:W3CDTF">2012-02-21T15:17:06Z</dcterms:modified>
  <cp:category>advertisement</cp:category>
  <cp:contentStatus>final</cp:contentStatus>
</cp:coreProperties>
</file>