
<file path=[Content_Types].xml><?xml version="1.0" encoding="utf-8"?>
<Types xmlns="http://schemas.openxmlformats.org/package/2006/content-types">
  <Override PartName="/ppt/slideLayouts/slideLayout6.xml" ContentType="application/vnd.openxmlformats-officedocument.presentationml.slideLayout+xml"/>
  <Override PartName="/ppt/slides/slide17.xml" ContentType="application/vnd.openxmlformats-officedocument.presentationml.slide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2.xml" ContentType="application/vnd.openxmlformats-officedocument.presentationml.notesSlide+xml"/>
  <Default Extension="bin" ContentType="application/vnd.openxmlformats-officedocument.presentationml.printerSettings"/>
  <Override PartName="/ppt/slides/slide22.xml" ContentType="application/vnd.openxmlformats-officedocument.presentationml.slide+xml"/>
  <Override PartName="/ppt/slides/slide20.xml" ContentType="application/vnd.openxmlformats-officedocument.presentationml.slide+xml"/>
  <Override PartName="/ppt/slides/slide26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slides/slide28.xml" ContentType="application/vnd.openxmlformats-officedocument.presentationml.slide+xml"/>
  <Override PartName="/ppt/notesSlides/notesSlide4.xml" ContentType="application/vnd.openxmlformats-officedocument.presentationml.notesSlide+xml"/>
  <Override PartName="/ppt/notesSlides/notesSlide6.xml" ContentType="application/vnd.openxmlformats-officedocument.presentationml.notesSlide+xml"/>
  <Override PartName="/ppt/presentation.xml" ContentType="application/vnd.openxmlformats-officedocument.presentationml.presentation.main+xml"/>
  <Default Extension="png" ContentType="image/png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4.xml" ContentType="application/vnd.openxmlformats-officedocument.presentationml.notesSlide+xml"/>
  <Override PartName="/ppt/notesMasters/notesMaster1.xml" ContentType="application/vnd.openxmlformats-officedocument.presentationml.notesMaster+xml"/>
  <Override PartName="/docProps/core.xml" ContentType="application/vnd.openxmlformats-package.core-properties+xml"/>
  <Override PartName="/ppt/slides/slide10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14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18.xml" ContentType="application/vnd.openxmlformats-officedocument.presentationml.slide+xml"/>
  <Override PartName="/ppt/slides/slide12.xml" ContentType="application/vnd.openxmlformats-officedocument.presentationml.slide+xml"/>
  <Override PartName="/ppt/slides/slide4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16.xml" ContentType="application/vnd.openxmlformats-officedocument.presentationml.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theme/theme1.xml" ContentType="application/vnd.openxmlformats-officedocument.theme+xml"/>
  <Override PartName="/ppt/slides/slide2.xml" ContentType="application/vnd.openxmlformats-officedocument.presentationml.slide+xml"/>
  <Override PartName="/ppt/notesSlides/notesSlide1.xml" ContentType="application/vnd.openxmlformats-officedocument.presentationml.notesSlide+xml"/>
  <Override PartName="/ppt/slideLayouts/slideLayout11.xml" ContentType="application/vnd.openxmlformats-officedocument.presentationml.slideLayout+xml"/>
  <Override PartName="/ppt/notesSlides/notesSlide3.xml" ContentType="application/vnd.openxmlformats-officedocument.presentationml.notesSlide+xml"/>
  <Override PartName="/ppt/notesSlides/notesSlide5.xml" ContentType="application/vnd.openxmlformats-officedocument.presentationml.notesSlide+xml"/>
  <Override PartName="/ppt/slides/slide21.xml" ContentType="application/vnd.openxmlformats-officedocument.presentationml.slide+xml"/>
  <Override PartName="/ppt/slides/slide23.xml" ContentType="application/vnd.openxmlformats-officedocument.presentationml.slide+xml"/>
  <Override PartName="/ppt/slides/slide25.xml" ContentType="application/vnd.openxmlformats-officedocument.presentationml.slide+xml"/>
  <Override PartName="/ppt/slides/slide27.xml" ContentType="application/vnd.openxmlformats-officedocument.presentationml.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Masters/slideMaster1.xml" ContentType="application/vnd.openxmlformats-officedocument.presentationml.slideMaster+xml"/>
  <Default Extension="xml" ContentType="application/xml"/>
  <Default Extension="jpeg" ContentType="image/jpeg"/>
  <Default Extension="rels" ContentType="application/vnd.openxmlformats-package.relationships+xml"/>
  <Override PartName="/ppt/viewProps.xml" ContentType="application/vnd.openxmlformats-officedocument.presentationml.viewProps+xml"/>
  <Override PartName="/ppt/notesSlides/notesSlide11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15.xml" ContentType="application/vnd.openxmlformats-officedocument.presentationml.slide+xml"/>
  <Override PartName="/ppt/slides/slide9.xml" ContentType="application/vnd.openxmlformats-officedocument.presentationml.slide+xml"/>
  <Override PartName="/ppt/slides/slide7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19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13.xml" ContentType="application/vnd.openxmlformats-officedocument.presentationml.slide+xml"/>
  <Override PartName="/ppt/tableStyles.xml" ContentType="application/vnd.openxmlformats-officedocument.presentationml.tableStyles+xml"/>
  <Override PartName="/ppt/slides/slide5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660" r:id="rId1"/>
  </p:sldMasterIdLst>
  <p:notesMasterIdLst>
    <p:notesMasterId r:id="rId30"/>
  </p:notesMasterIdLst>
  <p:sldIdLst>
    <p:sldId id="256" r:id="rId2"/>
    <p:sldId id="281" r:id="rId3"/>
    <p:sldId id="257" r:id="rId4"/>
    <p:sldId id="267" r:id="rId5"/>
    <p:sldId id="268" r:id="rId6"/>
    <p:sldId id="286" r:id="rId7"/>
    <p:sldId id="275" r:id="rId8"/>
    <p:sldId id="269" r:id="rId9"/>
    <p:sldId id="283" r:id="rId10"/>
    <p:sldId id="271" r:id="rId11"/>
    <p:sldId id="273" r:id="rId12"/>
    <p:sldId id="272" r:id="rId13"/>
    <p:sldId id="270" r:id="rId14"/>
    <p:sldId id="274" r:id="rId15"/>
    <p:sldId id="260" r:id="rId16"/>
    <p:sldId id="261" r:id="rId17"/>
    <p:sldId id="262" r:id="rId18"/>
    <p:sldId id="263" r:id="rId19"/>
    <p:sldId id="264" r:id="rId20"/>
    <p:sldId id="265" r:id="rId21"/>
    <p:sldId id="284" r:id="rId22"/>
    <p:sldId id="276" r:id="rId23"/>
    <p:sldId id="277" r:id="rId24"/>
    <p:sldId id="278" r:id="rId25"/>
    <p:sldId id="279" r:id="rId26"/>
    <p:sldId id="280" r:id="rId27"/>
    <p:sldId id="285" r:id="rId28"/>
    <p:sldId id="282" r:id="rId29"/>
  </p:sldIdLst>
  <p:sldSz cx="9144000" cy="6858000" type="screen4x3"/>
  <p:notesSz cx="6997700" cy="9283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extLst>
    <p:ext uri="{E76CE94A-603C-4142-B9EB-6D1370010A27}">
      <p14:discardImageEditData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0"/>
    </p:ext>
    <p:ext uri="{D31A062A-798A-4329-ABDD-BBA856620510}">
      <p14:defaultImageDpi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-1256" y="-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19" Type="http://schemas.openxmlformats.org/officeDocument/2006/relationships/slide" Target="slides/slide18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8" Type="http://schemas.openxmlformats.org/officeDocument/2006/relationships/slide" Target="slides/slide17.xml"/><Relationship Id="rId30" Type="http://schemas.openxmlformats.org/officeDocument/2006/relationships/notesMaster" Target="notesMasters/notesMaster1.xml"/><Relationship Id="rId31" Type="http://schemas.openxmlformats.org/officeDocument/2006/relationships/printerSettings" Target="printerSettings/printerSettings1.bin"/><Relationship Id="rId32" Type="http://schemas.openxmlformats.org/officeDocument/2006/relationships/presProps" Target="presProps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2125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63988" y="0"/>
            <a:ext cx="3032125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57C653-A816-0C4C-8DD8-29AE638496C6}" type="datetimeFigureOut">
              <a:rPr lang="en-US" smtClean="0"/>
              <a:pPr/>
              <a:t>3/5/11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77925" y="696913"/>
            <a:ext cx="4641850" cy="3481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0088" y="4410075"/>
            <a:ext cx="5597525" cy="41767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8563"/>
            <a:ext cx="3032125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63988" y="8818563"/>
            <a:ext cx="3032125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D5CA61-26AF-AE47-98E6-44951431143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 had intended to give a quick summary of </a:t>
            </a:r>
            <a:r>
              <a:rPr lang="en-US" dirty="0" err="1" smtClean="0"/>
              <a:t>metacog</a:t>
            </a:r>
            <a:r>
              <a:rPr lang="en-US" dirty="0" smtClean="0"/>
              <a:t> in </a:t>
            </a:r>
            <a:r>
              <a:rPr lang="en-US" dirty="0" err="1" smtClean="0"/>
              <a:t>philo</a:t>
            </a:r>
            <a:r>
              <a:rPr lang="en-US" dirty="0" smtClean="0"/>
              <a:t>, logic, </a:t>
            </a:r>
            <a:r>
              <a:rPr lang="en-US" dirty="0" err="1" smtClean="0"/>
              <a:t>psych,etc</a:t>
            </a:r>
            <a:r>
              <a:rPr lang="en-US" dirty="0" smtClean="0"/>
              <a:t> and then</a:t>
            </a:r>
            <a:r>
              <a:rPr lang="en-US" baseline="0" dirty="0" smtClean="0"/>
              <a:t> concentrate on our work; but as I began to prepare the summary part I kept thinking of more and more to say, and that aspect has gained the upper hand, as well as (possibly) made it rather disorganized, for which I apologize.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D5CA61-26AF-AE47-98E6-449514311438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F9378B7-00A4-4D41-8155-DD124B648BA4}" type="slidenum">
              <a:rPr lang="en-US"/>
              <a:pPr/>
              <a:t>16</a:t>
            </a:fld>
            <a:endParaRPr lang="en-US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01B8FAB-19EF-254F-92D2-DAD8C6D4ECC5}" type="slidenum">
              <a:rPr lang="en-US"/>
              <a:pPr/>
              <a:t>17</a:t>
            </a:fld>
            <a:endParaRPr 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460B4B7-FDF6-E543-9AA6-C69A5934F6C4}" type="slidenum">
              <a:rPr lang="en-US"/>
              <a:pPr/>
              <a:t>18</a:t>
            </a:fld>
            <a:endParaRPr lang="en-US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00ADA4C-65AB-6E47-8E8F-96D439E9CEC8}" type="slidenum">
              <a:rPr lang="en-US"/>
              <a:pPr/>
              <a:t>19</a:t>
            </a:fld>
            <a:endParaRPr lang="en-US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Will show graph illustrating results later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BF88DA8-5BF3-EE40-BCE0-CF829A908230}" type="slidenum">
              <a:rPr lang="en-US"/>
              <a:pPr/>
              <a:t>20</a:t>
            </a:fld>
            <a:endParaRPr lang="en-US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Wake up in Finland!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D5CA61-26AF-AE47-98E6-449514311438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About </a:t>
            </a:r>
            <a:r>
              <a:rPr lang="en-US" dirty="0" err="1" smtClean="0"/>
              <a:t>cogn</a:t>
            </a:r>
            <a:r>
              <a:rPr lang="en-US" dirty="0" smtClean="0"/>
              <a:t>: memory, knowledge, reasoning,</a:t>
            </a:r>
            <a:r>
              <a:rPr lang="en-US" baseline="0" dirty="0" smtClean="0"/>
              <a:t> </a:t>
            </a:r>
            <a:r>
              <a:rPr lang="en-US" dirty="0" smtClean="0"/>
              <a:t> intentions,</a:t>
            </a:r>
            <a:r>
              <a:rPr lang="en-US" baseline="0" dirty="0" smtClean="0"/>
              <a:t> </a:t>
            </a:r>
            <a:r>
              <a:rPr lang="en-US" dirty="0" smtClean="0"/>
              <a:t>etc</a:t>
            </a:r>
          </a:p>
          <a:p>
            <a:r>
              <a:rPr lang="en-US" dirty="0" smtClean="0"/>
              <a:t>About</a:t>
            </a:r>
            <a:r>
              <a:rPr lang="en-US" baseline="0" dirty="0" smtClean="0"/>
              <a:t> agent: age, strength, history, etc</a:t>
            </a:r>
          </a:p>
          <a:p>
            <a:r>
              <a:rPr lang="en-US" baseline="0" dirty="0" smtClean="0"/>
              <a:t>About agents: what they do, intend, believe… (talk by Rebecca Saxe yesterday, on thinking about others’ minds, RTPJ)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D5CA61-26AF-AE47-98E6-449514311438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“me” or no “me”?</a:t>
            </a:r>
          </a:p>
          <a:p>
            <a:r>
              <a:rPr lang="en-US" dirty="0" smtClean="0"/>
              <a:t>From math logic (</a:t>
            </a:r>
            <a:r>
              <a:rPr lang="en-US" dirty="0" err="1" smtClean="0"/>
              <a:t>Russell,Tarski</a:t>
            </a:r>
            <a:r>
              <a:rPr lang="en-US" dirty="0" smtClean="0"/>
              <a:t>);</a:t>
            </a:r>
            <a:r>
              <a:rPr lang="en-US" baseline="0" dirty="0" smtClean="0"/>
              <a:t> also in </a:t>
            </a:r>
            <a:r>
              <a:rPr lang="en-US" baseline="0" dirty="0" err="1" smtClean="0"/>
              <a:t>cogn</a:t>
            </a:r>
            <a:r>
              <a:rPr lang="en-US" baseline="0" dirty="0" smtClean="0"/>
              <a:t> psych (Nelson et al: monitor and control distal subsystem)</a:t>
            </a:r>
          </a:p>
          <a:p>
            <a:r>
              <a:rPr lang="en-US" baseline="0" dirty="0" smtClean="0"/>
              <a:t>From language: reference; self-control; </a:t>
            </a:r>
          </a:p>
          <a:p>
            <a:r>
              <a:rPr lang="en-US" baseline="0" dirty="0" smtClean="0"/>
              <a:t>From engineering: governors; AI/</a:t>
            </a:r>
            <a:r>
              <a:rPr lang="en-US" baseline="0" dirty="0" err="1" smtClean="0"/>
              <a:t>phil</a:t>
            </a:r>
            <a:r>
              <a:rPr lang="en-US" baseline="0" dirty="0" smtClean="0"/>
              <a:t>: Hofstadter, </a:t>
            </a:r>
            <a:r>
              <a:rPr lang="en-US" baseline="0" dirty="0" err="1" smtClean="0"/>
              <a:t>Wehyrauch</a:t>
            </a:r>
            <a:endParaRPr lang="en-US" baseline="0" dirty="0" smtClean="0"/>
          </a:p>
          <a:p>
            <a:r>
              <a:rPr lang="en-US" baseline="0" dirty="0" smtClean="0"/>
              <a:t>From </a:t>
            </a:r>
            <a:r>
              <a:rPr lang="en-US" baseline="0" dirty="0" err="1" smtClean="0"/>
              <a:t>neuro</a:t>
            </a:r>
            <a:r>
              <a:rPr lang="en-US" baseline="0" dirty="0" smtClean="0"/>
              <a:t>: VOR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D5CA61-26AF-AE47-98E6-449514311438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Truth-</a:t>
            </a:r>
            <a:r>
              <a:rPr lang="en-US" dirty="0" err="1" smtClean="0"/>
              <a:t>preds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D5CA61-26AF-AE47-98E6-449514311438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Truth-</a:t>
            </a:r>
            <a:r>
              <a:rPr lang="en-US" dirty="0" err="1" smtClean="0"/>
              <a:t>preds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D5CA61-26AF-AE47-98E6-449514311438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reference? What picks out a particular link as </a:t>
            </a:r>
            <a:r>
              <a:rPr lang="en-US" i="1" dirty="0" smtClean="0"/>
              <a:t>the</a:t>
            </a:r>
            <a:r>
              <a:rPr lang="en-US" i="0" baseline="0" dirty="0" smtClean="0"/>
              <a:t> meaning of a symbol? Not sentences alone; need an agent to decides (or borrow) that S means 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D5CA61-26AF-AE47-98E6-449514311438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Shomir’s</a:t>
            </a:r>
            <a:r>
              <a:rPr lang="en-US" dirty="0" smtClean="0"/>
              <a:t> </a:t>
            </a:r>
            <a:r>
              <a:rPr lang="en-US" dirty="0" err="1" smtClean="0"/>
              <a:t>diss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D5CA61-26AF-AE47-98E6-449514311438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Vestibular </a:t>
            </a:r>
            <a:r>
              <a:rPr lang="en-US" dirty="0" err="1" smtClean="0"/>
              <a:t>occular</a:t>
            </a:r>
            <a:r>
              <a:rPr lang="en-US" dirty="0" smtClean="0"/>
              <a:t> reflex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D5CA61-26AF-AE47-98E6-449514311438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FE6F7E-A1C8-C045-BEA2-DFB43761B765}" type="slidenum">
              <a:rPr lang="en-US"/>
              <a:pPr/>
              <a:t>15</a:t>
            </a:fld>
            <a:endParaRPr lang="en-US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Note-Assess-Guide</a:t>
            </a:r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E1B32-E230-465A-8AD1-822C9DC21A53}" type="datetimeFigureOut">
              <a:rPr lang="en-US" smtClean="0"/>
              <a:pPr/>
              <a:t>3/5/11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E1B32-E230-465A-8AD1-822C9DC21A53}" type="datetimeFigureOut">
              <a:rPr lang="en-US" smtClean="0"/>
              <a:pPr/>
              <a:t>3/5/11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4D06B-29E9-4E5D-8402-92C85AB5AC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92C4D06B-29E9-4E5D-8402-92C85AB5AC2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E1B32-E230-465A-8AD1-822C9DC21A53}" type="datetimeFigureOut">
              <a:rPr lang="en-US" smtClean="0"/>
              <a:pPr/>
              <a:t>3/5/11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E1B32-E230-465A-8AD1-822C9DC21A53}" type="datetimeFigureOut">
              <a:rPr lang="en-US" smtClean="0"/>
              <a:pPr/>
              <a:t>3/5/11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92C4D06B-29E9-4E5D-8402-92C85AB5AC2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E1B32-E230-465A-8AD1-822C9DC21A53}" type="datetimeFigureOut">
              <a:rPr lang="en-US" smtClean="0"/>
              <a:pPr/>
              <a:t>3/5/11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92C4D06B-29E9-4E5D-8402-92C85AB5AC2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A2CE1B32-E230-465A-8AD1-822C9DC21A53}" type="datetimeFigureOut">
              <a:rPr lang="en-US" smtClean="0"/>
              <a:pPr/>
              <a:t>3/5/11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4D06B-29E9-4E5D-8402-92C85AB5AC2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E1B32-E230-465A-8AD1-822C9DC21A53}" type="datetimeFigureOut">
              <a:rPr lang="en-US" smtClean="0"/>
              <a:pPr/>
              <a:t>3/5/11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92C4D06B-29E9-4E5D-8402-92C85AB5AC2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E1B32-E230-465A-8AD1-822C9DC21A53}" type="datetimeFigureOut">
              <a:rPr lang="en-US" smtClean="0"/>
              <a:pPr/>
              <a:t>3/5/11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92C4D06B-29E9-4E5D-8402-92C85AB5AC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E1B32-E230-465A-8AD1-822C9DC21A53}" type="datetimeFigureOut">
              <a:rPr lang="en-US" smtClean="0"/>
              <a:pPr/>
              <a:t>3/5/11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2C4D06B-29E9-4E5D-8402-92C85AB5AC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92C4D06B-29E9-4E5D-8402-92C85AB5AC2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E1B32-E230-465A-8AD1-822C9DC21A53}" type="datetimeFigureOut">
              <a:rPr lang="en-US" smtClean="0"/>
              <a:pPr/>
              <a:t>3/5/11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92C4D06B-29E9-4E5D-8402-92C85AB5AC2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A2CE1B32-E230-465A-8AD1-822C9DC21A53}" type="datetimeFigureOut">
              <a:rPr lang="en-US" smtClean="0"/>
              <a:pPr/>
              <a:t>3/5/11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A2CE1B32-E230-465A-8AD1-822C9DC21A53}" type="datetimeFigureOut">
              <a:rPr lang="en-US" smtClean="0"/>
              <a:pPr/>
              <a:t>3/5/11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92C4D06B-29E9-4E5D-8402-92C85AB5AC2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e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819400"/>
            <a:ext cx="8229600" cy="3505200"/>
          </a:xfrm>
        </p:spPr>
        <p:txBody>
          <a:bodyPr>
            <a:normAutofit/>
          </a:bodyPr>
          <a:lstStyle/>
          <a:p>
            <a:endParaRPr lang="en-US" sz="2800" dirty="0" smtClean="0">
              <a:solidFill>
                <a:schemeClr val="tx1"/>
              </a:solidFill>
            </a:endParaRPr>
          </a:p>
          <a:p>
            <a:endParaRPr lang="en-US" sz="2800" dirty="0" smtClean="0">
              <a:solidFill>
                <a:schemeClr val="tx1"/>
              </a:solidFill>
            </a:endParaRPr>
          </a:p>
          <a:p>
            <a:r>
              <a:rPr lang="en-US" sz="2800" dirty="0" err="1" smtClean="0">
                <a:solidFill>
                  <a:schemeClr val="tx1"/>
                </a:solidFill>
              </a:rPr>
              <a:t>Metacognition</a:t>
            </a:r>
            <a:r>
              <a:rPr lang="en-US" sz="2800" dirty="0" smtClean="0">
                <a:solidFill>
                  <a:schemeClr val="tx1"/>
                </a:solidFill>
              </a:rPr>
              <a:t> — </a:t>
            </a:r>
            <a:r>
              <a:rPr lang="en-US" sz="2800" dirty="0">
                <a:solidFill>
                  <a:schemeClr val="tx1"/>
                </a:solidFill>
              </a:rPr>
              <a:t>a biased </a:t>
            </a:r>
            <a:r>
              <a:rPr lang="en-US" sz="2800" dirty="0" smtClean="0">
                <a:solidFill>
                  <a:schemeClr val="tx1"/>
                </a:solidFill>
              </a:rPr>
              <a:t>overview</a:t>
            </a:r>
          </a:p>
          <a:p>
            <a:endParaRPr lang="en-US" sz="1050" dirty="0" smtClean="0">
              <a:solidFill>
                <a:schemeClr val="tx1"/>
              </a:solidFill>
            </a:endParaRPr>
          </a:p>
          <a:p>
            <a:r>
              <a:rPr lang="en-US" b="1" dirty="0" smtClean="0">
                <a:solidFill>
                  <a:schemeClr val="tx1"/>
                </a:solidFill>
              </a:rPr>
              <a:t>Don Perlis</a:t>
            </a:r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1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381000"/>
            <a:ext cx="8229600" cy="1752600"/>
          </a:xfrm>
        </p:spPr>
        <p:txBody>
          <a:bodyPr/>
          <a:lstStyle/>
          <a:p>
            <a:r>
              <a:rPr lang="en-US" dirty="0" smtClean="0"/>
              <a:t>Maryland Metacognition Seminar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5010150" y="381000"/>
            <a:ext cx="3676650" cy="894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chemeClr val="accent1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304800" y="228600"/>
            <a:ext cx="1143000" cy="1041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chemeClr val="accent1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4267201" y="2168770"/>
            <a:ext cx="585235" cy="5220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chemeClr val="accent1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628965" y="179294"/>
            <a:ext cx="1143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http://xkcd.com/</a:t>
            </a: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554246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Metacog</a:t>
            </a:r>
            <a:r>
              <a:rPr lang="en-US" dirty="0" smtClean="0"/>
              <a:t> in </a:t>
            </a:r>
            <a:r>
              <a:rPr lang="en-US" b="1" i="1" u="sng" dirty="0" smtClean="0"/>
              <a:t>Philosophy</a:t>
            </a:r>
            <a:endParaRPr lang="en-US" b="1" i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 smtClean="0">
                <a:cs typeface="Arial" pitchFamily="34" charset="0"/>
              </a:rPr>
              <a:t>Brentano, Husserl, Kelly, Lloyd, Humphrey, Newton, Perry, Putnam,…</a:t>
            </a:r>
          </a:p>
          <a:p>
            <a:endParaRPr lang="en-US" sz="2800" dirty="0" smtClean="0">
              <a:cs typeface="Arial" pitchFamily="34" charset="0"/>
            </a:endParaRPr>
          </a:p>
          <a:p>
            <a:r>
              <a:rPr lang="en-US" sz="2800" dirty="0" smtClean="0">
                <a:cs typeface="Arial" pitchFamily="34" charset="0"/>
              </a:rPr>
              <a:t>Perry’s shopper: what does one learn, when one realizes a description applies to </a:t>
            </a:r>
            <a:r>
              <a:rPr lang="en-US" sz="2800" i="1" dirty="0" smtClean="0">
                <a:cs typeface="Arial" pitchFamily="34" charset="0"/>
              </a:rPr>
              <a:t>himself?</a:t>
            </a:r>
          </a:p>
          <a:p>
            <a:endParaRPr lang="en-US" sz="2800" i="1" dirty="0" smtClean="0">
              <a:cs typeface="Arial" pitchFamily="34" charset="0"/>
            </a:endParaRPr>
          </a:p>
          <a:p>
            <a:r>
              <a:rPr lang="en-US" sz="2800" dirty="0" smtClean="0">
                <a:cs typeface="Arial" pitchFamily="34" charset="0"/>
              </a:rPr>
              <a:t>Robot needs to fix its (own) arm</a:t>
            </a:r>
          </a:p>
          <a:p>
            <a:endParaRPr lang="en-US" sz="2800" dirty="0" smtClean="0">
              <a:cs typeface="Arial" pitchFamily="34" charset="0"/>
            </a:endParaRPr>
          </a:p>
          <a:p>
            <a:r>
              <a:rPr lang="en-US" sz="2800" dirty="0" smtClean="0">
                <a:cs typeface="Arial" pitchFamily="34" charset="0"/>
              </a:rPr>
              <a:t>The hard problem, explanatory gap, mind/brain, consciousness: </a:t>
            </a:r>
            <a:r>
              <a:rPr lang="en-US" sz="2800" i="1" dirty="0" smtClean="0">
                <a:cs typeface="Arial" pitchFamily="34" charset="0"/>
              </a:rPr>
              <a:t>strong self-reference?</a:t>
            </a:r>
            <a:endParaRPr lang="en-US" sz="2800" dirty="0" smtClean="0">
              <a:cs typeface="Arial" pitchFamily="34" charset="0"/>
            </a:endParaRPr>
          </a:p>
          <a:p>
            <a:endParaRPr lang="en-US" sz="2800" dirty="0" smtClean="0">
              <a:cs typeface="Arial" pitchFamily="34" charset="0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Metacog</a:t>
            </a:r>
            <a:r>
              <a:rPr lang="en-US" dirty="0" smtClean="0"/>
              <a:t> in </a:t>
            </a:r>
            <a:r>
              <a:rPr lang="en-US" b="1" i="1" u="sng" dirty="0" smtClean="0"/>
              <a:t>Linguistics</a:t>
            </a:r>
            <a:endParaRPr lang="en-US" b="1" i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 smtClean="0">
                <a:cs typeface="Arial" pitchFamily="34" charset="0"/>
              </a:rPr>
              <a:t>“Pool” starts with “P” and rhymes with “T”…</a:t>
            </a:r>
          </a:p>
          <a:p>
            <a:endParaRPr lang="en-US" sz="2800" dirty="0" smtClean="0">
              <a:cs typeface="Arial" pitchFamily="34" charset="0"/>
            </a:endParaRPr>
          </a:p>
          <a:p>
            <a:r>
              <a:rPr lang="en-US" sz="2800" dirty="0" smtClean="0">
                <a:cs typeface="Arial" pitchFamily="34" charset="0"/>
              </a:rPr>
              <a:t>Quotation has been ignored (but shouldn’t be)</a:t>
            </a:r>
          </a:p>
          <a:p>
            <a:endParaRPr lang="en-US" sz="2800" dirty="0" smtClean="0">
              <a:cs typeface="Arial" pitchFamily="34" charset="0"/>
            </a:endParaRPr>
          </a:p>
          <a:p>
            <a:r>
              <a:rPr lang="en-US" sz="2800" dirty="0" smtClean="0">
                <a:cs typeface="Arial" pitchFamily="34" charset="0"/>
              </a:rPr>
              <a:t>Grice: when speaker utters U, what is conveyed?</a:t>
            </a:r>
          </a:p>
          <a:p>
            <a:endParaRPr lang="en-US" sz="2800" dirty="0" smtClean="0">
              <a:cs typeface="Arial" pitchFamily="34" charset="0"/>
            </a:endParaRPr>
          </a:p>
          <a:p>
            <a:r>
              <a:rPr lang="en-US" sz="2800" dirty="0" smtClean="0">
                <a:cs typeface="Arial" pitchFamily="34" charset="0"/>
              </a:rPr>
              <a:t>Do we recall words, or meanings?</a:t>
            </a:r>
          </a:p>
          <a:p>
            <a:pPr>
              <a:buNone/>
            </a:pPr>
            <a:r>
              <a:rPr lang="en-US" sz="2800" dirty="0" smtClean="0">
                <a:cs typeface="Arial" pitchFamily="34" charset="0"/>
              </a:rPr>
              <a:t>		A: </a:t>
            </a:r>
            <a:r>
              <a:rPr lang="en-US" sz="2800" i="1" dirty="0" smtClean="0">
                <a:cs typeface="Arial" pitchFamily="34" charset="0"/>
              </a:rPr>
              <a:t>What’s that big thing over there?</a:t>
            </a:r>
          </a:p>
          <a:p>
            <a:pPr>
              <a:buNone/>
            </a:pPr>
            <a:r>
              <a:rPr lang="en-US" sz="2800" dirty="0" smtClean="0">
                <a:cs typeface="Arial" pitchFamily="34" charset="0"/>
              </a:rPr>
              <a:t>		B: </a:t>
            </a:r>
            <a:r>
              <a:rPr lang="en-US" sz="2800" i="1" dirty="0" smtClean="0">
                <a:cs typeface="Arial" pitchFamily="34" charset="0"/>
              </a:rPr>
              <a:t>Huh? What large object in that direction?</a:t>
            </a:r>
          </a:p>
          <a:p>
            <a:endParaRPr lang="en-US" sz="2800" dirty="0" smtClean="0">
              <a:cs typeface="Arial" pitchFamily="34" charset="0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Metacog</a:t>
            </a:r>
            <a:r>
              <a:rPr lang="en-US" dirty="0" smtClean="0"/>
              <a:t> in </a:t>
            </a:r>
            <a:r>
              <a:rPr lang="en-US" b="1" i="1" u="sng" dirty="0" smtClean="0"/>
              <a:t>Psychology</a:t>
            </a:r>
            <a:endParaRPr lang="en-US" b="1" i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Everyday reasoning: making coffee (things go wrong, need to assess and respond)</a:t>
            </a:r>
          </a:p>
          <a:p>
            <a:endParaRPr lang="en-US" sz="2800" dirty="0" smtClean="0">
              <a:cs typeface="Arial" pitchFamily="34" charset="0"/>
            </a:endParaRPr>
          </a:p>
          <a:p>
            <a:r>
              <a:rPr lang="en-US" sz="2800" dirty="0" smtClean="0">
                <a:cs typeface="Arial" pitchFamily="34" charset="0"/>
              </a:rPr>
              <a:t>Apportioning study time: more time on the hard parts, or be sure to master the easier parts? (Nelson et al)</a:t>
            </a:r>
          </a:p>
          <a:p>
            <a:endParaRPr lang="en-US" sz="2800" dirty="0" smtClean="0">
              <a:cs typeface="Arial" pitchFamily="34" charset="0"/>
            </a:endParaRPr>
          </a:p>
          <a:p>
            <a:endParaRPr lang="en-US" sz="2800" dirty="0" smtClean="0">
              <a:cs typeface="Arial" pitchFamily="34" charset="0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Metacog</a:t>
            </a:r>
            <a:r>
              <a:rPr lang="en-US" dirty="0" smtClean="0"/>
              <a:t> in </a:t>
            </a:r>
            <a:r>
              <a:rPr lang="en-US" b="1" i="1" u="sng" dirty="0" smtClean="0"/>
              <a:t>Neuroscience</a:t>
            </a:r>
            <a:endParaRPr lang="en-US" b="1" i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sz="2800" dirty="0" smtClean="0">
              <a:cs typeface="Arial" pitchFamily="34" charset="0"/>
            </a:endParaRPr>
          </a:p>
          <a:p>
            <a:pPr>
              <a:buNone/>
            </a:pPr>
            <a:endParaRPr lang="en-US" sz="2800" dirty="0" smtClean="0">
              <a:cs typeface="Arial" pitchFamily="34" charset="0"/>
            </a:endParaRPr>
          </a:p>
          <a:p>
            <a:r>
              <a:rPr lang="en-US" sz="2800" dirty="0" smtClean="0">
                <a:cs typeface="Arial" pitchFamily="34" charset="0"/>
              </a:rPr>
              <a:t>Various papers on brain activity and self-corrective cognition</a:t>
            </a:r>
          </a:p>
          <a:p>
            <a:endParaRPr lang="en-US" sz="2800" dirty="0" smtClean="0">
              <a:cs typeface="Arial" pitchFamily="34" charset="0"/>
            </a:endParaRPr>
          </a:p>
          <a:p>
            <a:r>
              <a:rPr lang="en-US" sz="2800" dirty="0" smtClean="0">
                <a:cs typeface="Arial" pitchFamily="34" charset="0"/>
              </a:rPr>
              <a:t>Efferent copy (VOR, etc)</a:t>
            </a:r>
          </a:p>
          <a:p>
            <a:pPr>
              <a:buNone/>
            </a:pPr>
            <a:endParaRPr lang="en-US" sz="2800" dirty="0" smtClean="0">
              <a:cs typeface="Arial" pitchFamily="34" charset="0"/>
            </a:endParaRPr>
          </a:p>
          <a:p>
            <a:r>
              <a:rPr lang="en-US" sz="2800" dirty="0" smtClean="0">
                <a:cs typeface="Arial" pitchFamily="34" charset="0"/>
              </a:rPr>
              <a:t>Recent work by Saxe on RTPJ and </a:t>
            </a:r>
            <a:r>
              <a:rPr lang="en-US" sz="2800" i="1" dirty="0" smtClean="0">
                <a:cs typeface="Arial" pitchFamily="34" charset="0"/>
              </a:rPr>
              <a:t>thinking about others’ mental states</a:t>
            </a:r>
            <a:endParaRPr lang="en-US" sz="2800" dirty="0" smtClean="0">
              <a:cs typeface="Arial" pitchFamily="34" charset="0"/>
            </a:endParaRPr>
          </a:p>
          <a:p>
            <a:endParaRPr lang="en-US" sz="2800" dirty="0" smtClean="0">
              <a:cs typeface="Arial" pitchFamily="34" charset="0"/>
            </a:endParaRPr>
          </a:p>
          <a:p>
            <a:endParaRPr lang="en-US" sz="2800" dirty="0" smtClean="0">
              <a:cs typeface="Arial" pitchFamily="34" charset="0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Metacog</a:t>
            </a:r>
            <a:r>
              <a:rPr lang="en-US" dirty="0" smtClean="0"/>
              <a:t> in </a:t>
            </a:r>
            <a:r>
              <a:rPr lang="en-US" b="1" i="1" u="sng" dirty="0" smtClean="0"/>
              <a:t>Computation</a:t>
            </a:r>
            <a:endParaRPr lang="en-US" b="1" i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endParaRPr lang="en-US" dirty="0" smtClean="0"/>
          </a:p>
          <a:p>
            <a:r>
              <a:rPr lang="en-US" dirty="0" smtClean="0"/>
              <a:t>FOL (</a:t>
            </a:r>
            <a:r>
              <a:rPr lang="en-US" dirty="0" err="1" smtClean="0"/>
              <a:t>Weyhrauch</a:t>
            </a:r>
            <a:r>
              <a:rPr lang="en-US" dirty="0" smtClean="0"/>
              <a:t> et al, 1980-): agency, reflection and time</a:t>
            </a:r>
          </a:p>
          <a:p>
            <a:r>
              <a:rPr lang="en-US" sz="2600" i="1" dirty="0" smtClean="0"/>
              <a:t>Principles of </a:t>
            </a:r>
            <a:r>
              <a:rPr lang="en-US" sz="2600" i="1" dirty="0" err="1" smtClean="0"/>
              <a:t>metareasoning</a:t>
            </a:r>
            <a:r>
              <a:rPr lang="en-US" sz="2600" dirty="0" smtClean="0"/>
              <a:t> (Russell, </a:t>
            </a:r>
            <a:r>
              <a:rPr lang="en-US" sz="2600" dirty="0" err="1" smtClean="0"/>
              <a:t>Wefald</a:t>
            </a:r>
            <a:r>
              <a:rPr lang="en-US" sz="2600" dirty="0" smtClean="0"/>
              <a:t> 1989)</a:t>
            </a:r>
            <a:endParaRPr lang="en-US" sz="2600" i="1" dirty="0" smtClean="0"/>
          </a:p>
          <a:p>
            <a:r>
              <a:rPr lang="en-US" sz="2600" i="1" dirty="0" smtClean="0">
                <a:cs typeface="Arial" pitchFamily="34" charset="0"/>
              </a:rPr>
              <a:t>Meta-AQUA (</a:t>
            </a:r>
            <a:r>
              <a:rPr lang="en-US" sz="2600" dirty="0" smtClean="0">
                <a:cs typeface="Arial" pitchFamily="34" charset="0"/>
              </a:rPr>
              <a:t>Cox, Ram 1992)</a:t>
            </a:r>
            <a:endParaRPr lang="en-US" sz="2600" dirty="0" smtClean="0"/>
          </a:p>
          <a:p>
            <a:r>
              <a:rPr lang="en-US" sz="2800" dirty="0" smtClean="0"/>
              <a:t>Non-monotonic reasoning: </a:t>
            </a:r>
            <a:r>
              <a:rPr lang="en-US" sz="2800" i="1" dirty="0" smtClean="0"/>
              <a:t>what I don’t know tells me a lot </a:t>
            </a:r>
            <a:r>
              <a:rPr lang="en-US" sz="2800" dirty="0" smtClean="0"/>
              <a:t>(Doyle, McCarthy, McDermott, Reiter, Moore)</a:t>
            </a:r>
            <a:endParaRPr lang="en-US" sz="2800" i="1" dirty="0" smtClean="0"/>
          </a:p>
          <a:p>
            <a:r>
              <a:rPr lang="en-US" sz="2800" dirty="0" smtClean="0">
                <a:cs typeface="Arial" pitchFamily="34" charset="0"/>
              </a:rPr>
              <a:t>Active Logic: time, contradiction, rapid semantic shift.</a:t>
            </a:r>
          </a:p>
          <a:p>
            <a:r>
              <a:rPr lang="en-US" sz="2800" dirty="0" smtClean="0">
                <a:cs typeface="Arial" pitchFamily="34" charset="0"/>
              </a:rPr>
              <a:t>The </a:t>
            </a:r>
            <a:r>
              <a:rPr lang="en-US" sz="2800" dirty="0" err="1" smtClean="0">
                <a:cs typeface="Arial" pitchFamily="34" charset="0"/>
              </a:rPr>
              <a:t>metacognitive</a:t>
            </a:r>
            <a:r>
              <a:rPr lang="en-US" sz="2800" dirty="0" smtClean="0">
                <a:cs typeface="Arial" pitchFamily="34" charset="0"/>
              </a:rPr>
              <a:t> loop (MCL)</a:t>
            </a:r>
          </a:p>
          <a:p>
            <a:endParaRPr lang="en-US" sz="2800" dirty="0" smtClean="0">
              <a:cs typeface="Arial" pitchFamily="34" charset="0"/>
            </a:endParaRPr>
          </a:p>
          <a:p>
            <a:endParaRPr lang="en-US" sz="2800" dirty="0" smtClean="0">
              <a:cs typeface="Arial" pitchFamily="34" charset="0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Toward human-level autonomy</a:t>
            </a:r>
            <a:endParaRPr lang="en-US" dirty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Monotype Sorts" charset="2"/>
              <a:buNone/>
            </a:pPr>
            <a:endParaRPr lang="en-US" sz="2800" dirty="0"/>
          </a:p>
          <a:p>
            <a:pPr eaLnBrk="1" hangingPunct="1"/>
            <a:r>
              <a:rPr lang="en-US" sz="2800" dirty="0" err="1"/>
              <a:t>Chippy</a:t>
            </a:r>
            <a:endParaRPr lang="en-US" sz="2800" dirty="0"/>
          </a:p>
          <a:p>
            <a:pPr eaLnBrk="1" hangingPunct="1"/>
            <a:r>
              <a:rPr lang="en-US" sz="2800" dirty="0"/>
              <a:t>Rational Anomaly-Handling</a:t>
            </a:r>
          </a:p>
          <a:p>
            <a:pPr eaLnBrk="1" hangingPunct="1"/>
            <a:r>
              <a:rPr lang="en-US" sz="2800" dirty="0"/>
              <a:t>Why it has been so hard</a:t>
            </a:r>
          </a:p>
          <a:p>
            <a:pPr eaLnBrk="1" hangingPunct="1"/>
            <a:r>
              <a:rPr lang="en-US" sz="2800" dirty="0"/>
              <a:t>How biology does it</a:t>
            </a:r>
          </a:p>
          <a:p>
            <a:pPr eaLnBrk="1" hangingPunct="1"/>
            <a:r>
              <a:rPr lang="en-US" sz="2800" dirty="0"/>
              <a:t>RAH principles</a:t>
            </a:r>
            <a:endParaRPr lang="en-US" sz="2800" dirty="0" smtClean="0"/>
          </a:p>
          <a:p>
            <a:pPr eaLnBrk="1" hangingPunct="1"/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Chippy has a problem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981200"/>
            <a:ext cx="6705600" cy="41148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endParaRPr lang="en-US" sz="2800" dirty="0"/>
          </a:p>
          <a:p>
            <a:pPr eaLnBrk="1" hangingPunct="1">
              <a:lnSpc>
                <a:spcPct val="90000"/>
              </a:lnSpc>
            </a:pPr>
            <a:endParaRPr lang="en-US" sz="2800" dirty="0"/>
          </a:p>
          <a:p>
            <a:pPr eaLnBrk="1" hangingPunct="1">
              <a:lnSpc>
                <a:spcPct val="90000"/>
              </a:lnSpc>
            </a:pPr>
            <a:endParaRPr lang="en-US" sz="2800" dirty="0"/>
          </a:p>
          <a:p>
            <a:pPr eaLnBrk="1" hangingPunct="1">
              <a:lnSpc>
                <a:spcPct val="90000"/>
              </a:lnSpc>
            </a:pPr>
            <a:r>
              <a:rPr lang="en-US" sz="2800" dirty="0" err="1"/>
              <a:t>Chippy</a:t>
            </a:r>
            <a:r>
              <a:rPr lang="en-US" sz="2800" dirty="0"/>
              <a:t> learns over time (say, by </a:t>
            </a:r>
            <a:r>
              <a:rPr lang="en-US" sz="2800" dirty="0" smtClean="0"/>
              <a:t>reinforcement </a:t>
            </a:r>
            <a:r>
              <a:rPr lang="en-US" sz="2800" dirty="0"/>
              <a:t>learning) where it tends to have success at finding food (in trees)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Then things change quickly as cold weather sets in (food is now on the ground)</a:t>
            </a:r>
          </a:p>
          <a:p>
            <a:pPr eaLnBrk="1" hangingPunct="1">
              <a:lnSpc>
                <a:spcPct val="90000"/>
              </a:lnSpc>
            </a:pPr>
            <a:endParaRPr lang="en-US" sz="2800" dirty="0"/>
          </a:p>
          <a:p>
            <a:pPr eaLnBrk="1" hangingPunct="1">
              <a:lnSpc>
                <a:spcPct val="90000"/>
              </a:lnSpc>
            </a:pPr>
            <a:endParaRPr lang="en-US" sz="2800" dirty="0"/>
          </a:p>
        </p:txBody>
      </p:sp>
      <p:pic>
        <p:nvPicPr>
          <p:cNvPr id="24580" name="Picture 4" descr="images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24200" y="1371600"/>
            <a:ext cx="2322513" cy="170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sz="2800"/>
          </a:p>
          <a:p>
            <a:pPr eaLnBrk="1" hangingPunct="1">
              <a:lnSpc>
                <a:spcPct val="90000"/>
              </a:lnSpc>
            </a:pPr>
            <a:r>
              <a:rPr lang="en-US" sz="2800"/>
              <a:t>Chippy’s standard learning algorithm cannot adapt quickly, and must first </a:t>
            </a:r>
            <a:r>
              <a:rPr lang="en-US" sz="2800" i="1" u="sng"/>
              <a:t>unlearn</a:t>
            </a:r>
            <a:r>
              <a:rPr lang="en-US" sz="2800"/>
              <a:t> the previous reward policy (a process as slow as learning it in the first place)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In all, it takes Chippy more than double the time to learn the new food locations.</a:t>
            </a:r>
          </a:p>
          <a:p>
            <a:pPr eaLnBrk="1" hangingPunct="1">
              <a:lnSpc>
                <a:spcPct val="90000"/>
              </a:lnSpc>
            </a:pPr>
            <a:endParaRPr lang="en-US" sz="2800"/>
          </a:p>
        </p:txBody>
      </p:sp>
      <p:pic>
        <p:nvPicPr>
          <p:cNvPr id="26628" name="Picture 4" descr="images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09950" y="90487"/>
            <a:ext cx="2322513" cy="173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133600"/>
            <a:ext cx="6705600" cy="4114800"/>
          </a:xfrm>
        </p:spPr>
        <p:txBody>
          <a:bodyPr/>
          <a:lstStyle/>
          <a:p>
            <a:pPr eaLnBrk="1" hangingPunct="1"/>
            <a:r>
              <a:rPr lang="en-US"/>
              <a:t>A much smarter policy would be to jettison the old policy once it has failed repeatedly, instead of tinkering with it incrementally, and just start from scratch.</a:t>
            </a:r>
          </a:p>
          <a:p>
            <a:pPr eaLnBrk="1" hangingPunct="1"/>
            <a:endParaRPr lang="en-US"/>
          </a:p>
        </p:txBody>
      </p:sp>
      <p:pic>
        <p:nvPicPr>
          <p:cNvPr id="28676" name="Picture 4" descr="images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09950" y="228600"/>
            <a:ext cx="2322513" cy="173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How a wise Chippy could reason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I am trying to find food, using a learned strategy</a:t>
            </a:r>
          </a:p>
          <a:p>
            <a:pPr eaLnBrk="1" hangingPunct="1"/>
            <a:r>
              <a:rPr lang="en-US"/>
              <a:t>It is no longer working, not even close</a:t>
            </a:r>
          </a:p>
          <a:p>
            <a:pPr eaLnBrk="1" hangingPunct="1"/>
            <a:r>
              <a:rPr lang="en-US"/>
              <a:t>Best to give it up and learn a new strategy</a:t>
            </a:r>
          </a:p>
        </p:txBody>
      </p:sp>
      <p:pic>
        <p:nvPicPr>
          <p:cNvPr id="30724" name="Picture 4" descr="images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25888" y="4267200"/>
            <a:ext cx="2322512" cy="173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Collaboration with NRL (</a:t>
            </a:r>
            <a:r>
              <a:rPr lang="en-US" dirty="0" err="1" smtClean="0"/>
              <a:t>Perzanowski</a:t>
            </a:r>
            <a:r>
              <a:rPr lang="en-US" dirty="0" smtClean="0"/>
              <a:t>, </a:t>
            </a:r>
            <a:r>
              <a:rPr lang="en-US" dirty="0" err="1" smtClean="0"/>
              <a:t>Blisard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Large team (Anderson, Cox, </a:t>
            </a:r>
            <a:r>
              <a:rPr lang="en-US" dirty="0" err="1" smtClean="0"/>
              <a:t>Dinalankara</a:t>
            </a:r>
            <a:r>
              <a:rPr lang="en-US" dirty="0" smtClean="0"/>
              <a:t>, </a:t>
            </a:r>
            <a:r>
              <a:rPr lang="en-US" dirty="0" err="1" smtClean="0"/>
              <a:t>Fults</a:t>
            </a:r>
            <a:r>
              <a:rPr lang="en-US" dirty="0" smtClean="0"/>
              <a:t>, Jones, </a:t>
            </a:r>
            <a:r>
              <a:rPr lang="en-US" dirty="0" err="1" smtClean="0"/>
              <a:t>Josyula</a:t>
            </a:r>
            <a:r>
              <a:rPr lang="en-US" dirty="0" smtClean="0"/>
              <a:t>, Oates, Perlis, Sanders, </a:t>
            </a:r>
            <a:r>
              <a:rPr lang="en-US" dirty="0" err="1" smtClean="0"/>
              <a:t>Schmill</a:t>
            </a:r>
            <a:r>
              <a:rPr lang="en-US" dirty="0" smtClean="0"/>
              <a:t>, </a:t>
            </a:r>
            <a:r>
              <a:rPr lang="en-US" dirty="0" err="1" smtClean="0"/>
              <a:t>Shahri</a:t>
            </a:r>
            <a:r>
              <a:rPr lang="en-US" dirty="0" smtClean="0"/>
              <a:t>, Wilson) across four campuses (UMCP, UMBC, Bowie State, </a:t>
            </a:r>
            <a:r>
              <a:rPr lang="en-US" dirty="0" err="1" smtClean="0"/>
              <a:t>Franklin&amp;Marshall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Supported by NSF, ONR, AFOSR, UMIACS</a:t>
            </a:r>
          </a:p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Chippy’s recovery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Monotype Sorts" charset="2"/>
              <a:buNone/>
            </a:pPr>
            <a:endParaRPr lang="en-US"/>
          </a:p>
        </p:txBody>
      </p:sp>
      <p:pic>
        <p:nvPicPr>
          <p:cNvPr id="77828" name="Picture 4" descr="image00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1600200"/>
            <a:ext cx="6172200" cy="4397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RAH Principles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Note anomalies</a:t>
            </a:r>
          </a:p>
          <a:p>
            <a:endParaRPr lang="en-US" dirty="0" smtClean="0"/>
          </a:p>
          <a:p>
            <a:r>
              <a:rPr lang="en-US" dirty="0" smtClean="0"/>
              <a:t>Assess them (familiarity, importance, available strategies)</a:t>
            </a:r>
          </a:p>
          <a:p>
            <a:endParaRPr lang="en-US" dirty="0" smtClean="0"/>
          </a:p>
          <a:p>
            <a:r>
              <a:rPr lang="en-US" dirty="0" smtClean="0"/>
              <a:t>Guide a response into place</a:t>
            </a:r>
          </a:p>
          <a:p>
            <a:endParaRPr lang="en-US" dirty="0" smtClean="0"/>
          </a:p>
          <a:p>
            <a:r>
              <a:rPr lang="en-US" dirty="0" smtClean="0"/>
              <a:t>Note-Assess-Guide: the </a:t>
            </a:r>
            <a:r>
              <a:rPr lang="en-US" dirty="0" err="1" smtClean="0"/>
              <a:t>metacognitive</a:t>
            </a:r>
            <a:r>
              <a:rPr lang="en-US" dirty="0" smtClean="0"/>
              <a:t> loop (MCL)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MCL: Anyone for a game of BOLO?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Build a “brain”, let it play</a:t>
            </a:r>
          </a:p>
          <a:p>
            <a:endParaRPr lang="en-US" dirty="0" smtClean="0"/>
          </a:p>
          <a:p>
            <a:r>
              <a:rPr lang="en-US" dirty="0" smtClean="0"/>
              <a:t>World of goals, dangers</a:t>
            </a:r>
          </a:p>
          <a:p>
            <a:endParaRPr lang="en-US" dirty="0" smtClean="0"/>
          </a:p>
          <a:p>
            <a:r>
              <a:rPr lang="en-US" dirty="0" smtClean="0"/>
              <a:t>Can study it in advance, then play, or…</a:t>
            </a:r>
          </a:p>
          <a:p>
            <a:endParaRPr lang="en-US" dirty="0" smtClean="0"/>
          </a:p>
          <a:p>
            <a:r>
              <a:rPr lang="en-US" dirty="0" smtClean="0"/>
              <a:t>…learn on the fly, </a:t>
            </a:r>
            <a:r>
              <a:rPr lang="en-US" i="1" dirty="0" smtClean="0"/>
              <a:t>as needed (i.e., as </a:t>
            </a:r>
            <a:r>
              <a:rPr lang="en-US" i="1" u="sng" dirty="0" smtClean="0"/>
              <a:t>judged by the brain)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MCL: From BOLO to Finland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Different implementations, but same underlying features, in: </a:t>
            </a:r>
            <a:r>
              <a:rPr lang="en-US" i="1" dirty="0" smtClean="0"/>
              <a:t>navigation, game-playing, reinforcement learning, non-monotonic reasoning, NLP, etc.</a:t>
            </a:r>
          </a:p>
          <a:p>
            <a:endParaRPr lang="en-US" i="1" dirty="0" smtClean="0"/>
          </a:p>
          <a:p>
            <a:r>
              <a:rPr lang="en-US" i="1" dirty="0" smtClean="0"/>
              <a:t>General-purpose MCL (three </a:t>
            </a:r>
            <a:r>
              <a:rPr lang="en-US" i="1" dirty="0" err="1" smtClean="0"/>
              <a:t>ontologies</a:t>
            </a:r>
            <a:r>
              <a:rPr lang="en-US" i="1" dirty="0" smtClean="0"/>
              <a:t>: indications, failures, responses)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MCL: On a practical theme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Ship-board firefighting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Noisy, uncertain, multi-skill, real-time: ideal </a:t>
            </a:r>
            <a:r>
              <a:rPr lang="en-US" dirty="0" err="1" smtClean="0"/>
              <a:t>testbed</a:t>
            </a:r>
            <a:r>
              <a:rPr lang="en-US" dirty="0" smtClean="0"/>
              <a:t> for MCL </a:t>
            </a:r>
            <a:r>
              <a:rPr lang="en-US" i="1" dirty="0" smtClean="0"/>
              <a:t>with learning as a repair strategy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major safety issue</a:t>
            </a:r>
            <a:endParaRPr lang="en-US" dirty="0"/>
          </a:p>
        </p:txBody>
      </p:sp>
      <p:pic>
        <p:nvPicPr>
          <p:cNvPr id="4" name="Content Placeholder 3" descr="index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rcRect l="-15834" r="-15834"/>
          <a:stretch>
            <a:fillRect/>
          </a:stretch>
        </p:blipFill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Action, error, communication</a:t>
            </a:r>
            <a:endParaRPr lang="en-US" dirty="0"/>
          </a:p>
        </p:txBody>
      </p:sp>
      <p:pic>
        <p:nvPicPr>
          <p:cNvPr id="4" name="Content Placeholder 3" descr="index2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rcRect l="-18773" r="-18773"/>
          <a:stretch>
            <a:fillRect/>
          </a:stretch>
        </p:blipFill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Metacognition</a:t>
            </a:r>
            <a:r>
              <a:rPr lang="en-US" dirty="0" smtClean="0"/>
              <a:t> is ubiquitous in cognition.</a:t>
            </a:r>
          </a:p>
          <a:p>
            <a:endParaRPr lang="en-US" dirty="0" smtClean="0"/>
          </a:p>
          <a:p>
            <a:r>
              <a:rPr lang="en-US" dirty="0" smtClean="0"/>
              <a:t>It may be what allows an agent to be flexible and robust across widely varying situations.</a:t>
            </a:r>
          </a:p>
          <a:p>
            <a:endParaRPr lang="en-US" dirty="0" smtClean="0"/>
          </a:p>
          <a:p>
            <a:r>
              <a:rPr lang="en-US" dirty="0" smtClean="0"/>
              <a:t>It may require sophisticated kinds of processing that</a:t>
            </a:r>
          </a:p>
          <a:p>
            <a:pPr>
              <a:buNone/>
            </a:pPr>
            <a:r>
              <a:rPr lang="en-US" dirty="0" smtClean="0"/>
              <a:t> 		(</a:t>
            </a:r>
            <a:r>
              <a:rPr lang="en-US" dirty="0" err="1" smtClean="0"/>
              <a:t>i</a:t>
            </a:r>
            <a:r>
              <a:rPr lang="en-US" dirty="0" smtClean="0"/>
              <a:t>)  are largely available, if we put the pieces </a:t>
            </a:r>
          </a:p>
          <a:p>
            <a:pPr>
              <a:buNone/>
            </a:pPr>
            <a:r>
              <a:rPr lang="en-US" dirty="0" smtClean="0"/>
              <a:t>		      together, and/or</a:t>
            </a:r>
          </a:p>
          <a:p>
            <a:pPr>
              <a:buNone/>
            </a:pPr>
            <a:r>
              <a:rPr lang="en-US" dirty="0" smtClean="0"/>
              <a:t>		(ii) has still-elusive features bearing on </a:t>
            </a:r>
          </a:p>
          <a:p>
            <a:pPr>
              <a:buNone/>
            </a:pPr>
            <a:r>
              <a:rPr lang="en-US" dirty="0" smtClean="0"/>
              <a:t>		       questions in logic, language, psychology, 	</a:t>
            </a:r>
          </a:p>
          <a:p>
            <a:pPr>
              <a:buNone/>
            </a:pPr>
            <a:r>
              <a:rPr lang="en-US" dirty="0" smtClean="0"/>
              <a:t>  		       philosophy, etc.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pPr>
              <a:buNone/>
            </a:pPr>
            <a:r>
              <a:rPr lang="en-US" dirty="0" smtClean="0"/>
              <a:t>…and as I note the time, I see that I should stop, including the stopping of </a:t>
            </a:r>
            <a:r>
              <a:rPr lang="en-US" i="1" dirty="0" smtClean="0"/>
              <a:t>this very line of thought.</a:t>
            </a:r>
          </a:p>
          <a:p>
            <a:pPr>
              <a:buNone/>
            </a:pPr>
            <a:endParaRPr lang="en-US" i="1" dirty="0" smtClean="0"/>
          </a:p>
          <a:p>
            <a:pPr>
              <a:buNone/>
            </a:pPr>
            <a:r>
              <a:rPr lang="en-US" dirty="0" smtClean="0"/>
              <a:t>			THANKS FOR LISTENING!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Metacognition</a:t>
            </a:r>
            <a:r>
              <a:rPr lang="en-US" dirty="0" smtClean="0"/>
              <a:t> as cog-</a:t>
            </a:r>
            <a:r>
              <a:rPr lang="en-US" dirty="0" err="1" smtClean="0"/>
              <a:t>sci</a:t>
            </a:r>
            <a:r>
              <a:rPr lang="en-US" dirty="0" smtClean="0"/>
              <a:t> unifier</a:t>
            </a: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err="1" smtClean="0"/>
              <a:t>nature(s</a:t>
            </a:r>
            <a:r>
              <a:rPr lang="en-US" dirty="0" smtClean="0"/>
              <a:t>) and importance of </a:t>
            </a:r>
            <a:r>
              <a:rPr lang="en-US" dirty="0" err="1" smtClean="0"/>
              <a:t>metacognition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Metacognition</a:t>
            </a:r>
            <a:r>
              <a:rPr lang="en-US" dirty="0" smtClean="0"/>
              <a:t> in </a:t>
            </a:r>
            <a:r>
              <a:rPr lang="en-US" sz="2800" dirty="0" smtClean="0">
                <a:cs typeface="Arial" pitchFamily="34" charset="0"/>
              </a:rPr>
              <a:t>logic, philosophy, psychology, linguistics, neuroscience, and computation. </a:t>
            </a:r>
          </a:p>
          <a:p>
            <a:endParaRPr lang="en-US" sz="2800" dirty="0" smtClean="0">
              <a:cs typeface="Arial" pitchFamily="34" charset="0"/>
            </a:endParaRPr>
          </a:p>
          <a:p>
            <a:r>
              <a:rPr lang="en-US" sz="2800" dirty="0" smtClean="0">
                <a:cs typeface="Arial" pitchFamily="34" charset="0"/>
              </a:rPr>
              <a:t>Efforts toward robust flexible self-adjusting autonomous agents</a:t>
            </a:r>
          </a:p>
          <a:p>
            <a:endParaRPr lang="en-US" sz="2800" dirty="0" smtClean="0">
              <a:cs typeface="Arial" pitchFamily="34" charset="0"/>
            </a:endParaRPr>
          </a:p>
          <a:p>
            <a:endParaRPr lang="en-US" sz="2800" dirty="0" smtClean="0">
              <a:cs typeface="Arial" pitchFamily="34" charset="0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unifier?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Metacognition</a:t>
            </a:r>
            <a:r>
              <a:rPr lang="en-US" dirty="0" smtClean="0"/>
              <a:t> seemingly arises across the board in cognitive science.  In this talk I will try to convey that phenomenon, and suggest possible reasons for it.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metacognition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i="1" dirty="0" smtClean="0">
                <a:cs typeface="Arial" pitchFamily="34" charset="0"/>
              </a:rPr>
              <a:t>Meta</a:t>
            </a:r>
            <a:r>
              <a:rPr lang="en-US" sz="2800" dirty="0" smtClean="0">
                <a:cs typeface="Arial" pitchFamily="34" charset="0"/>
              </a:rPr>
              <a:t>-cognition: cognition </a:t>
            </a:r>
            <a:r>
              <a:rPr lang="en-US" sz="2800" i="1" dirty="0" smtClean="0">
                <a:cs typeface="Arial" pitchFamily="34" charset="0"/>
              </a:rPr>
              <a:t>about</a:t>
            </a:r>
            <a:r>
              <a:rPr lang="en-US" sz="2800" dirty="0" smtClean="0">
                <a:cs typeface="Arial" pitchFamily="34" charset="0"/>
              </a:rPr>
              <a:t> cognition…</a:t>
            </a:r>
            <a:endParaRPr lang="en-US" sz="2800" i="1" dirty="0" smtClean="0">
              <a:cs typeface="Arial" pitchFamily="34" charset="0"/>
            </a:endParaRPr>
          </a:p>
          <a:p>
            <a:endParaRPr lang="en-US" sz="2800" i="1" dirty="0" smtClean="0">
              <a:cs typeface="Arial" pitchFamily="34" charset="0"/>
            </a:endParaRPr>
          </a:p>
          <a:p>
            <a:r>
              <a:rPr lang="en-US" sz="2800" dirty="0" smtClean="0">
                <a:cs typeface="Arial" pitchFamily="34" charset="0"/>
              </a:rPr>
              <a:t>or more generally, cognition about </a:t>
            </a:r>
            <a:r>
              <a:rPr lang="en-US" sz="2800" i="1" dirty="0" smtClean="0">
                <a:cs typeface="Arial" pitchFamily="34" charset="0"/>
              </a:rPr>
              <a:t>the </a:t>
            </a:r>
            <a:r>
              <a:rPr lang="en-US" sz="2800" i="1" dirty="0" err="1" smtClean="0">
                <a:cs typeface="Arial" pitchFamily="34" charset="0"/>
              </a:rPr>
              <a:t>cognizer</a:t>
            </a:r>
            <a:endParaRPr lang="en-US" sz="2800" i="1" dirty="0" smtClean="0">
              <a:cs typeface="Arial" pitchFamily="34" charset="0"/>
            </a:endParaRPr>
          </a:p>
          <a:p>
            <a:endParaRPr lang="en-US" sz="2800" i="1" dirty="0" smtClean="0">
              <a:cs typeface="Arial" pitchFamily="34" charset="0"/>
            </a:endParaRPr>
          </a:p>
          <a:p>
            <a:r>
              <a:rPr lang="en-US" sz="2800" dirty="0" smtClean="0">
                <a:cs typeface="Arial" pitchFamily="34" charset="0"/>
              </a:rPr>
              <a:t>or even about </a:t>
            </a:r>
            <a:r>
              <a:rPr lang="en-US" sz="2800" dirty="0" err="1" smtClean="0">
                <a:cs typeface="Arial" pitchFamily="34" charset="0"/>
              </a:rPr>
              <a:t>cognizers</a:t>
            </a:r>
            <a:r>
              <a:rPr lang="en-US" sz="2800" dirty="0" smtClean="0">
                <a:cs typeface="Arial" pitchFamily="34" charset="0"/>
              </a:rPr>
              <a:t> in general</a:t>
            </a:r>
          </a:p>
          <a:p>
            <a:endParaRPr lang="en-US" sz="2800" dirty="0" smtClean="0">
              <a:cs typeface="Arial" pitchFamily="34" charset="0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quick glance at some themes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endParaRPr lang="en-US" dirty="0" smtClean="0"/>
          </a:p>
          <a:p>
            <a:r>
              <a:rPr lang="en-US" dirty="0" err="1" smtClean="0"/>
              <a:t>Aboutness</a:t>
            </a:r>
            <a:r>
              <a:rPr lang="en-US" dirty="0" smtClean="0"/>
              <a:t> (Brentano)</a:t>
            </a:r>
          </a:p>
          <a:p>
            <a:endParaRPr lang="en-US" dirty="0" smtClean="0"/>
          </a:p>
          <a:p>
            <a:r>
              <a:rPr lang="en-US" dirty="0" smtClean="0"/>
              <a:t>Agreement (</a:t>
            </a:r>
            <a:r>
              <a:rPr lang="en-US" dirty="0" err="1" smtClean="0"/>
              <a:t>Kripke</a:t>
            </a:r>
            <a:r>
              <a:rPr lang="en-US" dirty="0" smtClean="0"/>
              <a:t>, Putnam, etc)</a:t>
            </a:r>
          </a:p>
          <a:p>
            <a:endParaRPr lang="en-US" dirty="0" smtClean="0"/>
          </a:p>
          <a:p>
            <a:r>
              <a:rPr lang="en-US" dirty="0" smtClean="0"/>
              <a:t>Appearance-Reality Distinction (</a:t>
            </a:r>
            <a:r>
              <a:rPr lang="en-US" dirty="0" err="1" smtClean="0"/>
              <a:t>Flavell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Time (thick or thin)</a:t>
            </a:r>
          </a:p>
          <a:p>
            <a:endParaRPr lang="en-US" dirty="0" smtClean="0"/>
          </a:p>
          <a:p>
            <a:r>
              <a:rPr lang="en-US" dirty="0" smtClean="0"/>
              <a:t>Self-correcting engines (Watt governor)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</a:t>
            </a:r>
            <a:r>
              <a:rPr lang="en-US" i="1" dirty="0" smtClean="0"/>
              <a:t>styles </a:t>
            </a:r>
            <a:r>
              <a:rPr lang="en-US" dirty="0" smtClean="0"/>
              <a:t>of </a:t>
            </a:r>
            <a:r>
              <a:rPr lang="en-US" dirty="0" err="1" smtClean="0"/>
              <a:t>metacog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Hierarchical:</a:t>
            </a:r>
          </a:p>
          <a:p>
            <a:pPr>
              <a:buNone/>
            </a:pPr>
            <a:r>
              <a:rPr lang="en-US" dirty="0" smtClean="0"/>
              <a:t>		Entity M processes information about entity S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Loopy:</a:t>
            </a:r>
          </a:p>
          <a:p>
            <a:pPr>
              <a:buNone/>
            </a:pPr>
            <a:r>
              <a:rPr lang="en-US" dirty="0" smtClean="0"/>
              <a:t>		Entity S processes information about it</a:t>
            </a:r>
            <a:r>
              <a:rPr lang="en-US" i="1" u="sng" dirty="0" smtClean="0"/>
              <a:t>sel</a:t>
            </a:r>
            <a:r>
              <a:rPr lang="en-US" i="1" dirty="0" smtClean="0"/>
              <a:t>f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Metacog</a:t>
            </a:r>
            <a:r>
              <a:rPr lang="en-US" dirty="0" smtClean="0"/>
              <a:t> in </a:t>
            </a:r>
            <a:r>
              <a:rPr lang="en-US" b="1" i="1" u="sng" dirty="0" smtClean="0"/>
              <a:t>Logic</a:t>
            </a:r>
            <a:endParaRPr lang="en-US" b="1" i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800" dirty="0" smtClean="0">
                <a:cs typeface="Arial" pitchFamily="34" charset="0"/>
              </a:rPr>
              <a:t>To be consistent or not to be consistent?  (Russell, </a:t>
            </a:r>
            <a:r>
              <a:rPr lang="en-US" sz="2800" dirty="0" err="1" smtClean="0">
                <a:cs typeface="Arial" pitchFamily="34" charset="0"/>
              </a:rPr>
              <a:t>Tarski</a:t>
            </a:r>
            <a:r>
              <a:rPr lang="en-US" sz="2800" dirty="0" smtClean="0">
                <a:cs typeface="Arial" pitchFamily="34" charset="0"/>
              </a:rPr>
              <a:t>)</a:t>
            </a:r>
          </a:p>
          <a:p>
            <a:endParaRPr lang="en-US" sz="2800" dirty="0" smtClean="0">
              <a:cs typeface="Arial" pitchFamily="34" charset="0"/>
            </a:endParaRPr>
          </a:p>
          <a:p>
            <a:r>
              <a:rPr lang="en-US" sz="2800" dirty="0" smtClean="0">
                <a:cs typeface="Arial" pitchFamily="34" charset="0"/>
              </a:rPr>
              <a:t>Paradox of self-reference, or safe stratification (but with infinite regress)?</a:t>
            </a:r>
          </a:p>
          <a:p>
            <a:endParaRPr lang="en-US" sz="2800" dirty="0" smtClean="0">
              <a:cs typeface="Arial" pitchFamily="34" charset="0"/>
            </a:endParaRPr>
          </a:p>
          <a:p>
            <a:r>
              <a:rPr lang="en-US" sz="2800" dirty="0" smtClean="0">
                <a:cs typeface="Arial" pitchFamily="34" charset="0"/>
              </a:rPr>
              <a:t>The LIAR sentence</a:t>
            </a:r>
            <a:r>
              <a:rPr lang="en-US" sz="2800" i="1" dirty="0" smtClean="0">
                <a:cs typeface="Arial" pitchFamily="34" charset="0"/>
              </a:rPr>
              <a:t>:  The LIAR sentence is false</a:t>
            </a:r>
          </a:p>
          <a:p>
            <a:pPr>
              <a:buNone/>
            </a:pPr>
            <a:r>
              <a:rPr lang="en-US" sz="2800" i="1" dirty="0" smtClean="0">
                <a:cs typeface="Arial" pitchFamily="34" charset="0"/>
              </a:rPr>
              <a:t>   (</a:t>
            </a:r>
            <a:r>
              <a:rPr lang="en-US" sz="2800" dirty="0" smtClean="0">
                <a:cs typeface="Arial" pitchFamily="34" charset="0"/>
              </a:rPr>
              <a:t>or: </a:t>
            </a:r>
            <a:r>
              <a:rPr lang="en-US" sz="2800" i="1" u="sng" dirty="0" smtClean="0">
                <a:cs typeface="Arial" pitchFamily="34" charset="0"/>
              </a:rPr>
              <a:t>This</a:t>
            </a:r>
            <a:r>
              <a:rPr lang="en-US" sz="2800" i="1" dirty="0" smtClean="0">
                <a:cs typeface="Arial" pitchFamily="34" charset="0"/>
              </a:rPr>
              <a:t> sentence is false.)</a:t>
            </a:r>
          </a:p>
          <a:p>
            <a:endParaRPr lang="en-US" sz="2800" dirty="0" smtClean="0">
              <a:cs typeface="Arial" pitchFamily="34" charset="0"/>
            </a:endParaRPr>
          </a:p>
          <a:p>
            <a:r>
              <a:rPr lang="en-US" sz="2800" dirty="0" smtClean="0">
                <a:cs typeface="Arial" pitchFamily="34" charset="0"/>
              </a:rPr>
              <a:t>Gilmore-</a:t>
            </a:r>
            <a:r>
              <a:rPr lang="en-US" sz="2800" dirty="0" err="1" smtClean="0">
                <a:cs typeface="Arial" pitchFamily="34" charset="0"/>
              </a:rPr>
              <a:t>Kripke</a:t>
            </a:r>
            <a:r>
              <a:rPr lang="en-US" sz="2800" dirty="0" smtClean="0">
                <a:cs typeface="Arial" pitchFamily="34" charset="0"/>
              </a:rPr>
              <a:t> approach: have cake and eat it too</a:t>
            </a:r>
          </a:p>
          <a:p>
            <a:pPr>
              <a:buNone/>
            </a:pPr>
            <a:r>
              <a:rPr lang="en-US" sz="2800" dirty="0" smtClean="0">
                <a:cs typeface="Arial" pitchFamily="34" charset="0"/>
              </a:rPr>
              <a:t>    [ </a:t>
            </a:r>
            <a:r>
              <a:rPr lang="en-US" sz="2800" dirty="0" err="1" smtClean="0">
                <a:cs typeface="Arial" pitchFamily="34" charset="0"/>
              </a:rPr>
              <a:t>True(‘A</a:t>
            </a:r>
            <a:r>
              <a:rPr lang="en-US" sz="2800" dirty="0" smtClean="0">
                <a:cs typeface="Arial" pitchFamily="34" charset="0"/>
              </a:rPr>
              <a:t>’)  </a:t>
            </a:r>
            <a:r>
              <a:rPr lang="en-US" sz="2800" dirty="0" smtClean="0">
                <a:cs typeface="Arial" pitchFamily="34" charset="0"/>
                <a:sym typeface="Wingdings"/>
              </a:rPr>
              <a:t>&lt;-&gt;  A* ]  (s</a:t>
            </a:r>
            <a:r>
              <a:rPr lang="en-US" sz="2800" dirty="0" smtClean="0">
                <a:cs typeface="Arial" pitchFamily="34" charset="0"/>
              </a:rPr>
              <a:t>afe and expressive but unrealistic for agents)</a:t>
            </a:r>
          </a:p>
          <a:p>
            <a:endParaRPr lang="en-US" sz="2800" dirty="0" smtClean="0">
              <a:cs typeface="Arial" pitchFamily="34" charset="0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457200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990600"/>
            <a:ext cx="8503920" cy="5108448"/>
          </a:xfrm>
        </p:spPr>
        <p:txBody>
          <a:bodyPr>
            <a:normAutofit lnSpcReduction="10000"/>
          </a:bodyPr>
          <a:lstStyle/>
          <a:p>
            <a:endParaRPr lang="en-US" sz="2800" dirty="0" smtClean="0">
              <a:cs typeface="Arial" pitchFamily="34" charset="0"/>
            </a:endParaRPr>
          </a:p>
          <a:p>
            <a:r>
              <a:rPr lang="en-US" sz="2800" dirty="0" smtClean="0">
                <a:cs typeface="Arial" pitchFamily="34" charset="0"/>
              </a:rPr>
              <a:t>Alternative: </a:t>
            </a:r>
            <a:r>
              <a:rPr lang="en-US" sz="2800" i="1" dirty="0" smtClean="0">
                <a:cs typeface="Arial" pitchFamily="34" charset="0"/>
              </a:rPr>
              <a:t>embrace inconsistencies </a:t>
            </a:r>
            <a:r>
              <a:rPr lang="en-US" sz="2800" dirty="0" smtClean="0">
                <a:cs typeface="Arial" pitchFamily="34" charset="0"/>
              </a:rPr>
              <a:t>(as unavoidable and important clues to things amiss and needing attention) and respond to them.</a:t>
            </a:r>
          </a:p>
          <a:p>
            <a:endParaRPr lang="en-US" sz="2800" dirty="0" smtClean="0">
              <a:cs typeface="Arial" pitchFamily="34" charset="0"/>
            </a:endParaRPr>
          </a:p>
          <a:p>
            <a:r>
              <a:rPr lang="en-US" sz="2800" dirty="0" smtClean="0">
                <a:cs typeface="Arial" pitchFamily="34" charset="0"/>
              </a:rPr>
              <a:t>Tall order, in a logic.</a:t>
            </a:r>
          </a:p>
          <a:p>
            <a:endParaRPr lang="en-US" sz="2800" dirty="0" smtClean="0">
              <a:cs typeface="Arial" pitchFamily="34" charset="0"/>
            </a:endParaRPr>
          </a:p>
          <a:p>
            <a:r>
              <a:rPr lang="en-US" sz="2800" dirty="0" smtClean="0">
                <a:cs typeface="Arial" pitchFamily="34" charset="0"/>
              </a:rPr>
              <a:t>Active logic</a:t>
            </a:r>
          </a:p>
          <a:p>
            <a:pPr lvl="1">
              <a:buNone/>
            </a:pPr>
            <a:r>
              <a:rPr lang="en-US" sz="2300" dirty="0" smtClean="0">
                <a:cs typeface="Arial" pitchFamily="34" charset="0"/>
              </a:rPr>
              <a:t>     </a:t>
            </a:r>
            <a:r>
              <a:rPr lang="en-US" sz="2300" dirty="0" err="1" smtClean="0">
                <a:cs typeface="Arial" pitchFamily="34" charset="0"/>
              </a:rPr>
              <a:t>i</a:t>
            </a:r>
            <a:r>
              <a:rPr lang="en-US" sz="2300" dirty="0" smtClean="0">
                <a:cs typeface="Arial" pitchFamily="34" charset="0"/>
              </a:rPr>
              <a:t>: </a:t>
            </a:r>
            <a:r>
              <a:rPr lang="en-US" sz="2300" dirty="0" err="1" smtClean="0">
                <a:cs typeface="Arial" pitchFamily="34" charset="0"/>
              </a:rPr>
              <a:t>Now(i</a:t>
            </a:r>
            <a:r>
              <a:rPr lang="en-US" sz="2300" dirty="0" smtClean="0">
                <a:cs typeface="Arial" pitchFamily="34" charset="0"/>
              </a:rPr>
              <a:t>), P, -P</a:t>
            </a:r>
          </a:p>
          <a:p>
            <a:pPr lvl="1">
              <a:buNone/>
            </a:pPr>
            <a:r>
              <a:rPr lang="en-US" sz="2300" dirty="0" smtClean="0">
                <a:cs typeface="Arial" pitchFamily="34" charset="0"/>
              </a:rPr>
              <a:t>    ----------------</a:t>
            </a:r>
          </a:p>
          <a:p>
            <a:pPr lvl="1">
              <a:buNone/>
            </a:pPr>
            <a:r>
              <a:rPr lang="en-US" sz="2300" dirty="0" smtClean="0">
                <a:cs typeface="Arial" pitchFamily="34" charset="0"/>
              </a:rPr>
              <a:t>    i+1: -</a:t>
            </a:r>
            <a:r>
              <a:rPr lang="en-US" sz="2300" dirty="0" err="1" smtClean="0">
                <a:cs typeface="Arial" pitchFamily="34" charset="0"/>
              </a:rPr>
              <a:t>Now(i</a:t>
            </a:r>
            <a:r>
              <a:rPr lang="en-US" sz="2300" dirty="0" smtClean="0">
                <a:cs typeface="Arial" pitchFamily="34" charset="0"/>
              </a:rPr>
              <a:t>), Now(i+1), </a:t>
            </a:r>
            <a:r>
              <a:rPr lang="en-US" sz="2300" dirty="0" err="1" smtClean="0">
                <a:cs typeface="Arial" pitchFamily="34" charset="0"/>
              </a:rPr>
              <a:t>Contra(i,P</a:t>
            </a:r>
            <a:r>
              <a:rPr lang="en-US" sz="2300" dirty="0" smtClean="0">
                <a:cs typeface="Arial" pitchFamily="34" charset="0"/>
              </a:rPr>
              <a:t>,-P)</a:t>
            </a:r>
          </a:p>
          <a:p>
            <a:endParaRPr lang="en-US" sz="2800" dirty="0" smtClean="0">
              <a:cs typeface="Arial" pitchFamily="34" charset="0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6123</TotalTime>
  <Words>1430</Words>
  <Application>Microsoft Macintosh PowerPoint</Application>
  <PresentationFormat>On-screen Show (4:3)</PresentationFormat>
  <Paragraphs>212</Paragraphs>
  <Slides>28</Slides>
  <Notes>15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Civic</vt:lpstr>
      <vt:lpstr>Maryland Metacognition Seminar</vt:lpstr>
      <vt:lpstr>Acknowledgements</vt:lpstr>
      <vt:lpstr>Outline</vt:lpstr>
      <vt:lpstr>A unifier?</vt:lpstr>
      <vt:lpstr>What is metacognition?</vt:lpstr>
      <vt:lpstr>A quick glance at some themes</vt:lpstr>
      <vt:lpstr>Two styles of metacog</vt:lpstr>
      <vt:lpstr>Metacog in Logic</vt:lpstr>
      <vt:lpstr>Slide 9</vt:lpstr>
      <vt:lpstr>Metacog in Philosophy</vt:lpstr>
      <vt:lpstr>Metacog in Linguistics</vt:lpstr>
      <vt:lpstr>Metacog in Psychology</vt:lpstr>
      <vt:lpstr>Metacog in Neuroscience</vt:lpstr>
      <vt:lpstr>Metacog in Computation</vt:lpstr>
      <vt:lpstr>Toward human-level autonomy</vt:lpstr>
      <vt:lpstr>Chippy has a problem</vt:lpstr>
      <vt:lpstr>Slide 17</vt:lpstr>
      <vt:lpstr>Slide 18</vt:lpstr>
      <vt:lpstr>How a wise Chippy could reason</vt:lpstr>
      <vt:lpstr>Chippy’s recovery</vt:lpstr>
      <vt:lpstr>RAH Principles</vt:lpstr>
      <vt:lpstr>MCL: Anyone for a game of BOLO?</vt:lpstr>
      <vt:lpstr>MCL: From BOLO to Finland</vt:lpstr>
      <vt:lpstr>MCL: On a practical theme</vt:lpstr>
      <vt:lpstr>A major safety issue</vt:lpstr>
      <vt:lpstr>Action, error, communication</vt:lpstr>
      <vt:lpstr>Conclusions</vt:lpstr>
      <vt:lpstr>Slide 28</vt:lpstr>
    </vt:vector>
  </TitlesOfParts>
  <Manager>mcox@cs.umd.edu</Manager>
  <Company>University of Maryland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Metacognition Seminar Series</dc:title>
  <dc:creator>Cox, Michael</dc:creator>
  <dc:description>This is the first in a new series in the Computer Science Department  at the University of Maryland on the topic of Metacognition.</dc:description>
  <cp:lastModifiedBy>Computer Staff</cp:lastModifiedBy>
  <cp:revision>20</cp:revision>
  <cp:lastPrinted>2011-02-25T12:24:15Z</cp:lastPrinted>
  <dcterms:created xsi:type="dcterms:W3CDTF">2011-03-05T15:01:17Z</dcterms:created>
  <dcterms:modified xsi:type="dcterms:W3CDTF">2011-03-05T15:01:36Z</dcterms:modified>
  <cp:category>Draft</cp:category>
</cp:coreProperties>
</file>