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305" r:id="rId3"/>
    <p:sldId id="319" r:id="rId4"/>
    <p:sldId id="257" r:id="rId5"/>
    <p:sldId id="259" r:id="rId6"/>
    <p:sldId id="260" r:id="rId7"/>
    <p:sldId id="261" r:id="rId8"/>
    <p:sldId id="306" r:id="rId9"/>
    <p:sldId id="262" r:id="rId10"/>
    <p:sldId id="264" r:id="rId11"/>
    <p:sldId id="265" r:id="rId12"/>
    <p:sldId id="266" r:id="rId13"/>
    <p:sldId id="277" r:id="rId14"/>
    <p:sldId id="309" r:id="rId15"/>
    <p:sldId id="308" r:id="rId16"/>
    <p:sldId id="307" r:id="rId17"/>
    <p:sldId id="267" r:id="rId18"/>
    <p:sldId id="271" r:id="rId19"/>
    <p:sldId id="268" r:id="rId20"/>
    <p:sldId id="269" r:id="rId21"/>
    <p:sldId id="270" r:id="rId22"/>
    <p:sldId id="276" r:id="rId23"/>
    <p:sldId id="272" r:id="rId24"/>
    <p:sldId id="310" r:id="rId25"/>
    <p:sldId id="273" r:id="rId26"/>
    <p:sldId id="274" r:id="rId27"/>
    <p:sldId id="311" r:id="rId28"/>
    <p:sldId id="275" r:id="rId29"/>
    <p:sldId id="312" r:id="rId30"/>
    <p:sldId id="278" r:id="rId31"/>
    <p:sldId id="279" r:id="rId32"/>
    <p:sldId id="280" r:id="rId33"/>
    <p:sldId id="313" r:id="rId34"/>
    <p:sldId id="281" r:id="rId35"/>
    <p:sldId id="314" r:id="rId36"/>
    <p:sldId id="284" r:id="rId37"/>
    <p:sldId id="285" r:id="rId38"/>
    <p:sldId id="315" r:id="rId39"/>
    <p:sldId id="286" r:id="rId40"/>
    <p:sldId id="287" r:id="rId41"/>
    <p:sldId id="316" r:id="rId42"/>
    <p:sldId id="288" r:id="rId43"/>
    <p:sldId id="289" r:id="rId44"/>
    <p:sldId id="317" r:id="rId45"/>
    <p:sldId id="290" r:id="rId46"/>
    <p:sldId id="291" r:id="rId47"/>
    <p:sldId id="292" r:id="rId48"/>
    <p:sldId id="293" r:id="rId49"/>
    <p:sldId id="294" r:id="rId50"/>
    <p:sldId id="295" r:id="rId51"/>
    <p:sldId id="296" r:id="rId52"/>
    <p:sldId id="297" r:id="rId53"/>
    <p:sldId id="298" r:id="rId54"/>
    <p:sldId id="299" r:id="rId55"/>
    <p:sldId id="300" r:id="rId56"/>
    <p:sldId id="301" r:id="rId57"/>
    <p:sldId id="302" r:id="rId58"/>
    <p:sldId id="303" r:id="rId59"/>
    <p:sldId id="304" r:id="rId60"/>
    <p:sldId id="318" r:id="rId61"/>
  </p:sldIdLst>
  <p:sldSz cx="9144000" cy="6858000" type="screen4x3"/>
  <p:notesSz cx="6997700" cy="92837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p:scale>
          <a:sx n="139" d="100"/>
          <a:sy n="139" d="100"/>
        </p:scale>
        <p:origin x="-256" y="19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presProps" Target="presProps.xml"/><Relationship Id="rId64" Type="http://schemas.openxmlformats.org/officeDocument/2006/relationships/viewProps" Target="viewProps.xml"/><Relationship Id="rId65" Type="http://schemas.openxmlformats.org/officeDocument/2006/relationships/theme" Target="theme/theme1.xml"/><Relationship Id="rId66"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printerSettings" Target="printerSettings/printerSettings1.bin"/><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A2CE1B32-E230-465A-8AD1-822C9DC21A53}" type="datetimeFigureOut">
              <a:rPr lang="en-US" smtClean="0"/>
              <a:t>3/2/12</a:t>
            </a:fld>
            <a:endParaRPr lang="en-US" dirty="0"/>
          </a:p>
        </p:txBody>
      </p:sp>
      <p:sp>
        <p:nvSpPr>
          <p:cNvPr id="17" name="Footer Placeholder 16"/>
          <p:cNvSpPr>
            <a:spLocks noGrp="1"/>
          </p:cNvSpPr>
          <p:nvPr>
            <p:ph type="ftr" sz="quarter" idx="11"/>
          </p:nvPr>
        </p:nvSpPr>
        <p:spPr/>
        <p:txBody>
          <a:bodyPr/>
          <a:lstStyle/>
          <a:p>
            <a:endParaRPr lang="en-US" dirty="0"/>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2CE1B32-E230-465A-8AD1-822C9DC21A53}" type="datetimeFigureOut">
              <a:rPr lang="en-US" smtClean="0"/>
              <a:t>3/2/12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2C4D06B-29E9-4E5D-8402-92C85AB5AC24}" type="slidenum">
              <a:rPr lang="en-US" smtClean="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 name="Slide Number Placeholder 5"/>
          <p:cNvSpPr>
            <a:spLocks noGrp="1"/>
          </p:cNvSpPr>
          <p:nvPr>
            <p:ph type="sldNum" sz="quarter" idx="12"/>
          </p:nvPr>
        </p:nvSpPr>
        <p:spPr>
          <a:xfrm>
            <a:off x="6915912" y="3009901"/>
            <a:ext cx="457200" cy="441325"/>
          </a:xfrm>
        </p:spPr>
        <p:txBody>
          <a:bodyPr/>
          <a:lstStyle/>
          <a:p>
            <a:fld id="{92C4D06B-29E9-4E5D-8402-92C85AB5AC24}" type="slidenum">
              <a:rPr lang="en-US" smtClean="0"/>
              <a:t>‹#›</a:t>
            </a:fld>
            <a:endParaRPr lang="en-US" dirty="0"/>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2CE1B32-E230-465A-8AD1-822C9DC21A53}" type="datetimeFigureOut">
              <a:rPr lang="en-US" smtClean="0"/>
              <a:t>3/2/12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A2CE1B32-E230-465A-8AD1-822C9DC21A53}" type="datetimeFigureOut">
              <a:rPr lang="en-US" smtClean="0"/>
              <a:t>3/2/12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4361688" y="1026372"/>
            <a:ext cx="457200" cy="441325"/>
          </a:xfrm>
        </p:spPr>
        <p:txBody>
          <a:bodyPr/>
          <a:lstStyle/>
          <a:p>
            <a:fld id="{92C4D06B-29E9-4E5D-8402-92C85AB5AC24}" type="slidenum">
              <a:rPr lang="en-US" smtClean="0"/>
              <a:t>‹#›</a:t>
            </a:fld>
            <a:endParaRPr lang="en-US" dirty="0"/>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A2CE1B32-E230-465A-8AD1-822C9DC21A53}" type="datetimeFigureOut">
              <a:rPr lang="en-US" smtClean="0"/>
              <a:t>3/2/12</a:t>
            </a:fld>
            <a:endParaRPr lang="en-US" dirty="0"/>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92C4D06B-29E9-4E5D-8402-92C85AB5AC24}" type="slidenum">
              <a:rPr lang="en-US" smtClean="0"/>
              <a:t>‹#›</a:t>
            </a:fld>
            <a:endParaRPr lang="en-US" dirty="0"/>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A2CE1B32-E230-465A-8AD1-822C9DC21A53}" type="datetimeFigureOut">
              <a:rPr lang="en-US" smtClean="0"/>
              <a:t>3/2/12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2C4D06B-29E9-4E5D-8402-92C85AB5AC24}" type="slidenum">
              <a:rPr lang="en-US" smtClean="0"/>
              <a:t>‹#›</a:t>
            </a:fld>
            <a:endParaRPr lang="en-US" dirty="0"/>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A2CE1B32-E230-465A-8AD1-822C9DC21A53}" type="datetimeFigureOut">
              <a:rPr lang="en-US" smtClean="0"/>
              <a:t>3/2/12</a:t>
            </a:fld>
            <a:endParaRPr lang="en-US" dirty="0"/>
          </a:p>
        </p:txBody>
      </p:sp>
      <p:sp>
        <p:nvSpPr>
          <p:cNvPr id="8" name="Footer Placeholder 7"/>
          <p:cNvSpPr>
            <a:spLocks noGrp="1"/>
          </p:cNvSpPr>
          <p:nvPr>
            <p:ph type="ftr" sz="quarter" idx="11"/>
          </p:nvPr>
        </p:nvSpPr>
        <p:spPr>
          <a:xfrm>
            <a:off x="304800" y="6409944"/>
            <a:ext cx="3581400" cy="365760"/>
          </a:xfrm>
        </p:spPr>
        <p:txBody>
          <a:bodyPr/>
          <a:lstStyle/>
          <a:p>
            <a:endParaRPr lang="en-US" dirty="0"/>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92C4D06B-29E9-4E5D-8402-92C85AB5AC24}" type="slidenum">
              <a:rPr lang="en-US" smtClean="0"/>
              <a:t>‹#›</a:t>
            </a:fld>
            <a:endParaRPr lang="en-US" dirty="0"/>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A2CE1B32-E230-465A-8AD1-822C9DC21A53}" type="datetimeFigureOut">
              <a:rPr lang="en-US" smtClean="0"/>
              <a:t>3/2/12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a:xfrm>
            <a:off x="4343400" y="1036020"/>
            <a:ext cx="457200" cy="441325"/>
          </a:xfrm>
        </p:spPr>
        <p:txBody>
          <a:bodyPr/>
          <a:lstStyle/>
          <a:p>
            <a:fld id="{92C4D06B-29E9-4E5D-8402-92C85AB5AC24}"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A2CE1B32-E230-465A-8AD1-822C9DC21A53}" type="datetimeFigureOut">
              <a:rPr lang="en-US" smtClean="0"/>
              <a:t>3/2/12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92C4D06B-29E9-4E5D-8402-92C85AB5AC24}"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92C4D06B-29E9-4E5D-8402-92C85AB5AC24}" type="slidenum">
              <a:rPr lang="en-US" smtClean="0"/>
              <a:t>‹#›</a:t>
            </a:fld>
            <a:endParaRPr lang="en-US" dirty="0"/>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Date Placeholder 4"/>
          <p:cNvSpPr>
            <a:spLocks noGrp="1"/>
          </p:cNvSpPr>
          <p:nvPr>
            <p:ph type="dt" sz="half" idx="10"/>
          </p:nvPr>
        </p:nvSpPr>
        <p:spPr/>
        <p:txBody>
          <a:bodyPr/>
          <a:lstStyle/>
          <a:p>
            <a:fld id="{A2CE1B32-E230-465A-8AD1-822C9DC21A53}" type="datetimeFigureOut">
              <a:rPr lang="en-US" smtClean="0"/>
              <a:t>3/2/12</a:t>
            </a:fld>
            <a:endParaRPr lang="en-US" dirty="0"/>
          </a:p>
        </p:txBody>
      </p:sp>
      <p:sp>
        <p:nvSpPr>
          <p:cNvPr id="6" name="Footer Placeholder 5"/>
          <p:cNvSpPr>
            <a:spLocks noGrp="1"/>
          </p:cNvSpPr>
          <p:nvPr>
            <p:ph type="ftr" sz="quarter" idx="11"/>
          </p:nvPr>
        </p:nvSpPr>
        <p:spPr>
          <a:xfrm>
            <a:off x="301752" y="6410848"/>
            <a:ext cx="3383280" cy="365760"/>
          </a:xfrm>
        </p:spPr>
        <p:txBody>
          <a:bodyPr/>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7" name="Slide Number Placeholder 6"/>
          <p:cNvSpPr>
            <a:spLocks noGrp="1"/>
          </p:cNvSpPr>
          <p:nvPr>
            <p:ph type="sldNum" sz="quarter" idx="12"/>
          </p:nvPr>
        </p:nvSpPr>
        <p:spPr>
          <a:xfrm>
            <a:off x="1371600" y="312738"/>
            <a:ext cx="457200" cy="441325"/>
          </a:xfrm>
        </p:spPr>
        <p:txBody>
          <a:bodyPr/>
          <a:lstStyle/>
          <a:p>
            <a:fld id="{92C4D06B-29E9-4E5D-8402-92C85AB5AC24}" type="slidenum">
              <a:rPr lang="en-US" smtClean="0"/>
              <a:t>‹#›</a:t>
            </a:fld>
            <a:endParaRPr lang="en-US" dirty="0"/>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Date Placeholder 4"/>
          <p:cNvSpPr>
            <a:spLocks noGrp="1"/>
          </p:cNvSpPr>
          <p:nvPr>
            <p:ph type="dt" sz="half" idx="10"/>
          </p:nvPr>
        </p:nvSpPr>
        <p:spPr>
          <a:xfrm>
            <a:off x="5788152" y="6404984"/>
            <a:ext cx="3044952" cy="365760"/>
          </a:xfrm>
        </p:spPr>
        <p:txBody>
          <a:bodyPr/>
          <a:lstStyle/>
          <a:p>
            <a:fld id="{A2CE1B32-E230-465A-8AD1-822C9DC21A53}" type="datetimeFigureOut">
              <a:rPr lang="en-US" smtClean="0"/>
              <a:t>3/2/12</a:t>
            </a:fld>
            <a:endParaRPr lang="en-US" dirty="0"/>
          </a:p>
        </p:txBody>
      </p:sp>
      <p:sp>
        <p:nvSpPr>
          <p:cNvPr id="6" name="Footer Placeholder 5"/>
          <p:cNvSpPr>
            <a:spLocks noGrp="1"/>
          </p:cNvSpPr>
          <p:nvPr>
            <p:ph type="ftr" sz="quarter" idx="11"/>
          </p:nvPr>
        </p:nvSpPr>
        <p:spPr>
          <a:xfrm>
            <a:off x="301752" y="6410848"/>
            <a:ext cx="3584448" cy="365760"/>
          </a:xfrm>
        </p:spPr>
        <p:txBody>
          <a:body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A2CE1B32-E230-465A-8AD1-822C9DC21A53}" type="datetimeFigureOut">
              <a:rPr lang="en-US" smtClean="0"/>
              <a:t>3/2/12</a:t>
            </a:fld>
            <a:endParaRPr lang="en-US" dirty="0"/>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dirty="0"/>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92C4D06B-29E9-4E5D-8402-92C85AB5AC24}" type="slidenum">
              <a:rPr lang="en-US" smtClean="0"/>
              <a:t>‹#›</a:t>
            </a:fld>
            <a:endParaRPr lang="en-US" dirty="0"/>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image" Target="../media/image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 Id="rId3" Type="http://schemas.openxmlformats.org/officeDocument/2006/relationships/image" Target="../media/image20.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 Id="rId3" Type="http://schemas.openxmlformats.org/officeDocument/2006/relationships/image" Target="../media/image22.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2819400"/>
            <a:ext cx="8534400" cy="3810000"/>
          </a:xfrm>
        </p:spPr>
        <p:txBody>
          <a:bodyPr>
            <a:normAutofit fontScale="92500" lnSpcReduction="20000"/>
          </a:bodyPr>
          <a:lstStyle/>
          <a:p>
            <a:r>
              <a:rPr lang="en-US" sz="1900" dirty="0">
                <a:solidFill>
                  <a:schemeClr val="tx1"/>
                </a:solidFill>
              </a:rPr>
              <a:t>Metacognition </a:t>
            </a:r>
            <a:r>
              <a:rPr lang="en-US" sz="1900" dirty="0" smtClean="0">
                <a:solidFill>
                  <a:schemeClr val="tx1"/>
                </a:solidFill>
              </a:rPr>
              <a:t>for decision support</a:t>
            </a:r>
            <a:endParaRPr lang="en-US" sz="1900" dirty="0">
              <a:solidFill>
                <a:schemeClr val="tx1"/>
              </a:solidFill>
            </a:endParaRPr>
          </a:p>
          <a:p>
            <a:endParaRPr lang="en-US" sz="1100" dirty="0">
              <a:solidFill>
                <a:schemeClr val="tx1"/>
              </a:solidFill>
            </a:endParaRPr>
          </a:p>
          <a:p>
            <a:r>
              <a:rPr lang="en-US" sz="1900" b="1" dirty="0" smtClean="0">
                <a:solidFill>
                  <a:schemeClr val="tx1"/>
                </a:solidFill>
              </a:rPr>
              <a:t>Marjorie McShane</a:t>
            </a:r>
          </a:p>
          <a:p>
            <a:r>
              <a:rPr lang="en-US" dirty="0" smtClean="0"/>
              <a:t>Computer Science and electrical engineering, UMBC</a:t>
            </a:r>
          </a:p>
          <a:p>
            <a:endParaRPr lang="en-US" sz="1200" dirty="0" smtClean="0"/>
          </a:p>
          <a:p>
            <a:r>
              <a:rPr lang="en-US" dirty="0"/>
              <a:t>2</a:t>
            </a:r>
            <a:r>
              <a:rPr lang="en-US" dirty="0" smtClean="0"/>
              <a:t> march 2012, 12:00 PM</a:t>
            </a:r>
          </a:p>
          <a:p>
            <a:r>
              <a:rPr lang="en-US" dirty="0"/>
              <a:t>A. V. Williams Bldg., RM. </a:t>
            </a:r>
            <a:r>
              <a:rPr lang="en-US" dirty="0" smtClean="0"/>
              <a:t>3258, College Park</a:t>
            </a:r>
          </a:p>
          <a:p>
            <a:endParaRPr lang="en-US" sz="1200" dirty="0" smtClean="0">
              <a:solidFill>
                <a:schemeClr val="tx1"/>
              </a:solidFill>
              <a:cs typeface="Arial" pitchFamily="34" charset="0"/>
            </a:endParaRPr>
          </a:p>
          <a:p>
            <a:pPr>
              <a:spcAft>
                <a:spcPts val="600"/>
              </a:spcAft>
            </a:pPr>
            <a:r>
              <a:rPr lang="en-US" sz="1200" dirty="0" smtClean="0">
                <a:solidFill>
                  <a:schemeClr val="tx1"/>
                </a:solidFill>
                <a:cs typeface="Arial" pitchFamily="34" charset="0"/>
              </a:rPr>
              <a:t>Abstract</a:t>
            </a:r>
            <a:r>
              <a:rPr lang="en-US" sz="1200" dirty="0">
                <a:solidFill>
                  <a:schemeClr val="tx1"/>
                </a:solidFill>
                <a:cs typeface="Arial" pitchFamily="34" charset="0"/>
              </a:rPr>
              <a:t>:</a:t>
            </a:r>
          </a:p>
          <a:p>
            <a:pPr algn="l"/>
            <a:r>
              <a:rPr lang="en-US" sz="1200" cap="none" dirty="0"/>
              <a:t>This talk discusses the incorporation of metacognitive abilities into a decision support system in the domain of clinical medicine. The system, called CLAD (</a:t>
            </a:r>
            <a:r>
              <a:rPr lang="en-US" sz="1200" cap="none" dirty="0" err="1"/>
              <a:t>CLinician’s</a:t>
            </a:r>
            <a:r>
              <a:rPr lang="en-US" sz="1200" cap="none" dirty="0"/>
              <a:t> </a:t>
            </a:r>
            <a:r>
              <a:rPr lang="en-US" sz="1200" cap="none" dirty="0" err="1"/>
              <a:t>ADvisor</a:t>
            </a:r>
            <a:r>
              <a:rPr lang="en-US" sz="1200" cap="none" dirty="0"/>
              <a:t>), will observe a clinician’s interaction with a patient and not only advise the clinician about the next move, but also detect potential decision-making biases on the part of both the clinician and the patient. For example, the clinician’s decision-making might be adversely affected by the small sample bias, false intuitions, base-rate neglect or the exposure effect; similarly, the patient’s decision-making might be compromised by the framing sway, the halo effect or the effect of evaluative attitudes. When CLAD detects a potential bias, </a:t>
            </a:r>
            <a:r>
              <a:rPr lang="en-US" sz="1200" cap="none" dirty="0" smtClean="0"/>
              <a:t>it will issue </a:t>
            </a:r>
            <a:r>
              <a:rPr lang="en-US" sz="1200" cap="none" dirty="0"/>
              <a:t>a warning to the clinician along with an explanation of its reasoning – which is actually </a:t>
            </a:r>
            <a:r>
              <a:rPr lang="en-US" sz="1200" cap="none" dirty="0" err="1"/>
              <a:t>metareasoning</a:t>
            </a:r>
            <a:r>
              <a:rPr lang="en-US" sz="1200" cap="none" dirty="0"/>
              <a:t> about the agent's model of the reasoning of the clinician or patient. CLAD’s decision support relies on a broad suite of knowledge bases and processors including, non-exhaustively, deep domain modeling, a model of human decision-making, dynamically changing knowledge repositories of the collaborating agents, and semantically-oriented natural language processing. </a:t>
            </a:r>
          </a:p>
        </p:txBody>
      </p:sp>
      <p:sp>
        <p:nvSpPr>
          <p:cNvPr id="2" name="Title 1"/>
          <p:cNvSpPr>
            <a:spLocks noGrp="1"/>
          </p:cNvSpPr>
          <p:nvPr>
            <p:ph type="ctrTitle"/>
          </p:nvPr>
        </p:nvSpPr>
        <p:spPr>
          <a:xfrm>
            <a:off x="457200" y="381000"/>
            <a:ext cx="8229600" cy="1752600"/>
          </a:xfrm>
        </p:spPr>
        <p:txBody>
          <a:bodyPr/>
          <a:lstStyle/>
          <a:p>
            <a:r>
              <a:rPr lang="en-US" dirty="0" smtClean="0"/>
              <a:t>Maryland Metacognition Seminar</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10150" y="381000"/>
            <a:ext cx="3676650" cy="894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800" y="228600"/>
            <a:ext cx="1143000" cy="1041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267201" y="2168770"/>
            <a:ext cx="585235" cy="5220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7628965" y="179294"/>
            <a:ext cx="1143000" cy="230832"/>
          </a:xfrm>
          <a:prstGeom prst="rect">
            <a:avLst/>
          </a:prstGeom>
          <a:noFill/>
        </p:spPr>
        <p:txBody>
          <a:bodyPr wrap="square" rtlCol="0">
            <a:spAutoFit/>
          </a:bodyPr>
          <a:lstStyle/>
          <a:p>
            <a:r>
              <a:rPr lang="en-US" sz="900" dirty="0"/>
              <a:t>http://xkcd.com/</a:t>
            </a:r>
          </a:p>
        </p:txBody>
      </p:sp>
    </p:spTree>
    <p:extLst>
      <p:ext uri="{BB962C8B-B14F-4D97-AF65-F5344CB8AC3E}">
        <p14:creationId xmlns:p14="http://schemas.microsoft.com/office/powerpoint/2010/main" val="554246202"/>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534400" cy="911352"/>
          </a:xfrm>
        </p:spPr>
        <p:txBody>
          <a:bodyPr>
            <a:normAutofit fontScale="90000"/>
          </a:bodyPr>
          <a:lstStyle/>
          <a:p>
            <a:r>
              <a:rPr lang="en-US" dirty="0" smtClean="0"/>
              <a:t>Aspects of the Environment: </a:t>
            </a:r>
            <a:r>
              <a:rPr lang="en-US" dirty="0" err="1" smtClean="0"/>
              <a:t>OntoAgent</a:t>
            </a:r>
            <a:r>
              <a:rPr lang="en-US" dirty="0" smtClean="0"/>
              <a:t> </a:t>
            </a:r>
            <a:br>
              <a:rPr lang="en-US" dirty="0" smtClean="0"/>
            </a:br>
            <a:r>
              <a:rPr lang="en-US" dirty="0" smtClean="0"/>
              <a:t>(feasibility is central)</a:t>
            </a:r>
            <a:endParaRPr lang="en-US" dirty="0"/>
          </a:p>
        </p:txBody>
      </p:sp>
      <p:sp>
        <p:nvSpPr>
          <p:cNvPr id="3" name="Content Placeholder 2"/>
          <p:cNvSpPr>
            <a:spLocks noGrp="1"/>
          </p:cNvSpPr>
          <p:nvPr>
            <p:ph sz="quarter" idx="1"/>
          </p:nvPr>
        </p:nvSpPr>
        <p:spPr/>
        <p:txBody>
          <a:bodyPr>
            <a:normAutofit/>
          </a:bodyPr>
          <a:lstStyle/>
          <a:p>
            <a:pPr lvl="0"/>
            <a:r>
              <a:rPr lang="en-US" dirty="0"/>
              <a:t>Use of a shared metalanguage of description for agent reasoning, learning and language processing </a:t>
            </a:r>
          </a:p>
          <a:p>
            <a:pPr lvl="0"/>
            <a:r>
              <a:rPr lang="en-US" dirty="0"/>
              <a:t>Use of shared knowledge bases for the above-mentioned capabilities</a:t>
            </a:r>
          </a:p>
          <a:p>
            <a:pPr lvl="0"/>
            <a:r>
              <a:rPr lang="en-US" dirty="0"/>
              <a:t>Integrating complex </a:t>
            </a:r>
            <a:r>
              <a:rPr lang="en-US" dirty="0" smtClean="0"/>
              <a:t>multi-purposes </a:t>
            </a:r>
            <a:r>
              <a:rPr lang="en-US" dirty="0"/>
              <a:t>knowledge systems</a:t>
            </a:r>
          </a:p>
          <a:p>
            <a:pPr lvl="0"/>
            <a:r>
              <a:rPr lang="en-US" dirty="0" smtClean="0"/>
              <a:t>Systems that address ergonomic </a:t>
            </a:r>
            <a:r>
              <a:rPr lang="en-US" dirty="0"/>
              <a:t>issues for developers and subject matter experts, such </a:t>
            </a:r>
            <a:r>
              <a:rPr lang="en-US" dirty="0" smtClean="0"/>
              <a:t>the </a:t>
            </a:r>
            <a:r>
              <a:rPr lang="en-US" dirty="0"/>
              <a:t>development of a variety of efficiency-enhancing </a:t>
            </a:r>
            <a:r>
              <a:rPr lang="en-US" dirty="0" smtClean="0"/>
              <a:t>toolkits</a:t>
            </a:r>
            <a:endParaRPr lang="en-US" dirty="0"/>
          </a:p>
        </p:txBody>
      </p:sp>
    </p:spTree>
    <p:extLst>
      <p:ext uri="{BB962C8B-B14F-4D97-AF65-F5344CB8AC3E}">
        <p14:creationId xmlns:p14="http://schemas.microsoft.com/office/powerpoint/2010/main" val="70940316"/>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This is </a:t>
            </a:r>
            <a:r>
              <a:rPr lang="en-US" i="1" dirty="0" smtClean="0"/>
              <a:t>Some </a:t>
            </a:r>
            <a:r>
              <a:rPr lang="en-US" dirty="0" smtClean="0"/>
              <a:t>To-Do List!</a:t>
            </a:r>
            <a:endParaRPr lang="en-US" dirty="0"/>
          </a:p>
        </p:txBody>
      </p:sp>
      <p:sp>
        <p:nvSpPr>
          <p:cNvPr id="3" name="Content Placeholder 2"/>
          <p:cNvSpPr>
            <a:spLocks noGrp="1"/>
          </p:cNvSpPr>
          <p:nvPr>
            <p:ph sz="quarter" idx="1"/>
          </p:nvPr>
        </p:nvSpPr>
        <p:spPr/>
        <p:txBody>
          <a:bodyPr>
            <a:normAutofit fontScale="92500"/>
          </a:bodyPr>
          <a:lstStyle/>
          <a:p>
            <a:r>
              <a:rPr lang="en-US" b="1" dirty="0"/>
              <a:t>D</a:t>
            </a:r>
            <a:r>
              <a:rPr lang="en-US" b="1" dirty="0" smtClean="0"/>
              <a:t>emand</a:t>
            </a:r>
            <a:r>
              <a:rPr lang="en-US" b="1" dirty="0"/>
              <a:t>-</a:t>
            </a:r>
            <a:r>
              <a:rPr lang="en-US" b="1" dirty="0" smtClean="0"/>
              <a:t>side R&amp;D, </a:t>
            </a:r>
            <a:r>
              <a:rPr lang="en-US" dirty="0"/>
              <a:t>“do what needs to be done” approach, attempting to solve a problem that has been delineated from outside of </a:t>
            </a:r>
            <a:r>
              <a:rPr lang="en-US" dirty="0" smtClean="0"/>
              <a:t>AI</a:t>
            </a:r>
          </a:p>
          <a:p>
            <a:r>
              <a:rPr lang="en-US" dirty="0" smtClean="0"/>
              <a:t>Contrast with </a:t>
            </a:r>
            <a:r>
              <a:rPr lang="en-US" b="1" dirty="0" smtClean="0"/>
              <a:t>supply-side </a:t>
            </a:r>
            <a:r>
              <a:rPr lang="en-US" dirty="0" smtClean="0"/>
              <a:t>R&amp;D: delineate a topic you like (and that promises short-term results) and assume that a use will be found for it or for component methods</a:t>
            </a:r>
          </a:p>
          <a:p>
            <a:r>
              <a:rPr lang="en-US" dirty="0" smtClean="0"/>
              <a:t>Trade-offs: supply-side vs. demand-side </a:t>
            </a:r>
          </a:p>
          <a:p>
            <a:pPr lvl="1"/>
            <a:r>
              <a:rPr lang="en-US" dirty="0" smtClean="0"/>
              <a:t>Easy vs. difficult evaluation</a:t>
            </a:r>
          </a:p>
          <a:p>
            <a:pPr lvl="1"/>
            <a:r>
              <a:rPr lang="en-US" dirty="0" smtClean="0"/>
              <a:t>Broad vs. narrow coverage</a:t>
            </a:r>
          </a:p>
          <a:p>
            <a:pPr lvl="1"/>
            <a:r>
              <a:rPr lang="en-US" dirty="0" smtClean="0"/>
              <a:t>Short-term vs. long-term vision</a:t>
            </a:r>
          </a:p>
          <a:p>
            <a:pPr lvl="1"/>
            <a:r>
              <a:rPr lang="en-US" dirty="0" smtClean="0"/>
              <a:t>Narrow vs. big picture</a:t>
            </a:r>
            <a:endParaRPr lang="en-US" dirty="0"/>
          </a:p>
        </p:txBody>
      </p:sp>
    </p:spTree>
    <p:extLst>
      <p:ext uri="{BB962C8B-B14F-4D97-AF65-F5344CB8AC3E}">
        <p14:creationId xmlns:p14="http://schemas.microsoft.com/office/powerpoint/2010/main" val="2030077815"/>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534400" cy="911352"/>
          </a:xfrm>
        </p:spPr>
        <p:txBody>
          <a:bodyPr>
            <a:normAutofit fontScale="90000"/>
          </a:bodyPr>
          <a:lstStyle/>
          <a:p>
            <a:r>
              <a:rPr lang="en-US" dirty="0" smtClean="0"/>
              <a:t>The Good News: We’ve Done a Lot of This Already</a:t>
            </a:r>
            <a:endParaRPr lang="en-US" dirty="0"/>
          </a:p>
        </p:txBody>
      </p:sp>
      <p:sp>
        <p:nvSpPr>
          <p:cNvPr id="3" name="Content Placeholder 2"/>
          <p:cNvSpPr>
            <a:spLocks noGrp="1"/>
          </p:cNvSpPr>
          <p:nvPr>
            <p:ph sz="quarter" idx="1"/>
          </p:nvPr>
        </p:nvSpPr>
        <p:spPr/>
        <p:txBody>
          <a:bodyPr>
            <a:normAutofit fontScale="70000" lnSpcReduction="20000"/>
          </a:bodyPr>
          <a:lstStyle/>
          <a:p>
            <a:pPr>
              <a:lnSpc>
                <a:spcPct val="120000"/>
              </a:lnSpc>
            </a:pPr>
            <a:r>
              <a:rPr lang="en-US" dirty="0" smtClean="0"/>
              <a:t>The </a:t>
            </a:r>
            <a:r>
              <a:rPr lang="en-US" dirty="0" err="1" smtClean="0"/>
              <a:t>OntoAgent</a:t>
            </a:r>
            <a:r>
              <a:rPr lang="en-US" dirty="0" smtClean="0"/>
              <a:t> environment exists</a:t>
            </a:r>
          </a:p>
          <a:p>
            <a:pPr>
              <a:lnSpc>
                <a:spcPct val="120000"/>
              </a:lnSpc>
            </a:pPr>
            <a:r>
              <a:rPr lang="en-US" dirty="0" smtClean="0"/>
              <a:t>It includes modeling of “double” (physiological and cognitive) agents</a:t>
            </a:r>
          </a:p>
          <a:p>
            <a:pPr>
              <a:lnSpc>
                <a:spcPct val="120000"/>
              </a:lnSpc>
            </a:pPr>
            <a:r>
              <a:rPr lang="en-US" dirty="0" smtClean="0"/>
              <a:t>It includes deep NLP to best support users</a:t>
            </a:r>
          </a:p>
          <a:p>
            <a:pPr>
              <a:lnSpc>
                <a:spcPct val="120000"/>
              </a:lnSpc>
            </a:pPr>
            <a:r>
              <a:rPr lang="en-US" dirty="0" smtClean="0"/>
              <a:t>It uses a non-toy knowledge substrate: ontology (9000 concepts); lexicon (30,000 senses); fact repository (populated on the fly)</a:t>
            </a:r>
          </a:p>
          <a:p>
            <a:pPr>
              <a:lnSpc>
                <a:spcPct val="120000"/>
              </a:lnSpc>
            </a:pPr>
            <a:r>
              <a:rPr lang="en-US" dirty="0"/>
              <a:t>All knowledge resources, processors and decision functions use the same ontologically grounded, unambiguous metalanguage</a:t>
            </a:r>
          </a:p>
          <a:p>
            <a:pPr lvl="1">
              <a:lnSpc>
                <a:spcPct val="120000"/>
              </a:lnSpc>
            </a:pPr>
            <a:r>
              <a:rPr lang="en-US" dirty="0"/>
              <a:t>E.g., NLP involves “English &gt; metalanguage &gt; English” translations, with decision making, memory management taking place in the metalanguage. </a:t>
            </a:r>
            <a:endParaRPr lang="en-US" dirty="0" smtClean="0"/>
          </a:p>
          <a:p>
            <a:pPr>
              <a:lnSpc>
                <a:spcPct val="120000"/>
              </a:lnSpc>
            </a:pPr>
            <a:r>
              <a:rPr lang="en-US" dirty="0" smtClean="0"/>
              <a:t>We have two proof-of-concept application systems: Maryland Virtual Patient (MVP) and </a:t>
            </a:r>
            <a:r>
              <a:rPr lang="en-US" dirty="0" err="1" smtClean="0"/>
              <a:t>CLinician’s</a:t>
            </a:r>
            <a:r>
              <a:rPr lang="en-US" dirty="0" smtClean="0"/>
              <a:t> </a:t>
            </a:r>
            <a:r>
              <a:rPr lang="en-US" dirty="0" err="1" smtClean="0"/>
              <a:t>ADvisor</a:t>
            </a:r>
            <a:r>
              <a:rPr lang="en-US" dirty="0" smtClean="0"/>
              <a:t> (CLAD)</a:t>
            </a:r>
          </a:p>
          <a:p>
            <a:pPr>
              <a:lnSpc>
                <a:spcPct val="120000"/>
              </a:lnSpc>
            </a:pPr>
            <a:r>
              <a:rPr lang="en-US" dirty="0" smtClean="0"/>
              <a:t>The psychologically-motivated decision-making enhancements discussed here are actually enhancements for existing </a:t>
            </a:r>
            <a:r>
              <a:rPr lang="en-US" dirty="0" smtClean="0"/>
              <a:t>systems</a:t>
            </a:r>
            <a:endParaRPr lang="en-US" dirty="0" smtClean="0"/>
          </a:p>
        </p:txBody>
      </p:sp>
    </p:spTree>
    <p:extLst>
      <p:ext uri="{BB962C8B-B14F-4D97-AF65-F5344CB8AC3E}">
        <p14:creationId xmlns:p14="http://schemas.microsoft.com/office/powerpoint/2010/main" val="543678824"/>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Cognitive Agent Architecture</a:t>
            </a:r>
            <a:endParaRPr lang="en-US" dirty="0"/>
          </a:p>
        </p:txBody>
      </p:sp>
      <p:pic>
        <p:nvPicPr>
          <p:cNvPr id="4" name="Content Placeholder 3"/>
          <p:cNvPicPr>
            <a:picLocks noGrp="1"/>
          </p:cNvPicPr>
          <p:nvPr>
            <p:ph sz="quarter" idx="1"/>
          </p:nvPr>
        </p:nvPicPr>
        <p:blipFill>
          <a:blip r:embed="rId2">
            <a:extLst>
              <a:ext uri="{28A0092B-C50C-407E-A947-70E740481C1C}">
                <a14:useLocalDpi xmlns:a14="http://schemas.microsoft.com/office/drawing/2010/main" val="0"/>
              </a:ext>
            </a:extLst>
          </a:blip>
          <a:srcRect l="-19750" r="-19750"/>
          <a:stretch>
            <a:fillRect/>
          </a:stretch>
        </p:blipFill>
        <p:spPr bwMode="auto">
          <a:prstGeom prst="rect">
            <a:avLst/>
          </a:prstGeom>
          <a:noFill/>
          <a:ln>
            <a:noFill/>
          </a:ln>
        </p:spPr>
      </p:pic>
    </p:spTree>
    <p:extLst>
      <p:ext uri="{BB962C8B-B14F-4D97-AF65-F5344CB8AC3E}">
        <p14:creationId xmlns:p14="http://schemas.microsoft.com/office/powerpoint/2010/main" val="3825841659"/>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Ontology</a:t>
            </a:r>
            <a:endParaRPr lang="en-US" dirty="0"/>
          </a:p>
        </p:txBody>
      </p:sp>
      <p:pic>
        <p:nvPicPr>
          <p:cNvPr id="4" name="Content Placeholder 3" descr="pastedGraphic"/>
          <p:cNvPicPr>
            <a:picLocks noGrp="1"/>
          </p:cNvPicPr>
          <p:nvPr>
            <p:ph sz="quarter" idx="1"/>
          </p:nvPr>
        </p:nvPicPr>
        <p:blipFill>
          <a:blip r:embed="rId2">
            <a:extLst>
              <a:ext uri="{28A0092B-C50C-407E-A947-70E740481C1C}">
                <a14:useLocalDpi xmlns:a14="http://schemas.microsoft.com/office/drawing/2010/main" val="0"/>
              </a:ext>
            </a:extLst>
          </a:blip>
          <a:srcRect t="-31380" b="-31380"/>
          <a:stretch>
            <a:fillRect/>
          </a:stretch>
        </p:blipFill>
        <p:spPr bwMode="auto">
          <a:xfrm>
            <a:off x="304800" y="1066800"/>
            <a:ext cx="8503920" cy="4572000"/>
          </a:xfrm>
          <a:prstGeom prst="rect">
            <a:avLst/>
          </a:prstGeom>
          <a:noFill/>
          <a:extLst/>
        </p:spPr>
      </p:pic>
    </p:spTree>
    <p:extLst>
      <p:ext uri="{BB962C8B-B14F-4D97-AF65-F5344CB8AC3E}">
        <p14:creationId xmlns:p14="http://schemas.microsoft.com/office/powerpoint/2010/main" val="1659755824"/>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Angie heard a moo.</a:t>
            </a:r>
            <a:endParaRPr lang="en-US" dirty="0"/>
          </a:p>
        </p:txBody>
      </p:sp>
      <p:pic>
        <p:nvPicPr>
          <p:cNvPr id="4" name="Content Placeholder 3"/>
          <p:cNvPicPr>
            <a:picLocks noGrp="1" noChangeAspect="1"/>
          </p:cNvPicPr>
          <p:nvPr>
            <p:ph sz="quarter" idx="1"/>
          </p:nvPr>
        </p:nvPicPr>
        <p:blipFill>
          <a:blip r:embed="rId2"/>
          <a:srcRect t="-6181" b="-6181"/>
          <a:stretch>
            <a:fillRect/>
          </a:stretch>
        </p:blipFill>
        <p:spPr/>
      </p:pic>
    </p:spTree>
    <p:extLst>
      <p:ext uri="{BB962C8B-B14F-4D97-AF65-F5344CB8AC3E}">
        <p14:creationId xmlns:p14="http://schemas.microsoft.com/office/powerpoint/2010/main" val="2121348431"/>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To Come</a:t>
            </a:r>
            <a:endParaRPr lang="en-US" dirty="0"/>
          </a:p>
        </p:txBody>
      </p:sp>
      <p:sp>
        <p:nvSpPr>
          <p:cNvPr id="3" name="Content Placeholder 2"/>
          <p:cNvSpPr>
            <a:spLocks noGrp="1"/>
          </p:cNvSpPr>
          <p:nvPr>
            <p:ph sz="quarter" idx="1"/>
          </p:nvPr>
        </p:nvSpPr>
        <p:spPr/>
        <p:txBody>
          <a:bodyPr/>
          <a:lstStyle/>
          <a:p>
            <a:r>
              <a:rPr lang="en-US" dirty="0" smtClean="0"/>
              <a:t>Brief overview of MVP and CLAD: why </a:t>
            </a:r>
            <a:r>
              <a:rPr lang="en-US" dirty="0" smtClean="0"/>
              <a:t>decision-oriented metacognition </a:t>
            </a:r>
            <a:r>
              <a:rPr lang="en-US" dirty="0" smtClean="0"/>
              <a:t>is an enhancement, not pie in the sky</a:t>
            </a:r>
          </a:p>
          <a:p>
            <a:r>
              <a:rPr lang="en-US" dirty="0" smtClean="0"/>
              <a:t>Detecting clinician “biases” and flagging the clinician about them</a:t>
            </a:r>
          </a:p>
          <a:p>
            <a:r>
              <a:rPr lang="en-US" dirty="0" smtClean="0"/>
              <a:t>Detecting patient “biases” and flagging the clinician about </a:t>
            </a:r>
            <a:r>
              <a:rPr lang="en-US" dirty="0" smtClean="0"/>
              <a:t>them</a:t>
            </a:r>
            <a:endParaRPr lang="en-US" dirty="0" smtClean="0"/>
          </a:p>
          <a:p>
            <a:pPr marL="0" indent="0">
              <a:buNone/>
            </a:pPr>
            <a:r>
              <a:rPr lang="en-US" dirty="0" smtClean="0"/>
              <a:t>The clinician must help the patient to make responsible decisions in a patient-centered paradigm.</a:t>
            </a:r>
            <a:endParaRPr lang="en-US" dirty="0"/>
          </a:p>
        </p:txBody>
      </p:sp>
    </p:spTree>
    <p:extLst>
      <p:ext uri="{BB962C8B-B14F-4D97-AF65-F5344CB8AC3E}">
        <p14:creationId xmlns:p14="http://schemas.microsoft.com/office/powerpoint/2010/main" val="2791303100"/>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Maryland Virtual Patient (MVP)</a:t>
            </a:r>
            <a:endParaRPr lang="en-US" dirty="0"/>
          </a:p>
        </p:txBody>
      </p:sp>
      <p:pic>
        <p:nvPicPr>
          <p:cNvPr id="5" name="Content Placeholder 4" descr="MVP-Krakow-Figure-1"/>
          <p:cNvPicPr>
            <a:picLocks noGrp="1"/>
          </p:cNvPicPr>
          <p:nvPr>
            <p:ph sz="quarter" idx="1"/>
          </p:nvPr>
        </p:nvPicPr>
        <p:blipFill>
          <a:blip r:embed="rId2">
            <a:extLst>
              <a:ext uri="{28A0092B-C50C-407E-A947-70E740481C1C}">
                <a14:useLocalDpi xmlns:a14="http://schemas.microsoft.com/office/drawing/2010/main" val="0"/>
              </a:ext>
            </a:extLst>
          </a:blip>
          <a:srcRect l="-8484" r="-8484"/>
          <a:stretch>
            <a:fillRect/>
          </a:stretch>
        </p:blipFill>
        <p:spPr bwMode="auto">
          <a:xfrm>
            <a:off x="301625" y="1527175"/>
            <a:ext cx="8504238" cy="4572000"/>
          </a:xfrm>
          <a:prstGeom prst="rect">
            <a:avLst/>
          </a:prstGeom>
          <a:noFill/>
          <a:ln>
            <a:noFill/>
          </a:ln>
        </p:spPr>
      </p:pic>
    </p:spTree>
    <p:extLst>
      <p:ext uri="{BB962C8B-B14F-4D97-AF65-F5344CB8AC3E}">
        <p14:creationId xmlns:p14="http://schemas.microsoft.com/office/powerpoint/2010/main" val="597467727"/>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Goal</a:t>
            </a:r>
            <a:endParaRPr lang="en-US" dirty="0"/>
          </a:p>
        </p:txBody>
      </p:sp>
      <p:sp>
        <p:nvSpPr>
          <p:cNvPr id="3" name="Content Placeholder 2"/>
          <p:cNvSpPr>
            <a:spLocks noGrp="1"/>
          </p:cNvSpPr>
          <p:nvPr>
            <p:ph sz="quarter" idx="1"/>
          </p:nvPr>
        </p:nvSpPr>
        <p:spPr/>
        <p:txBody>
          <a:bodyPr>
            <a:normAutofit fontScale="92500" lnSpcReduction="20000"/>
          </a:bodyPr>
          <a:lstStyle/>
          <a:p>
            <a:r>
              <a:rPr lang="en-US" dirty="0" smtClean="0"/>
              <a:t>Have physicians recognize this as a tree…</a:t>
            </a:r>
          </a:p>
          <a:p>
            <a:endParaRPr lang="en-US" dirty="0"/>
          </a:p>
          <a:p>
            <a:pPr marL="0" indent="0">
              <a:buNone/>
            </a:pPr>
            <a:endParaRPr lang="en-US" dirty="0" smtClean="0"/>
          </a:p>
          <a:p>
            <a:endParaRPr lang="en-US" dirty="0"/>
          </a:p>
          <a:p>
            <a:endParaRPr lang="en-US" dirty="0" smtClean="0"/>
          </a:p>
          <a:p>
            <a:endParaRPr lang="en-US" dirty="0"/>
          </a:p>
          <a:p>
            <a:endParaRPr lang="en-US" dirty="0" smtClean="0"/>
          </a:p>
          <a:p>
            <a:pPr marL="0" indent="0">
              <a:buNone/>
            </a:pPr>
            <a:endParaRPr lang="en-US" dirty="0" smtClean="0"/>
          </a:p>
          <a:p>
            <a:r>
              <a:rPr lang="en-US" dirty="0" smtClean="0"/>
              <a:t>Users of the SHERLOCK </a:t>
            </a:r>
            <a:r>
              <a:rPr lang="en-US" dirty="0"/>
              <a:t>II </a:t>
            </a:r>
            <a:r>
              <a:rPr lang="en-US" dirty="0" smtClean="0"/>
              <a:t>system for learning F16 aircraft troubleshooting were reported </a:t>
            </a:r>
            <a:r>
              <a:rPr lang="en-US" dirty="0"/>
              <a:t>to have learned more in 20 hours of tutoring than in 4 years of field </a:t>
            </a:r>
            <a:r>
              <a:rPr lang="en-US" dirty="0" smtClean="0"/>
              <a:t>experience</a:t>
            </a:r>
            <a:r>
              <a:rPr lang="en-US" dirty="0"/>
              <a:t> </a:t>
            </a:r>
            <a:r>
              <a:rPr lang="en-US" dirty="0" smtClean="0"/>
              <a:t>(Evens and Michael, 2005)</a:t>
            </a:r>
            <a:endParaRPr lang="en-US"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562600" y="1905000"/>
            <a:ext cx="1504950" cy="2708910"/>
          </a:xfrm>
          <a:prstGeom prst="rect">
            <a:avLst/>
          </a:prstGeom>
          <a:noFill/>
          <a:ln>
            <a:noFill/>
          </a:ln>
          <a:extLst>
            <a:ext uri="{FAA26D3D-D897-4be2-8F04-BA451C77F1D7}">
              <ma14:placeholderFlag xmlns:ma14="http://schemas.microsoft.com/office/mac/drawingml/2011/main"/>
            </a:ext>
          </a:extLst>
        </p:spPr>
      </p:pic>
    </p:spTree>
    <p:extLst>
      <p:ext uri="{BB962C8B-B14F-4D97-AF65-F5344CB8AC3E}">
        <p14:creationId xmlns:p14="http://schemas.microsoft.com/office/powerpoint/2010/main" val="3688763385"/>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Main Interaction Screen</a:t>
            </a:r>
            <a:endParaRPr lang="en-US" dirty="0"/>
          </a:p>
        </p:txBody>
      </p:sp>
      <p:pic>
        <p:nvPicPr>
          <p:cNvPr id="4" name="Content Placeholder 3"/>
          <p:cNvPicPr>
            <a:picLocks noGrp="1"/>
          </p:cNvPicPr>
          <p:nvPr>
            <p:ph sz="quarter" idx="1"/>
          </p:nvPr>
        </p:nvPicPr>
        <p:blipFill>
          <a:blip r:embed="rId2">
            <a:extLst>
              <a:ext uri="{28A0092B-C50C-407E-A947-70E740481C1C}">
                <a14:useLocalDpi xmlns:a14="http://schemas.microsoft.com/office/drawing/2010/main" val="0"/>
              </a:ext>
            </a:extLst>
          </a:blip>
          <a:srcRect l="-6439" r="-6439"/>
          <a:stretch>
            <a:fillRect/>
          </a:stretch>
        </p:blipFill>
        <p:spPr bwMode="auto">
          <a:prstGeom prst="rect">
            <a:avLst/>
          </a:prstGeom>
          <a:noFill/>
          <a:ln>
            <a:noFill/>
          </a:ln>
        </p:spPr>
      </p:pic>
    </p:spTree>
    <p:extLst>
      <p:ext uri="{BB962C8B-B14F-4D97-AF65-F5344CB8AC3E}">
        <p14:creationId xmlns:p14="http://schemas.microsoft.com/office/powerpoint/2010/main" val="494507427"/>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76200"/>
            <a:ext cx="8534400" cy="1066800"/>
          </a:xfrm>
        </p:spPr>
        <p:txBody>
          <a:bodyPr>
            <a:normAutofit fontScale="90000"/>
          </a:bodyPr>
          <a:lstStyle/>
          <a:p>
            <a:r>
              <a:rPr lang="en-US" dirty="0" smtClean="0"/>
              <a:t>Advising by Imagining What a Live Doctor and Patient are Thinking -- Metacognition  </a:t>
            </a:r>
            <a:endParaRPr lang="en-US" dirty="0"/>
          </a:p>
        </p:txBody>
      </p:sp>
      <p:pic>
        <p:nvPicPr>
          <p:cNvPr id="4" name="Content Placeholder 3"/>
          <p:cNvPicPr>
            <a:picLocks noGrp="1" noChangeAspect="1"/>
          </p:cNvPicPr>
          <p:nvPr>
            <p:ph sz="quarter" idx="1"/>
          </p:nvPr>
        </p:nvPicPr>
        <p:blipFill>
          <a:blip r:embed="rId2"/>
          <a:srcRect l="-54625" r="-54625"/>
          <a:stretch>
            <a:fillRect/>
          </a:stretch>
        </p:blipFill>
        <p:spPr>
          <a:xfrm>
            <a:off x="301752" y="1527048"/>
            <a:ext cx="8503920" cy="4572000"/>
          </a:xfrm>
        </p:spPr>
      </p:pic>
    </p:spTree>
    <p:extLst>
      <p:ext uri="{BB962C8B-B14F-4D97-AF65-F5344CB8AC3E}">
        <p14:creationId xmlns:p14="http://schemas.microsoft.com/office/powerpoint/2010/main" val="2474737724"/>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 the Hood</a:t>
            </a:r>
            <a:endParaRPr lang="en-US" dirty="0"/>
          </a:p>
        </p:txBody>
      </p:sp>
      <p:pic>
        <p:nvPicPr>
          <p:cNvPr id="4" name="Content Placeholder 3"/>
          <p:cNvPicPr>
            <a:picLocks noGrp="1"/>
          </p:cNvPicPr>
          <p:nvPr>
            <p:ph sz="quarter" idx="1"/>
          </p:nvPr>
        </p:nvPicPr>
        <p:blipFill>
          <a:blip r:embed="rId2">
            <a:extLst>
              <a:ext uri="{28A0092B-C50C-407E-A947-70E740481C1C}">
                <a14:useLocalDpi xmlns:a14="http://schemas.microsoft.com/office/drawing/2010/main" val="0"/>
              </a:ext>
            </a:extLst>
          </a:blip>
          <a:srcRect l="-14922" r="-14922"/>
          <a:stretch>
            <a:fillRect/>
          </a:stretch>
        </p:blipFill>
        <p:spPr bwMode="auto">
          <a:prstGeom prst="rect">
            <a:avLst/>
          </a:prstGeom>
          <a:noFill/>
          <a:ln>
            <a:noFill/>
          </a:ln>
        </p:spPr>
      </p:pic>
    </p:spTree>
    <p:extLst>
      <p:ext uri="{BB962C8B-B14F-4D97-AF65-F5344CB8AC3E}">
        <p14:creationId xmlns:p14="http://schemas.microsoft.com/office/powerpoint/2010/main" val="1546087682"/>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a:t>
            </a:r>
            <a:r>
              <a:rPr lang="en-US" dirty="0" smtClean="0"/>
              <a:t> Tutoring Intervention</a:t>
            </a:r>
            <a:endParaRPr lang="en-US" dirty="0"/>
          </a:p>
        </p:txBody>
      </p:sp>
      <p:pic>
        <p:nvPicPr>
          <p:cNvPr id="4" name="Content Placeholder 3"/>
          <p:cNvPicPr>
            <a:picLocks noGrp="1"/>
          </p:cNvPicPr>
          <p:nvPr>
            <p:ph sz="quarter" idx="1"/>
          </p:nvPr>
        </p:nvPicPr>
        <p:blipFill>
          <a:blip r:embed="rId2">
            <a:extLst>
              <a:ext uri="{28A0092B-C50C-407E-A947-70E740481C1C}">
                <a14:useLocalDpi xmlns:a14="http://schemas.microsoft.com/office/drawing/2010/main" val="0"/>
              </a:ext>
            </a:extLst>
          </a:blip>
          <a:srcRect l="-6779" r="-6779"/>
          <a:stretch>
            <a:fillRect/>
          </a:stretch>
        </p:blipFill>
        <p:spPr bwMode="auto">
          <a:prstGeom prst="rect">
            <a:avLst/>
          </a:prstGeom>
          <a:noFill/>
          <a:ln>
            <a:noFill/>
          </a:ln>
        </p:spPr>
      </p:pic>
    </p:spTree>
    <p:extLst>
      <p:ext uri="{BB962C8B-B14F-4D97-AF65-F5344CB8AC3E}">
        <p14:creationId xmlns:p14="http://schemas.microsoft.com/office/powerpoint/2010/main" val="2698253038"/>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Disease Modeling: Excerpt from Achalasia </a:t>
            </a:r>
            <a:endParaRPr lang="en-US" dirty="0"/>
          </a:p>
        </p:txBody>
      </p:sp>
      <p:pic>
        <p:nvPicPr>
          <p:cNvPr id="4" name="Content Placeholder 3"/>
          <p:cNvPicPr>
            <a:picLocks noGrp="1" noChangeAspect="1"/>
          </p:cNvPicPr>
          <p:nvPr>
            <p:ph sz="quarter" idx="1"/>
          </p:nvPr>
        </p:nvPicPr>
        <p:blipFill>
          <a:blip r:embed="rId2"/>
          <a:srcRect t="-1690" b="-1690"/>
          <a:stretch>
            <a:fillRect/>
          </a:stretch>
        </p:blipFill>
        <p:spPr/>
      </p:pic>
    </p:spTree>
    <p:extLst>
      <p:ext uri="{BB962C8B-B14F-4D97-AF65-F5344CB8AC3E}">
        <p14:creationId xmlns:p14="http://schemas.microsoft.com/office/powerpoint/2010/main" val="1730863930"/>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is MVP Important?</a:t>
            </a:r>
            <a:endParaRPr lang="en-US" dirty="0"/>
          </a:p>
        </p:txBody>
      </p:sp>
      <p:sp>
        <p:nvSpPr>
          <p:cNvPr id="3" name="Content Placeholder 2"/>
          <p:cNvSpPr>
            <a:spLocks noGrp="1"/>
          </p:cNvSpPr>
          <p:nvPr>
            <p:ph sz="quarter" idx="1"/>
          </p:nvPr>
        </p:nvSpPr>
        <p:spPr/>
        <p:txBody>
          <a:bodyPr/>
          <a:lstStyle/>
          <a:p>
            <a:endParaRPr lang="en-US" dirty="0" smtClean="0"/>
          </a:p>
          <a:p>
            <a:r>
              <a:rPr lang="en-US" dirty="0" smtClean="0"/>
              <a:t>MVP requires A LOT of knowledge: physiological, clinical, language processing, decision-making…</a:t>
            </a:r>
          </a:p>
          <a:p>
            <a:r>
              <a:rPr lang="en-US" dirty="0" smtClean="0"/>
              <a:t>MVP directly gave rise to CLAD: a reconfiguration of a generic language-enabled, decision-making agent, lacking a body (no need for one)</a:t>
            </a:r>
          </a:p>
          <a:p>
            <a:r>
              <a:rPr lang="en-US" dirty="0" smtClean="0"/>
              <a:t>It is all this knowledge that makes the next steps toward psychological sophistication very clear.</a:t>
            </a:r>
            <a:endParaRPr lang="en-US" dirty="0"/>
          </a:p>
        </p:txBody>
      </p:sp>
    </p:spTree>
    <p:extLst>
      <p:ext uri="{BB962C8B-B14F-4D97-AF65-F5344CB8AC3E}">
        <p14:creationId xmlns:p14="http://schemas.microsoft.com/office/powerpoint/2010/main" val="1269664069"/>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76200"/>
            <a:ext cx="8534400" cy="914400"/>
          </a:xfrm>
        </p:spPr>
        <p:txBody>
          <a:bodyPr>
            <a:normAutofit/>
          </a:bodyPr>
          <a:lstStyle/>
          <a:p>
            <a:r>
              <a:rPr lang="en-US" dirty="0" smtClean="0"/>
              <a:t>Back to CLAD</a:t>
            </a:r>
            <a:endParaRPr lang="en-US" dirty="0"/>
          </a:p>
        </p:txBody>
      </p:sp>
      <p:pic>
        <p:nvPicPr>
          <p:cNvPr id="4" name="Content Placeholder 3"/>
          <p:cNvPicPr>
            <a:picLocks noGrp="1" noChangeAspect="1"/>
          </p:cNvPicPr>
          <p:nvPr>
            <p:ph sz="quarter" idx="1"/>
          </p:nvPr>
        </p:nvPicPr>
        <p:blipFill>
          <a:blip r:embed="rId2"/>
          <a:srcRect l="-54625" r="-54625"/>
          <a:stretch>
            <a:fillRect/>
          </a:stretch>
        </p:blipFill>
        <p:spPr>
          <a:xfrm>
            <a:off x="-1066800" y="1676400"/>
            <a:ext cx="6661404" cy="3581400"/>
          </a:xfrm>
        </p:spPr>
      </p:pic>
      <p:pic>
        <p:nvPicPr>
          <p:cNvPr id="5" name="Content Placeholder 3"/>
          <p:cNvPicPr>
            <a:picLocks/>
          </p:cNvPicPr>
          <p:nvPr/>
        </p:nvPicPr>
        <p:blipFill>
          <a:blip r:embed="rId3">
            <a:extLst>
              <a:ext uri="{28A0092B-C50C-407E-A947-70E740481C1C}">
                <a14:useLocalDpi xmlns:a14="http://schemas.microsoft.com/office/drawing/2010/main" val="0"/>
              </a:ext>
            </a:extLst>
          </a:blip>
          <a:srcRect l="-19750" r="-19750"/>
          <a:stretch>
            <a:fillRect/>
          </a:stretch>
        </p:blipFill>
        <p:spPr bwMode="auto">
          <a:xfrm>
            <a:off x="3429000" y="1676400"/>
            <a:ext cx="5867400" cy="3505200"/>
          </a:xfrm>
          <a:prstGeom prst="rect">
            <a:avLst/>
          </a:prstGeom>
          <a:noFill/>
          <a:ln>
            <a:noFill/>
          </a:ln>
        </p:spPr>
      </p:pic>
    </p:spTree>
    <p:extLst>
      <p:ext uri="{BB962C8B-B14F-4D97-AF65-F5344CB8AC3E}">
        <p14:creationId xmlns:p14="http://schemas.microsoft.com/office/powerpoint/2010/main" val="3204408323"/>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GUI</a:t>
            </a:r>
            <a:endParaRPr lang="en-US" dirty="0"/>
          </a:p>
        </p:txBody>
      </p:sp>
      <p:pic>
        <p:nvPicPr>
          <p:cNvPr id="4" name="Content Placeholder 3"/>
          <p:cNvPicPr>
            <a:picLocks noGrp="1"/>
          </p:cNvPicPr>
          <p:nvPr>
            <p:ph sz="quarter" idx="1"/>
          </p:nvPr>
        </p:nvPicPr>
        <p:blipFill>
          <a:blip r:embed="rId2">
            <a:extLst>
              <a:ext uri="{28A0092B-C50C-407E-A947-70E740481C1C}">
                <a14:useLocalDpi xmlns:a14="http://schemas.microsoft.com/office/drawing/2010/main" val="0"/>
              </a:ext>
            </a:extLst>
          </a:blip>
          <a:srcRect t="-19846" b="-19846"/>
          <a:stretch>
            <a:fillRect/>
          </a:stretch>
        </p:blipFill>
        <p:spPr bwMode="auto">
          <a:xfrm>
            <a:off x="304800" y="1371600"/>
            <a:ext cx="8503920" cy="4572000"/>
          </a:xfrm>
          <a:prstGeom prst="rect">
            <a:avLst/>
          </a:prstGeom>
          <a:noFill/>
          <a:ln>
            <a:noFill/>
          </a:ln>
        </p:spPr>
      </p:pic>
    </p:spTree>
    <p:extLst>
      <p:ext uri="{BB962C8B-B14F-4D97-AF65-F5344CB8AC3E}">
        <p14:creationId xmlns:p14="http://schemas.microsoft.com/office/powerpoint/2010/main" val="3419936240"/>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pPr marL="0" indent="0">
              <a:buNone/>
            </a:pPr>
            <a:endParaRPr lang="en-US" dirty="0" smtClean="0"/>
          </a:p>
          <a:p>
            <a:pPr marL="0" indent="0">
              <a:buNone/>
            </a:pPr>
            <a:r>
              <a:rPr lang="en-US" dirty="0" smtClean="0"/>
              <a:t>Currently, CLAD learns input from the chart only. </a:t>
            </a:r>
          </a:p>
          <a:p>
            <a:pPr marL="0" indent="0">
              <a:buNone/>
            </a:pPr>
            <a:endParaRPr lang="en-US" dirty="0"/>
          </a:p>
          <a:p>
            <a:pPr marL="0" indent="0">
              <a:buNone/>
            </a:pPr>
            <a:r>
              <a:rPr lang="en-US" dirty="0" smtClean="0"/>
              <a:t>We are planning to have it follow the conversation as well. When it does, it will be set to detect clinician and patient biases.</a:t>
            </a:r>
          </a:p>
          <a:p>
            <a:pPr marL="0" indent="0">
              <a:buNone/>
            </a:pPr>
            <a:endParaRPr lang="en-US" dirty="0"/>
          </a:p>
        </p:txBody>
      </p:sp>
      <p:sp>
        <p:nvSpPr>
          <p:cNvPr id="4" name="Title 3"/>
          <p:cNvSpPr>
            <a:spLocks noGrp="1"/>
          </p:cNvSpPr>
          <p:nvPr>
            <p:ph type="title"/>
          </p:nvPr>
        </p:nvSpPr>
        <p:spPr/>
        <p:txBody>
          <a:bodyPr/>
          <a:lstStyle/>
          <a:p>
            <a:endParaRPr lang="en-US"/>
          </a:p>
        </p:txBody>
      </p:sp>
    </p:spTree>
    <p:extLst>
      <p:ext uri="{BB962C8B-B14F-4D97-AF65-F5344CB8AC3E}">
        <p14:creationId xmlns:p14="http://schemas.microsoft.com/office/powerpoint/2010/main" val="2821677579"/>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4294967295"/>
          </p:nvPr>
        </p:nvSpPr>
        <p:spPr>
          <a:xfrm>
            <a:off x="304800" y="457200"/>
            <a:ext cx="8504238" cy="5715000"/>
          </a:xfrm>
        </p:spPr>
        <p:txBody>
          <a:bodyPr>
            <a:normAutofit lnSpcReduction="10000"/>
          </a:bodyPr>
          <a:lstStyle/>
          <a:p>
            <a:pPr marL="0" indent="0">
              <a:buNone/>
            </a:pPr>
            <a:r>
              <a:rPr lang="en-US" dirty="0"/>
              <a:t>Countering Clinician Biases </a:t>
            </a:r>
            <a:r>
              <a:rPr lang="en-US" dirty="0" smtClean="0"/>
              <a:t>Using:</a:t>
            </a:r>
          </a:p>
          <a:p>
            <a:pPr lvl="1"/>
            <a:r>
              <a:rPr lang="en-US" dirty="0" smtClean="0">
                <a:solidFill>
                  <a:srgbClr val="D16349"/>
                </a:solidFill>
              </a:rPr>
              <a:t>Ontological knowledge </a:t>
            </a:r>
            <a:r>
              <a:rPr lang="en-US" dirty="0">
                <a:solidFill>
                  <a:srgbClr val="D16349"/>
                </a:solidFill>
              </a:rPr>
              <a:t>about </a:t>
            </a:r>
            <a:r>
              <a:rPr lang="en-US" dirty="0" smtClean="0">
                <a:solidFill>
                  <a:srgbClr val="D16349"/>
                </a:solidFill>
              </a:rPr>
              <a:t>diagnosis </a:t>
            </a:r>
          </a:p>
          <a:p>
            <a:pPr lvl="2"/>
            <a:r>
              <a:rPr lang="en-US" dirty="0" smtClean="0">
                <a:solidFill>
                  <a:srgbClr val="D16349"/>
                </a:solidFill>
              </a:rPr>
              <a:t>Need for more features</a:t>
            </a:r>
          </a:p>
          <a:p>
            <a:pPr lvl="2"/>
            <a:r>
              <a:rPr lang="en-US" dirty="0" smtClean="0">
                <a:solidFill>
                  <a:srgbClr val="D16349"/>
                </a:solidFill>
              </a:rPr>
              <a:t>Jumping to conclusions</a:t>
            </a:r>
          </a:p>
          <a:p>
            <a:pPr lvl="2"/>
            <a:r>
              <a:rPr lang="en-US" dirty="0" smtClean="0">
                <a:solidFill>
                  <a:srgbClr val="D16349"/>
                </a:solidFill>
              </a:rPr>
              <a:t>False intuition</a:t>
            </a:r>
          </a:p>
          <a:p>
            <a:pPr lvl="2"/>
            <a:r>
              <a:rPr lang="en-US" dirty="0" smtClean="0">
                <a:solidFill>
                  <a:srgbClr val="D16349"/>
                </a:solidFill>
              </a:rPr>
              <a:t>Illusion of validity</a:t>
            </a:r>
          </a:p>
          <a:p>
            <a:pPr lvl="1"/>
            <a:r>
              <a:rPr lang="en-US" dirty="0" smtClean="0"/>
              <a:t>Disease likelihood</a:t>
            </a:r>
          </a:p>
          <a:p>
            <a:pPr lvl="2"/>
            <a:r>
              <a:rPr lang="en-US" dirty="0" smtClean="0"/>
              <a:t>Base rate neglect</a:t>
            </a:r>
          </a:p>
          <a:p>
            <a:pPr lvl="1"/>
            <a:r>
              <a:rPr lang="en-US" dirty="0" smtClean="0"/>
              <a:t>Clinician’s past </a:t>
            </a:r>
            <a:r>
              <a:rPr lang="en-US" dirty="0"/>
              <a:t>h</a:t>
            </a:r>
            <a:r>
              <a:rPr lang="en-US" dirty="0" smtClean="0"/>
              <a:t>istory vs. population-level preferences</a:t>
            </a:r>
          </a:p>
          <a:p>
            <a:pPr lvl="2"/>
            <a:r>
              <a:rPr lang="en-US" dirty="0" smtClean="0"/>
              <a:t>Small sample bias</a:t>
            </a:r>
          </a:p>
          <a:p>
            <a:pPr lvl="1"/>
            <a:r>
              <a:rPr lang="en-US" dirty="0" smtClean="0"/>
              <a:t>Hype level, clinician history, etc.</a:t>
            </a:r>
          </a:p>
          <a:p>
            <a:pPr lvl="2"/>
            <a:r>
              <a:rPr lang="en-US" dirty="0" smtClean="0"/>
              <a:t>Exposure effect </a:t>
            </a:r>
          </a:p>
          <a:p>
            <a:pPr lvl="1"/>
            <a:r>
              <a:rPr lang="en-US" dirty="0" smtClean="0"/>
              <a:t>Simulations</a:t>
            </a:r>
          </a:p>
          <a:p>
            <a:pPr lvl="2"/>
            <a:r>
              <a:rPr lang="en-US" dirty="0" smtClean="0"/>
              <a:t>Jumping to conclusions</a:t>
            </a:r>
          </a:p>
          <a:p>
            <a:pPr lvl="2"/>
            <a:r>
              <a:rPr lang="en-US" dirty="0" smtClean="0"/>
              <a:t>Depletion effects</a:t>
            </a:r>
          </a:p>
          <a:p>
            <a:pPr lvl="2"/>
            <a:r>
              <a:rPr lang="en-US" dirty="0" smtClean="0"/>
              <a:t>Small sample bias</a:t>
            </a:r>
          </a:p>
          <a:p>
            <a:pPr lvl="1"/>
            <a:endParaRPr lang="en-US" dirty="0"/>
          </a:p>
        </p:txBody>
      </p:sp>
    </p:spTree>
    <p:extLst>
      <p:ext uri="{BB962C8B-B14F-4D97-AF65-F5344CB8AC3E}">
        <p14:creationId xmlns:p14="http://schemas.microsoft.com/office/powerpoint/2010/main" val="2818539367"/>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534400" cy="685800"/>
          </a:xfrm>
        </p:spPr>
        <p:txBody>
          <a:bodyPr>
            <a:normAutofit/>
          </a:bodyPr>
          <a:lstStyle/>
          <a:p>
            <a:r>
              <a:rPr lang="en-US" dirty="0" smtClean="0"/>
              <a:t>Ontological Knowledge about Diagnosis </a:t>
            </a:r>
            <a:endParaRPr lang="en-US" dirty="0"/>
          </a:p>
        </p:txBody>
      </p:sp>
      <p:pic>
        <p:nvPicPr>
          <p:cNvPr id="4" name="Content Placeholder 3"/>
          <p:cNvPicPr>
            <a:picLocks noGrp="1" noChangeAspect="1"/>
          </p:cNvPicPr>
          <p:nvPr>
            <p:ph sz="quarter" idx="1"/>
          </p:nvPr>
        </p:nvPicPr>
        <p:blipFill>
          <a:blip r:embed="rId2"/>
          <a:srcRect l="-10598" r="-10598"/>
          <a:stretch>
            <a:fillRect/>
          </a:stretch>
        </p:blipFill>
        <p:spPr/>
      </p:pic>
    </p:spTree>
    <p:extLst>
      <p:ext uri="{BB962C8B-B14F-4D97-AF65-F5344CB8AC3E}">
        <p14:creationId xmlns:p14="http://schemas.microsoft.com/office/powerpoint/2010/main" val="2924017842"/>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914400"/>
          </a:xfrm>
        </p:spPr>
        <p:txBody>
          <a:bodyPr>
            <a:normAutofit fontScale="90000"/>
          </a:bodyPr>
          <a:lstStyle/>
          <a:p>
            <a:r>
              <a:rPr lang="en-US" dirty="0" smtClean="0"/>
              <a:t>The Predictive Power of Constellations of Features</a:t>
            </a:r>
            <a:endParaRPr lang="en-US" dirty="0"/>
          </a:p>
        </p:txBody>
      </p:sp>
      <p:pic>
        <p:nvPicPr>
          <p:cNvPr id="4" name="Content Placeholder 3"/>
          <p:cNvPicPr>
            <a:picLocks noGrp="1" noChangeAspect="1"/>
          </p:cNvPicPr>
          <p:nvPr>
            <p:ph sz="quarter" idx="1"/>
          </p:nvPr>
        </p:nvPicPr>
        <p:blipFill>
          <a:blip r:embed="rId2"/>
          <a:srcRect t="-57527" b="-57527"/>
          <a:stretch>
            <a:fillRect/>
          </a:stretch>
        </p:blipFill>
        <p:spPr>
          <a:xfrm>
            <a:off x="685800" y="1828800"/>
            <a:ext cx="7696200" cy="4137742"/>
          </a:xfrm>
        </p:spPr>
      </p:pic>
      <p:sp>
        <p:nvSpPr>
          <p:cNvPr id="3" name="TextBox 2"/>
          <p:cNvSpPr txBox="1"/>
          <p:nvPr/>
        </p:nvSpPr>
        <p:spPr>
          <a:xfrm>
            <a:off x="813206" y="1617140"/>
            <a:ext cx="7721194" cy="923330"/>
          </a:xfrm>
          <a:prstGeom prst="rect">
            <a:avLst/>
          </a:prstGeom>
          <a:noFill/>
        </p:spPr>
        <p:txBody>
          <a:bodyPr wrap="square" rtlCol="0">
            <a:spAutoFit/>
          </a:bodyPr>
          <a:lstStyle/>
          <a:p>
            <a:r>
              <a:rPr lang="en-US" dirty="0" smtClean="0"/>
              <a:t>This is, by its nature, a bit more impressionistic, but reflects the experience of highly experienced practitioners, so is used as yet another source of decision-making power for the system.</a:t>
            </a:r>
            <a:endParaRPr lang="en-US" dirty="0"/>
          </a:p>
        </p:txBody>
      </p:sp>
    </p:spTree>
    <p:extLst>
      <p:ext uri="{BB962C8B-B14F-4D97-AF65-F5344CB8AC3E}">
        <p14:creationId xmlns:p14="http://schemas.microsoft.com/office/powerpoint/2010/main" val="3668602924"/>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smtClean="0"/>
              <a:t>Pointing out to a Clinician </a:t>
            </a:r>
            <a:r>
              <a:rPr lang="en-US" sz="2400" dirty="0" smtClean="0"/>
              <a:t>Where His or the Patient’s Thinking Might be “Biased”: </a:t>
            </a:r>
            <a:r>
              <a:rPr lang="en-US" sz="2400" dirty="0" smtClean="0"/>
              <a:t> </a:t>
            </a:r>
            <a:r>
              <a:rPr lang="en-US" sz="2400" dirty="0" smtClean="0"/>
              <a:t>Metacognition</a:t>
            </a:r>
            <a:endParaRPr lang="en-US" sz="2400" dirty="0"/>
          </a:p>
        </p:txBody>
      </p:sp>
      <p:sp>
        <p:nvSpPr>
          <p:cNvPr id="3" name="Content Placeholder 2"/>
          <p:cNvSpPr>
            <a:spLocks noGrp="1"/>
          </p:cNvSpPr>
          <p:nvPr>
            <p:ph sz="quarter" idx="1"/>
          </p:nvPr>
        </p:nvSpPr>
        <p:spPr/>
        <p:txBody>
          <a:bodyPr>
            <a:normAutofit/>
          </a:bodyPr>
          <a:lstStyle/>
          <a:p>
            <a:r>
              <a:rPr lang="en-US" sz="2800" dirty="0" smtClean="0">
                <a:solidFill>
                  <a:schemeClr val="tx2"/>
                </a:solidFill>
              </a:rPr>
              <a:t>CLAD </a:t>
            </a:r>
            <a:r>
              <a:rPr lang="en-US" sz="2800" dirty="0">
                <a:solidFill>
                  <a:schemeClr val="tx2"/>
                </a:solidFill>
              </a:rPr>
              <a:t>can offer this advice by dynamically hypothesizing about the clinician’s and patient’s decision functions (</a:t>
            </a:r>
            <a:r>
              <a:rPr lang="en-US" sz="2800" b="1" dirty="0">
                <a:solidFill>
                  <a:schemeClr val="tx2"/>
                </a:solidFill>
              </a:rPr>
              <a:t>metacognition</a:t>
            </a:r>
            <a:r>
              <a:rPr lang="en-US" sz="2800" dirty="0">
                <a:solidFill>
                  <a:schemeClr val="tx2"/>
                </a:solidFill>
              </a:rPr>
              <a:t>) and detecting situations in which input parameters to those functions are likely affected by biases. </a:t>
            </a:r>
          </a:p>
          <a:p>
            <a:r>
              <a:rPr lang="en-US" sz="2800" dirty="0">
                <a:solidFill>
                  <a:schemeClr val="tx2"/>
                </a:solidFill>
              </a:rPr>
              <a:t>It can also explain its reasoning (</a:t>
            </a:r>
            <a:r>
              <a:rPr lang="en-US" sz="2800" b="1" dirty="0">
                <a:solidFill>
                  <a:schemeClr val="tx2"/>
                </a:solidFill>
              </a:rPr>
              <a:t>metacognition</a:t>
            </a:r>
            <a:r>
              <a:rPr lang="en-US" sz="2800" dirty="0">
                <a:solidFill>
                  <a:schemeClr val="tx2"/>
                </a:solidFill>
              </a:rPr>
              <a:t>) to the clinician.</a:t>
            </a:r>
          </a:p>
          <a:p>
            <a:endParaRPr lang="en-US" dirty="0"/>
          </a:p>
        </p:txBody>
      </p:sp>
    </p:spTree>
    <p:extLst>
      <p:ext uri="{BB962C8B-B14F-4D97-AF65-F5344CB8AC3E}">
        <p14:creationId xmlns:p14="http://schemas.microsoft.com/office/powerpoint/2010/main" val="506911384"/>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“Need </a:t>
            </a:r>
            <a:r>
              <a:rPr lang="en-US" dirty="0" smtClean="0"/>
              <a:t>for more </a:t>
            </a:r>
            <a:r>
              <a:rPr lang="en-US" dirty="0" smtClean="0"/>
              <a:t>features” Bias</a:t>
            </a:r>
            <a:endParaRPr lang="en-US" dirty="0"/>
          </a:p>
        </p:txBody>
      </p:sp>
      <p:sp>
        <p:nvSpPr>
          <p:cNvPr id="3" name="Content Placeholder 2"/>
          <p:cNvSpPr>
            <a:spLocks noGrp="1"/>
          </p:cNvSpPr>
          <p:nvPr>
            <p:ph sz="quarter" idx="1"/>
          </p:nvPr>
        </p:nvSpPr>
        <p:spPr/>
        <p:txBody>
          <a:bodyPr>
            <a:normAutofit fontScale="92500" lnSpcReduction="10000"/>
          </a:bodyPr>
          <a:lstStyle/>
          <a:p>
            <a:endParaRPr lang="en-US" dirty="0" smtClean="0"/>
          </a:p>
          <a:p>
            <a:r>
              <a:rPr lang="en-US" dirty="0" smtClean="0"/>
              <a:t>Experts tend to think that it is useful to think out of the box, include everything abou</a:t>
            </a:r>
            <a:r>
              <a:rPr lang="en-US" dirty="0" smtClean="0"/>
              <a:t>t the situation into the decision-making process; but this is more often than not unnecessary and even counterproductive; simple functions are better</a:t>
            </a:r>
            <a:endParaRPr lang="en-US" dirty="0" smtClean="0"/>
          </a:p>
          <a:p>
            <a:r>
              <a:rPr lang="en-US" dirty="0" smtClean="0"/>
              <a:t>Our </a:t>
            </a:r>
            <a:r>
              <a:rPr lang="en-US" dirty="0" smtClean="0"/>
              <a:t>models can </a:t>
            </a:r>
            <a:r>
              <a:rPr lang="en-US" dirty="0" smtClean="0"/>
              <a:t>be largely </a:t>
            </a:r>
            <a:r>
              <a:rPr lang="en-US" dirty="0" smtClean="0"/>
              <a:t>encapsulated in simple tables</a:t>
            </a:r>
          </a:p>
          <a:p>
            <a:r>
              <a:rPr lang="en-US" dirty="0" smtClean="0"/>
              <a:t>If a physician already has enough features to diagnose a disease and sets out to run more tests, CLAD can suggest that the latter is not necessary</a:t>
            </a:r>
          </a:p>
          <a:p>
            <a:r>
              <a:rPr lang="en-US" dirty="0" smtClean="0"/>
              <a:t>Imagine how many features play no role in diagnosing this disease!</a:t>
            </a:r>
          </a:p>
        </p:txBody>
      </p:sp>
    </p:spTree>
    <p:extLst>
      <p:ext uri="{BB962C8B-B14F-4D97-AF65-F5344CB8AC3E}">
        <p14:creationId xmlns:p14="http://schemas.microsoft.com/office/powerpoint/2010/main" val="4209256579"/>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Jumping </a:t>
            </a:r>
            <a:r>
              <a:rPr lang="en-US" dirty="0" smtClean="0"/>
              <a:t>to Conclusions</a:t>
            </a:r>
            <a:endParaRPr lang="en-US" dirty="0"/>
          </a:p>
        </p:txBody>
      </p:sp>
      <p:sp>
        <p:nvSpPr>
          <p:cNvPr id="3" name="Content Placeholder 2"/>
          <p:cNvSpPr>
            <a:spLocks noGrp="1"/>
          </p:cNvSpPr>
          <p:nvPr>
            <p:ph sz="quarter" idx="1"/>
          </p:nvPr>
        </p:nvSpPr>
        <p:spPr/>
        <p:txBody>
          <a:bodyPr>
            <a:normAutofit/>
          </a:bodyPr>
          <a:lstStyle/>
          <a:p>
            <a:r>
              <a:rPr lang="en-US" sz="2400" dirty="0" smtClean="0"/>
              <a:t>Jumping to conclusions saves time and effort and often works; but not always…</a:t>
            </a:r>
          </a:p>
          <a:p>
            <a:r>
              <a:rPr lang="en-US" sz="2400" dirty="0" smtClean="0"/>
              <a:t>All </a:t>
            </a:r>
            <a:r>
              <a:rPr lang="en-US" sz="2400" dirty="0"/>
              <a:t>of the italicized features in t3 and t4 are needed for a definitive diagnosis of </a:t>
            </a:r>
            <a:r>
              <a:rPr lang="en-US" sz="2400" dirty="0" smtClean="0"/>
              <a:t>achalasia</a:t>
            </a:r>
          </a:p>
          <a:p>
            <a:r>
              <a:rPr lang="en-US" sz="2400" dirty="0" smtClean="0"/>
              <a:t>If the clinician posits a diagnosis before all of these features are known, CLAD can issue a </a:t>
            </a:r>
            <a:r>
              <a:rPr lang="en-US" sz="2400" dirty="0" smtClean="0"/>
              <a:t>warning</a:t>
            </a:r>
          </a:p>
          <a:p>
            <a:endParaRPr lang="en-US" sz="2400" dirty="0"/>
          </a:p>
          <a:p>
            <a:pPr marL="0" indent="0">
              <a:buNone/>
            </a:pPr>
            <a:endParaRPr lang="en-US" dirty="0" smtClean="0"/>
          </a:p>
          <a:p>
            <a:endParaRPr lang="en-US" dirty="0"/>
          </a:p>
          <a:p>
            <a:endParaRPr lang="en-US" dirty="0"/>
          </a:p>
          <a:p>
            <a:endParaRPr lang="en-US" dirty="0"/>
          </a:p>
        </p:txBody>
      </p:sp>
      <p:pic>
        <p:nvPicPr>
          <p:cNvPr id="4" name="Picture 3"/>
          <p:cNvPicPr>
            <a:picLocks noChangeAspect="1"/>
          </p:cNvPicPr>
          <p:nvPr/>
        </p:nvPicPr>
        <p:blipFill>
          <a:blip r:embed="rId2"/>
          <a:stretch>
            <a:fillRect/>
          </a:stretch>
        </p:blipFill>
        <p:spPr>
          <a:xfrm>
            <a:off x="6019800" y="3577614"/>
            <a:ext cx="2578100" cy="3304813"/>
          </a:xfrm>
          <a:prstGeom prst="rect">
            <a:avLst/>
          </a:prstGeom>
        </p:spPr>
      </p:pic>
    </p:spTree>
    <p:extLst>
      <p:ext uri="{BB962C8B-B14F-4D97-AF65-F5344CB8AC3E}">
        <p14:creationId xmlns:p14="http://schemas.microsoft.com/office/powerpoint/2010/main" val="1724502726"/>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False </a:t>
            </a:r>
            <a:r>
              <a:rPr lang="en-US" dirty="0" smtClean="0"/>
              <a:t>Intuitions</a:t>
            </a:r>
            <a:endParaRPr lang="en-US" dirty="0"/>
          </a:p>
        </p:txBody>
      </p:sp>
      <p:sp>
        <p:nvSpPr>
          <p:cNvPr id="3" name="Content Placeholder 2"/>
          <p:cNvSpPr>
            <a:spLocks noGrp="1"/>
          </p:cNvSpPr>
          <p:nvPr>
            <p:ph sz="quarter" idx="1"/>
          </p:nvPr>
        </p:nvSpPr>
        <p:spPr/>
        <p:txBody>
          <a:bodyPr>
            <a:normAutofit/>
          </a:bodyPr>
          <a:lstStyle/>
          <a:p>
            <a:endParaRPr lang="en-US" dirty="0" smtClean="0"/>
          </a:p>
          <a:p>
            <a:r>
              <a:rPr lang="en-US" dirty="0" smtClean="0"/>
              <a:t>What is intuition? </a:t>
            </a:r>
          </a:p>
          <a:p>
            <a:pPr lvl="1"/>
            <a:r>
              <a:rPr lang="en-US" dirty="0" smtClean="0"/>
              <a:t>Following </a:t>
            </a:r>
            <a:r>
              <a:rPr lang="en-US" dirty="0" err="1"/>
              <a:t>Kahneman</a:t>
            </a:r>
            <a:r>
              <a:rPr lang="en-US" dirty="0"/>
              <a:t> [2011: 201-240], we define skilled intuition as recognition of constellations of highly predictive parameter values based on sufficient past experience. </a:t>
            </a:r>
            <a:endParaRPr lang="en-US" dirty="0" smtClean="0"/>
          </a:p>
          <a:p>
            <a:pPr lvl="1"/>
            <a:r>
              <a:rPr lang="en-US" dirty="0" smtClean="0"/>
              <a:t>So</a:t>
            </a:r>
            <a:r>
              <a:rPr lang="en-US" dirty="0"/>
              <a:t>, intuition comes down to recognizing regularities from past experience. </a:t>
            </a:r>
            <a:endParaRPr lang="en-US" dirty="0" smtClean="0"/>
          </a:p>
          <a:p>
            <a:pPr lvl="1"/>
            <a:r>
              <a:rPr lang="en-US" dirty="0" smtClean="0"/>
              <a:t>Compare </a:t>
            </a:r>
            <a:r>
              <a:rPr lang="en-US" dirty="0" smtClean="0"/>
              <a:t>the predictive </a:t>
            </a:r>
            <a:r>
              <a:rPr lang="en-US" dirty="0" smtClean="0"/>
              <a:t>power of </a:t>
            </a:r>
            <a:r>
              <a:rPr lang="en-US" dirty="0" smtClean="0"/>
              <a:t>an anesthesiologist </a:t>
            </a:r>
            <a:r>
              <a:rPr lang="en-US" dirty="0" smtClean="0"/>
              <a:t>to that of a radiologist: the first has lots of feedback, the second, not.</a:t>
            </a:r>
          </a:p>
          <a:p>
            <a:pPr marL="0" indent="0">
              <a:buNone/>
            </a:pPr>
            <a:endParaRPr lang="en-US" dirty="0"/>
          </a:p>
        </p:txBody>
      </p:sp>
    </p:spTree>
    <p:extLst>
      <p:ext uri="{BB962C8B-B14F-4D97-AF65-F5344CB8AC3E}">
        <p14:creationId xmlns:p14="http://schemas.microsoft.com/office/powerpoint/2010/main" val="3993399542"/>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Recognizing false intuitions</a:t>
            </a:r>
            <a:endParaRPr lang="en-US" dirty="0"/>
          </a:p>
        </p:txBody>
      </p:sp>
      <p:sp>
        <p:nvSpPr>
          <p:cNvPr id="3" name="Content Placeholder 2"/>
          <p:cNvSpPr>
            <a:spLocks noGrp="1"/>
          </p:cNvSpPr>
          <p:nvPr>
            <p:ph sz="quarter" idx="1"/>
          </p:nvPr>
        </p:nvSpPr>
        <p:spPr/>
        <p:txBody>
          <a:bodyPr/>
          <a:lstStyle/>
          <a:p>
            <a:endParaRPr lang="en-US" dirty="0" smtClean="0"/>
          </a:p>
          <a:p>
            <a:r>
              <a:rPr lang="en-US" dirty="0" smtClean="0"/>
              <a:t>CLAD will evaluate a clinician’s decisions based on:</a:t>
            </a:r>
          </a:p>
          <a:p>
            <a:pPr lvl="1"/>
            <a:r>
              <a:rPr lang="en-US" dirty="0" smtClean="0"/>
              <a:t>Clinical aspects of </a:t>
            </a:r>
            <a:r>
              <a:rPr lang="en-US" dirty="0" smtClean="0"/>
              <a:t>ontology</a:t>
            </a:r>
            <a:endParaRPr lang="en-US" dirty="0" smtClean="0"/>
          </a:p>
          <a:p>
            <a:pPr lvl="1"/>
            <a:r>
              <a:rPr lang="en-US" dirty="0" smtClean="0"/>
              <a:t>CLAD’s </a:t>
            </a:r>
            <a:r>
              <a:rPr lang="en-US" dirty="0"/>
              <a:t>fact repository </a:t>
            </a:r>
            <a:r>
              <a:rPr lang="en-US" dirty="0" smtClean="0"/>
              <a:t>about </a:t>
            </a:r>
            <a:r>
              <a:rPr lang="en-US" dirty="0"/>
              <a:t>the </a:t>
            </a:r>
            <a:r>
              <a:rPr lang="en-US" dirty="0" smtClean="0"/>
              <a:t>physician: is he experienced? Does he have enough experience and good outcomes </a:t>
            </a:r>
            <a:r>
              <a:rPr lang="en-US" dirty="0"/>
              <a:t>to override “good practice” </a:t>
            </a:r>
            <a:r>
              <a:rPr lang="en-US" dirty="0" smtClean="0"/>
              <a:t>rules, on the assumption that he is using valid “intuition”?</a:t>
            </a:r>
            <a:endParaRPr lang="en-US" dirty="0"/>
          </a:p>
          <a:p>
            <a:r>
              <a:rPr lang="en-US" dirty="0"/>
              <a:t>Should CLAD learn a new constellation of features from an experienced physician?</a:t>
            </a:r>
          </a:p>
          <a:p>
            <a:pPr marL="0" indent="0">
              <a:buNone/>
            </a:pPr>
            <a:endParaRPr lang="en-US" dirty="0"/>
          </a:p>
        </p:txBody>
      </p:sp>
    </p:spTree>
    <p:extLst>
      <p:ext uri="{BB962C8B-B14F-4D97-AF65-F5344CB8AC3E}">
        <p14:creationId xmlns:p14="http://schemas.microsoft.com/office/powerpoint/2010/main" val="3456529152"/>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Illusion </a:t>
            </a:r>
            <a:r>
              <a:rPr lang="en-US" dirty="0" smtClean="0"/>
              <a:t>of Validity</a:t>
            </a:r>
            <a:endParaRPr lang="en-US" dirty="0"/>
          </a:p>
        </p:txBody>
      </p:sp>
      <p:sp>
        <p:nvSpPr>
          <p:cNvPr id="3" name="Content Placeholder 2"/>
          <p:cNvSpPr>
            <a:spLocks noGrp="1"/>
          </p:cNvSpPr>
          <p:nvPr>
            <p:ph sz="quarter" idx="1"/>
          </p:nvPr>
        </p:nvSpPr>
        <p:spPr/>
        <p:txBody>
          <a:bodyPr/>
          <a:lstStyle/>
          <a:p>
            <a:r>
              <a:rPr lang="en-US" dirty="0" smtClean="0"/>
              <a:t>Clinging to a belief despite the fact that it is unsubstantiated or there is counterevidence</a:t>
            </a:r>
          </a:p>
          <a:p>
            <a:r>
              <a:rPr lang="en-US" dirty="0" smtClean="0"/>
              <a:t>Cf. the failed “predicting officer potential” method</a:t>
            </a:r>
          </a:p>
          <a:p>
            <a:r>
              <a:rPr lang="en-US" dirty="0" smtClean="0"/>
              <a:t>In clinical medicine: a physician pursues a hypothesis too long, with “too long” defined by:</a:t>
            </a:r>
          </a:p>
          <a:p>
            <a:pPr lvl="1"/>
            <a:r>
              <a:rPr lang="en-US" dirty="0"/>
              <a:t>T</a:t>
            </a:r>
            <a:r>
              <a:rPr lang="en-US" dirty="0" smtClean="0"/>
              <a:t>he strength of the constellation of feature values for this hypothesis</a:t>
            </a:r>
          </a:p>
          <a:p>
            <a:pPr lvl="1"/>
            <a:r>
              <a:rPr lang="en-US" dirty="0" smtClean="0"/>
              <a:t>The strength of the constellation of feature values for competing hypotheses</a:t>
            </a:r>
          </a:p>
          <a:p>
            <a:pPr lvl="1"/>
            <a:r>
              <a:rPr lang="en-US" dirty="0" smtClean="0"/>
              <a:t>The trustworthiness of tests providing feature values</a:t>
            </a:r>
            <a:endParaRPr lang="en-US" dirty="0"/>
          </a:p>
        </p:txBody>
      </p:sp>
    </p:spTree>
    <p:extLst>
      <p:ext uri="{BB962C8B-B14F-4D97-AF65-F5344CB8AC3E}">
        <p14:creationId xmlns:p14="http://schemas.microsoft.com/office/powerpoint/2010/main" val="295389991"/>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4294967295"/>
          </p:nvPr>
        </p:nvSpPr>
        <p:spPr>
          <a:xfrm>
            <a:off x="304800" y="457200"/>
            <a:ext cx="8504238" cy="5715000"/>
          </a:xfrm>
        </p:spPr>
        <p:txBody>
          <a:bodyPr>
            <a:normAutofit lnSpcReduction="10000"/>
          </a:bodyPr>
          <a:lstStyle/>
          <a:p>
            <a:pPr marL="0" indent="0">
              <a:buNone/>
            </a:pPr>
            <a:r>
              <a:rPr lang="en-US" dirty="0"/>
              <a:t>Countering Clinician Biases </a:t>
            </a:r>
            <a:r>
              <a:rPr lang="en-US" dirty="0" smtClean="0"/>
              <a:t>Using:</a:t>
            </a:r>
          </a:p>
          <a:p>
            <a:pPr lvl="1"/>
            <a:r>
              <a:rPr lang="en-US" dirty="0" smtClean="0"/>
              <a:t>Ontological knowledge </a:t>
            </a:r>
            <a:r>
              <a:rPr lang="en-US" dirty="0"/>
              <a:t>about </a:t>
            </a:r>
            <a:r>
              <a:rPr lang="en-US" dirty="0" smtClean="0"/>
              <a:t>diagnosis </a:t>
            </a:r>
          </a:p>
          <a:p>
            <a:pPr lvl="2"/>
            <a:r>
              <a:rPr lang="en-US" dirty="0" smtClean="0"/>
              <a:t>Need for more features</a:t>
            </a:r>
          </a:p>
          <a:p>
            <a:pPr lvl="2"/>
            <a:r>
              <a:rPr lang="en-US" dirty="0" smtClean="0"/>
              <a:t>Jumping to conclusions</a:t>
            </a:r>
          </a:p>
          <a:p>
            <a:pPr lvl="2"/>
            <a:r>
              <a:rPr lang="en-US" dirty="0" smtClean="0"/>
              <a:t>False intuition</a:t>
            </a:r>
          </a:p>
          <a:p>
            <a:pPr lvl="2"/>
            <a:r>
              <a:rPr lang="en-US" dirty="0" smtClean="0"/>
              <a:t>Illusion of validity</a:t>
            </a:r>
          </a:p>
          <a:p>
            <a:pPr lvl="1"/>
            <a:r>
              <a:rPr lang="en-US" dirty="0" smtClean="0">
                <a:solidFill>
                  <a:schemeClr val="accent1"/>
                </a:solidFill>
              </a:rPr>
              <a:t>Disease likelihood</a:t>
            </a:r>
          </a:p>
          <a:p>
            <a:pPr lvl="2"/>
            <a:r>
              <a:rPr lang="en-US" dirty="0" smtClean="0">
                <a:solidFill>
                  <a:schemeClr val="accent1"/>
                </a:solidFill>
              </a:rPr>
              <a:t>Base rate neglect</a:t>
            </a:r>
          </a:p>
          <a:p>
            <a:pPr lvl="1"/>
            <a:r>
              <a:rPr lang="en-US" dirty="0" smtClean="0"/>
              <a:t>Clinician’s past </a:t>
            </a:r>
            <a:r>
              <a:rPr lang="en-US" dirty="0"/>
              <a:t>h</a:t>
            </a:r>
            <a:r>
              <a:rPr lang="en-US" dirty="0" smtClean="0"/>
              <a:t>istory vs. population-level preferences</a:t>
            </a:r>
          </a:p>
          <a:p>
            <a:pPr lvl="2"/>
            <a:r>
              <a:rPr lang="en-US" dirty="0" smtClean="0"/>
              <a:t>Small sample bias</a:t>
            </a:r>
          </a:p>
          <a:p>
            <a:pPr lvl="1"/>
            <a:r>
              <a:rPr lang="en-US" dirty="0" smtClean="0"/>
              <a:t>Hype level, clinician history, etc.</a:t>
            </a:r>
          </a:p>
          <a:p>
            <a:pPr lvl="2"/>
            <a:r>
              <a:rPr lang="en-US" dirty="0" smtClean="0"/>
              <a:t>Exposure effect </a:t>
            </a:r>
          </a:p>
          <a:p>
            <a:pPr lvl="1"/>
            <a:r>
              <a:rPr lang="en-US" dirty="0"/>
              <a:t>Simulations</a:t>
            </a:r>
          </a:p>
          <a:p>
            <a:pPr lvl="2"/>
            <a:r>
              <a:rPr lang="en-US" dirty="0"/>
              <a:t>Jumping to conclusions</a:t>
            </a:r>
          </a:p>
          <a:p>
            <a:pPr lvl="2"/>
            <a:r>
              <a:rPr lang="en-US" dirty="0"/>
              <a:t>Depletion </a:t>
            </a:r>
            <a:r>
              <a:rPr lang="en-US" dirty="0" smtClean="0"/>
              <a:t>effects</a:t>
            </a:r>
          </a:p>
          <a:p>
            <a:pPr lvl="2"/>
            <a:r>
              <a:rPr lang="en-US" dirty="0" smtClean="0"/>
              <a:t>Small sample bias</a:t>
            </a:r>
            <a:endParaRPr lang="en-US" dirty="0"/>
          </a:p>
          <a:p>
            <a:pPr marL="274320" lvl="1" indent="0">
              <a:buNone/>
            </a:pPr>
            <a:endParaRPr lang="en-US" dirty="0"/>
          </a:p>
        </p:txBody>
      </p:sp>
    </p:spTree>
    <p:extLst>
      <p:ext uri="{BB962C8B-B14F-4D97-AF65-F5344CB8AC3E}">
        <p14:creationId xmlns:p14="http://schemas.microsoft.com/office/powerpoint/2010/main" val="232061448"/>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Base-Rate Neglect</a:t>
            </a:r>
            <a:endParaRPr lang="en-US" dirty="0"/>
          </a:p>
        </p:txBody>
      </p:sp>
      <p:sp>
        <p:nvSpPr>
          <p:cNvPr id="3" name="Content Placeholder 2"/>
          <p:cNvSpPr>
            <a:spLocks noGrp="1"/>
          </p:cNvSpPr>
          <p:nvPr>
            <p:ph sz="quarter" idx="1"/>
          </p:nvPr>
        </p:nvSpPr>
        <p:spPr>
          <a:xfrm>
            <a:off x="301752" y="1527048"/>
            <a:ext cx="8503920" cy="4797552"/>
          </a:xfrm>
        </p:spPr>
        <p:txBody>
          <a:bodyPr>
            <a:noAutofit/>
          </a:bodyPr>
          <a:lstStyle/>
          <a:p>
            <a:endParaRPr lang="en-US" sz="2400" dirty="0" smtClean="0"/>
          </a:p>
          <a:p>
            <a:r>
              <a:rPr lang="en-US" sz="2400" dirty="0" smtClean="0"/>
              <a:t>Lose sight of likelihood of a disease for a certain kind of person in a certain situation: e.g., malaria unlikely in NYC but highly likely in Africa</a:t>
            </a:r>
          </a:p>
          <a:p>
            <a:r>
              <a:rPr lang="en-US" sz="2400" dirty="0" smtClean="0"/>
              <a:t>Likelihood is ontologically recorded using conditional statements like those on the next slide</a:t>
            </a:r>
          </a:p>
          <a:p>
            <a:r>
              <a:rPr lang="en-US" sz="2400" dirty="0" smtClean="0"/>
              <a:t>If a clinician hypothesizes esophageal carcinoma for a 20-year old patient with a 2-month history of reflux symptoms, CLAD can issue a flag.</a:t>
            </a:r>
            <a:endParaRPr lang="en-US" sz="2400" dirty="0"/>
          </a:p>
        </p:txBody>
      </p:sp>
    </p:spTree>
    <p:extLst>
      <p:ext uri="{BB962C8B-B14F-4D97-AF65-F5344CB8AC3E}">
        <p14:creationId xmlns:p14="http://schemas.microsoft.com/office/powerpoint/2010/main" val="399135203"/>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a:xfrm>
            <a:off x="301752" y="1527048"/>
            <a:ext cx="8503920" cy="3806952"/>
          </a:xfrm>
        </p:spPr>
        <p:txBody>
          <a:bodyPr>
            <a:normAutofit fontScale="77500" lnSpcReduction="20000"/>
          </a:bodyPr>
          <a:lstStyle/>
          <a:p>
            <a:pPr marL="0" indent="0">
              <a:buNone/>
            </a:pPr>
            <a:endParaRPr lang="en-US" sz="2300" cap="small" dirty="0" smtClean="0"/>
          </a:p>
          <a:p>
            <a:pPr marL="0" indent="0">
              <a:buNone/>
            </a:pPr>
            <a:r>
              <a:rPr lang="en-US" sz="2300" cap="small" dirty="0" smtClean="0"/>
              <a:t>esophageal</a:t>
            </a:r>
            <a:r>
              <a:rPr lang="en-US" sz="2300" cap="small" dirty="0"/>
              <a:t>-carcinoma</a:t>
            </a:r>
            <a:endParaRPr lang="en-US" sz="2300" dirty="0"/>
          </a:p>
          <a:p>
            <a:pPr marL="0" indent="0">
              <a:buNone/>
            </a:pPr>
            <a:r>
              <a:rPr lang="en-US" sz="2300" dirty="0"/>
              <a:t>      </a:t>
            </a:r>
            <a:r>
              <a:rPr lang="en-US" sz="2300" cap="small" dirty="0"/>
              <a:t>sufficient-grounds-to-suspect</a:t>
            </a:r>
            <a:endParaRPr lang="en-US" sz="2300" dirty="0"/>
          </a:p>
          <a:p>
            <a:pPr marL="0" indent="0">
              <a:buNone/>
            </a:pPr>
            <a:r>
              <a:rPr lang="en-US" sz="2300" dirty="0"/>
              <a:t>         Both</a:t>
            </a:r>
          </a:p>
          <a:p>
            <a:pPr marL="0" indent="0">
              <a:buNone/>
            </a:pPr>
            <a:r>
              <a:rPr lang="en-US" sz="2300" dirty="0"/>
              <a:t> </a:t>
            </a:r>
            <a:r>
              <a:rPr lang="en-US" sz="2300" dirty="0" smtClean="0"/>
              <a:t>            - </a:t>
            </a:r>
            <a:r>
              <a:rPr lang="en-US" sz="2300" dirty="0"/>
              <a:t>(GERD (</a:t>
            </a:r>
            <a:r>
              <a:rPr lang="en-US" sz="2300" cap="small" dirty="0"/>
              <a:t>experiencer patient-1)</a:t>
            </a:r>
            <a:r>
              <a:rPr lang="en-US" sz="2300" dirty="0"/>
              <a:t> (</a:t>
            </a:r>
            <a:r>
              <a:rPr lang="en-US" sz="2300" cap="small" dirty="0"/>
              <a:t>duration (&gt; 5 (</a:t>
            </a:r>
            <a:r>
              <a:rPr lang="en-US" sz="2300" dirty="0"/>
              <a:t>measured-in </a:t>
            </a:r>
            <a:r>
              <a:rPr lang="en-US" sz="2300" cap="small" dirty="0"/>
              <a:t>year)))</a:t>
            </a:r>
            <a:endParaRPr lang="en-US" sz="2300" dirty="0"/>
          </a:p>
          <a:p>
            <a:pPr marL="0" indent="0">
              <a:buNone/>
            </a:pPr>
            <a:r>
              <a:rPr lang="en-US" sz="2300" dirty="0"/>
              <a:t>	- Either</a:t>
            </a:r>
          </a:p>
          <a:p>
            <a:pPr marL="0" indent="0">
              <a:buNone/>
            </a:pPr>
            <a:r>
              <a:rPr lang="en-US" sz="2300" dirty="0"/>
              <a:t>		- (</a:t>
            </a:r>
            <a:r>
              <a:rPr lang="en-US" sz="2300" cap="small" dirty="0"/>
              <a:t>patient-1 (agent-of smoke)) </a:t>
            </a:r>
            <a:endParaRPr lang="en-US" sz="2300" dirty="0"/>
          </a:p>
          <a:p>
            <a:pPr marL="0" indent="0">
              <a:buNone/>
            </a:pPr>
            <a:r>
              <a:rPr lang="en-US" sz="2300" dirty="0"/>
              <a:t>		- (</a:t>
            </a:r>
            <a:r>
              <a:rPr lang="en-US" sz="2300" cap="small" dirty="0"/>
              <a:t>patient-1 (agent-of (drink (theme alcohol) (frequency (&gt; .3)))))</a:t>
            </a:r>
            <a:endParaRPr lang="en-US" sz="2300" dirty="0"/>
          </a:p>
          <a:p>
            <a:pPr marL="0" indent="0">
              <a:buNone/>
            </a:pPr>
            <a:r>
              <a:rPr lang="en-US" sz="2300" dirty="0"/>
              <a:t>		- (</a:t>
            </a:r>
            <a:r>
              <a:rPr lang="en-US" sz="2300" cap="small" dirty="0"/>
              <a:t>patient-1 (agent-of (reside (location industrial-place))))</a:t>
            </a:r>
            <a:endParaRPr lang="en-US" sz="2300" dirty="0"/>
          </a:p>
          <a:p>
            <a:pPr marL="0" indent="0">
              <a:buNone/>
            </a:pPr>
            <a:r>
              <a:rPr lang="en-US" sz="2300" cap="small" dirty="0"/>
              <a:t>		- (patient-1 (agent-of (work (location industrial-place))))</a:t>
            </a:r>
            <a:endParaRPr lang="en-US" sz="2300" dirty="0"/>
          </a:p>
          <a:p>
            <a:pPr marL="0" indent="0">
              <a:buNone/>
            </a:pPr>
            <a:r>
              <a:rPr lang="en-US" sz="2300" cap="small" dirty="0"/>
              <a:t>		- (patient-1 (experiencer-of (expose (theme carcinogen)</a:t>
            </a:r>
          </a:p>
          <a:p>
            <a:pPr marL="0" indent="0">
              <a:buNone/>
            </a:pPr>
            <a:r>
              <a:rPr lang="en-US" sz="2300" cap="small" dirty="0"/>
              <a:t>			 (frequency (&gt; .3)))))</a:t>
            </a:r>
            <a:endParaRPr lang="en-US" sz="2300" dirty="0"/>
          </a:p>
          <a:p>
            <a:pPr marL="0" indent="0">
              <a:buNone/>
            </a:pPr>
            <a:r>
              <a:rPr lang="en-US" sz="2300" dirty="0"/>
              <a:t>      </a:t>
            </a:r>
            <a:r>
              <a:rPr lang="en-US" sz="2300" dirty="0" smtClean="0"/>
              <a:t>    </a:t>
            </a:r>
            <a:r>
              <a:rPr lang="en-US" sz="2300" i="1" dirty="0"/>
              <a:t>Other conditions…</a:t>
            </a:r>
          </a:p>
          <a:p>
            <a:pPr marL="0" indent="0">
              <a:buNone/>
            </a:pPr>
            <a:endParaRPr lang="en-US" dirty="0"/>
          </a:p>
        </p:txBody>
      </p:sp>
    </p:spTree>
    <p:extLst>
      <p:ext uri="{BB962C8B-B14F-4D97-AF65-F5344CB8AC3E}">
        <p14:creationId xmlns:p14="http://schemas.microsoft.com/office/powerpoint/2010/main" val="1484393165"/>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4294967295"/>
          </p:nvPr>
        </p:nvSpPr>
        <p:spPr>
          <a:xfrm>
            <a:off x="304800" y="457200"/>
            <a:ext cx="8504238" cy="5715000"/>
          </a:xfrm>
        </p:spPr>
        <p:txBody>
          <a:bodyPr>
            <a:normAutofit lnSpcReduction="10000"/>
          </a:bodyPr>
          <a:lstStyle/>
          <a:p>
            <a:pPr marL="0" indent="0">
              <a:buNone/>
            </a:pPr>
            <a:r>
              <a:rPr lang="en-US" dirty="0"/>
              <a:t>Countering Clinician Biases </a:t>
            </a:r>
            <a:r>
              <a:rPr lang="en-US" dirty="0" smtClean="0"/>
              <a:t>Using:</a:t>
            </a:r>
          </a:p>
          <a:p>
            <a:pPr lvl="1"/>
            <a:r>
              <a:rPr lang="en-US" dirty="0" smtClean="0"/>
              <a:t>Ontological knowledge </a:t>
            </a:r>
            <a:r>
              <a:rPr lang="en-US" dirty="0"/>
              <a:t>about </a:t>
            </a:r>
            <a:r>
              <a:rPr lang="en-US" dirty="0" smtClean="0"/>
              <a:t>diagnosis </a:t>
            </a:r>
          </a:p>
          <a:p>
            <a:pPr lvl="2"/>
            <a:r>
              <a:rPr lang="en-US" dirty="0" smtClean="0"/>
              <a:t>Need for more features</a:t>
            </a:r>
          </a:p>
          <a:p>
            <a:pPr lvl="2"/>
            <a:r>
              <a:rPr lang="en-US" dirty="0" smtClean="0"/>
              <a:t>Jumping to conclusions</a:t>
            </a:r>
          </a:p>
          <a:p>
            <a:pPr lvl="2"/>
            <a:r>
              <a:rPr lang="en-US" dirty="0" smtClean="0"/>
              <a:t>False intuition</a:t>
            </a:r>
          </a:p>
          <a:p>
            <a:pPr lvl="2"/>
            <a:r>
              <a:rPr lang="en-US" dirty="0" smtClean="0"/>
              <a:t>Illusion of validity</a:t>
            </a:r>
          </a:p>
          <a:p>
            <a:pPr lvl="1"/>
            <a:r>
              <a:rPr lang="en-US" dirty="0" smtClean="0"/>
              <a:t>Disease likelihood</a:t>
            </a:r>
          </a:p>
          <a:p>
            <a:pPr lvl="2"/>
            <a:r>
              <a:rPr lang="en-US" dirty="0" smtClean="0"/>
              <a:t>Base rate neglect</a:t>
            </a:r>
          </a:p>
          <a:p>
            <a:pPr lvl="1"/>
            <a:r>
              <a:rPr lang="en-US" dirty="0" smtClean="0">
                <a:solidFill>
                  <a:srgbClr val="D16349"/>
                </a:solidFill>
              </a:rPr>
              <a:t>Clinician’s past </a:t>
            </a:r>
            <a:r>
              <a:rPr lang="en-US" dirty="0">
                <a:solidFill>
                  <a:srgbClr val="D16349"/>
                </a:solidFill>
              </a:rPr>
              <a:t>h</a:t>
            </a:r>
            <a:r>
              <a:rPr lang="en-US" dirty="0" smtClean="0">
                <a:solidFill>
                  <a:srgbClr val="D16349"/>
                </a:solidFill>
              </a:rPr>
              <a:t>istory vs. population-level preferences</a:t>
            </a:r>
          </a:p>
          <a:p>
            <a:pPr lvl="2"/>
            <a:r>
              <a:rPr lang="en-US" dirty="0" smtClean="0">
                <a:solidFill>
                  <a:srgbClr val="D16349"/>
                </a:solidFill>
              </a:rPr>
              <a:t>Small sample bias</a:t>
            </a:r>
          </a:p>
          <a:p>
            <a:pPr lvl="1"/>
            <a:r>
              <a:rPr lang="en-US" dirty="0" smtClean="0"/>
              <a:t>Hype level, clinician history, etc.</a:t>
            </a:r>
          </a:p>
          <a:p>
            <a:pPr lvl="2"/>
            <a:r>
              <a:rPr lang="en-US" dirty="0" smtClean="0"/>
              <a:t>Exposure effect </a:t>
            </a:r>
          </a:p>
          <a:p>
            <a:pPr lvl="1"/>
            <a:r>
              <a:rPr lang="en-US" dirty="0"/>
              <a:t>Simulations</a:t>
            </a:r>
          </a:p>
          <a:p>
            <a:pPr lvl="2"/>
            <a:r>
              <a:rPr lang="en-US" dirty="0"/>
              <a:t>Jumping to conclusions</a:t>
            </a:r>
          </a:p>
          <a:p>
            <a:pPr lvl="2"/>
            <a:r>
              <a:rPr lang="en-US" dirty="0"/>
              <a:t>Depletion </a:t>
            </a:r>
            <a:r>
              <a:rPr lang="en-US" dirty="0" smtClean="0"/>
              <a:t>effects</a:t>
            </a:r>
          </a:p>
          <a:p>
            <a:pPr lvl="2"/>
            <a:r>
              <a:rPr lang="en-US" dirty="0" smtClean="0"/>
              <a:t>Small sample bias</a:t>
            </a:r>
            <a:endParaRPr lang="en-US" dirty="0"/>
          </a:p>
          <a:p>
            <a:pPr lvl="1"/>
            <a:endParaRPr lang="en-US" dirty="0"/>
          </a:p>
        </p:txBody>
      </p:sp>
    </p:spTree>
    <p:extLst>
      <p:ext uri="{BB962C8B-B14F-4D97-AF65-F5344CB8AC3E}">
        <p14:creationId xmlns:p14="http://schemas.microsoft.com/office/powerpoint/2010/main" val="232061448"/>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Small Sample Bias</a:t>
            </a:r>
            <a:endParaRPr lang="en-US" dirty="0"/>
          </a:p>
        </p:txBody>
      </p:sp>
      <p:sp>
        <p:nvSpPr>
          <p:cNvPr id="3" name="Content Placeholder 2"/>
          <p:cNvSpPr>
            <a:spLocks noGrp="1"/>
          </p:cNvSpPr>
          <p:nvPr>
            <p:ph sz="quarter" idx="1"/>
          </p:nvPr>
        </p:nvSpPr>
        <p:spPr>
          <a:xfrm>
            <a:off x="301752" y="1527048"/>
            <a:ext cx="8503920" cy="4721352"/>
          </a:xfrm>
        </p:spPr>
        <p:txBody>
          <a:bodyPr>
            <a:normAutofit fontScale="92500" lnSpcReduction="10000"/>
          </a:bodyPr>
          <a:lstStyle/>
          <a:p>
            <a:r>
              <a:rPr lang="en-US" dirty="0"/>
              <a:t>A person’s understanding of the frequency or likelihood of an event can be swayed from objective measures by the person’s own experience, and by the ease to which an example of a given type of situation – even if objectively rare – comes to </a:t>
            </a:r>
            <a:r>
              <a:rPr lang="en-US" dirty="0" smtClean="0"/>
              <a:t>mind</a:t>
            </a:r>
          </a:p>
          <a:p>
            <a:r>
              <a:rPr lang="en-US" dirty="0" smtClean="0"/>
              <a:t>Beware the </a:t>
            </a:r>
            <a:r>
              <a:rPr lang="en-US" i="1" dirty="0" smtClean="0"/>
              <a:t>art </a:t>
            </a:r>
            <a:r>
              <a:rPr lang="en-US" dirty="0" smtClean="0"/>
              <a:t>of medicine (incorporating personal experience in informal ways into one’s decision-making)</a:t>
            </a:r>
          </a:p>
          <a:p>
            <a:r>
              <a:rPr lang="en-US" dirty="0" err="1" smtClean="0"/>
              <a:t>Kahneman</a:t>
            </a:r>
            <a:r>
              <a:rPr lang="en-US" dirty="0" smtClean="0"/>
              <a:t> </a:t>
            </a:r>
            <a:r>
              <a:rPr lang="en-US" dirty="0"/>
              <a:t>[2011: 118</a:t>
            </a:r>
            <a:r>
              <a:rPr lang="en-US" dirty="0" smtClean="0"/>
              <a:t>]: “</a:t>
            </a:r>
            <a:r>
              <a:rPr lang="en-US" dirty="0"/>
              <a:t>The exaggerated faith in small samples is only one example of a more general illusion – we pay more attention to the content of messages than to information about their reliability, and as a result end up with a view of the world around us that is simpler and more coherent than the data justify.” </a:t>
            </a:r>
          </a:p>
        </p:txBody>
      </p:sp>
    </p:spTree>
    <p:extLst>
      <p:ext uri="{BB962C8B-B14F-4D97-AF65-F5344CB8AC3E}">
        <p14:creationId xmlns:p14="http://schemas.microsoft.com/office/powerpoint/2010/main" val="2325566386"/>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534400" cy="758952"/>
          </a:xfrm>
        </p:spPr>
        <p:txBody>
          <a:bodyPr>
            <a:normAutofit/>
          </a:bodyPr>
          <a:lstStyle/>
          <a:p>
            <a:r>
              <a:rPr lang="en-US" dirty="0" smtClean="0"/>
              <a:t>Sample “Biases” to Be Discussed Here</a:t>
            </a:r>
            <a:endParaRPr lang="en-US" dirty="0"/>
          </a:p>
        </p:txBody>
      </p:sp>
      <p:sp>
        <p:nvSpPr>
          <p:cNvPr id="3" name="Content Placeholder 2"/>
          <p:cNvSpPr>
            <a:spLocks noGrp="1"/>
          </p:cNvSpPr>
          <p:nvPr>
            <p:ph sz="quarter" idx="1"/>
          </p:nvPr>
        </p:nvSpPr>
        <p:spPr/>
        <p:txBody>
          <a:bodyPr/>
          <a:lstStyle/>
          <a:p>
            <a:r>
              <a:rPr lang="en-US" dirty="0" smtClean="0"/>
              <a:t>Clinician “biases”</a:t>
            </a:r>
          </a:p>
          <a:p>
            <a:pPr lvl="1"/>
            <a:r>
              <a:rPr lang="en-US" dirty="0" smtClean="0"/>
              <a:t>The illusion that more features is better; false intuitions; jumping to conclusions; the small sample bias; base-rate neglect; the illusion of validity; the exposure effect</a:t>
            </a:r>
          </a:p>
          <a:p>
            <a:r>
              <a:rPr lang="en-US" dirty="0" smtClean="0"/>
              <a:t>Patient “biases”</a:t>
            </a:r>
          </a:p>
          <a:p>
            <a:pPr lvl="1"/>
            <a:r>
              <a:rPr lang="en-US" dirty="0" smtClean="0"/>
              <a:t>The framing sway; the halo effect; the exposure effect; effects of evaluative attitudes</a:t>
            </a:r>
          </a:p>
          <a:p>
            <a:pPr lvl="1"/>
            <a:endParaRPr lang="en-US" dirty="0"/>
          </a:p>
        </p:txBody>
      </p:sp>
    </p:spTree>
    <p:extLst>
      <p:ext uri="{BB962C8B-B14F-4D97-AF65-F5344CB8AC3E}">
        <p14:creationId xmlns:p14="http://schemas.microsoft.com/office/powerpoint/2010/main" val="2769203662"/>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Detecting Small Sample Bias</a:t>
            </a:r>
            <a:endParaRPr lang="en-US" dirty="0"/>
          </a:p>
        </p:txBody>
      </p:sp>
      <p:sp>
        <p:nvSpPr>
          <p:cNvPr id="3" name="Content Placeholder 2"/>
          <p:cNvSpPr>
            <a:spLocks noGrp="1"/>
          </p:cNvSpPr>
          <p:nvPr>
            <p:ph sz="quarter" idx="1"/>
          </p:nvPr>
        </p:nvSpPr>
        <p:spPr/>
        <p:txBody>
          <a:bodyPr/>
          <a:lstStyle/>
          <a:p>
            <a:pPr marL="0" indent="0">
              <a:buNone/>
            </a:pPr>
            <a:endParaRPr lang="en-US" dirty="0" smtClean="0"/>
          </a:p>
          <a:p>
            <a:pPr marL="0" indent="0">
              <a:buNone/>
            </a:pPr>
            <a:r>
              <a:rPr lang="en-US" dirty="0" smtClean="0"/>
              <a:t>CLAD’s decision function will incorporate:</a:t>
            </a:r>
          </a:p>
          <a:p>
            <a:pPr marL="514350" indent="-514350">
              <a:buFont typeface="+mj-lt"/>
              <a:buAutoNum type="arabicPeriod"/>
            </a:pPr>
            <a:r>
              <a:rPr lang="en-US" dirty="0"/>
              <a:t>T</a:t>
            </a:r>
            <a:r>
              <a:rPr lang="en-US" dirty="0" smtClean="0"/>
              <a:t>he </a:t>
            </a:r>
            <a:r>
              <a:rPr lang="en-US" dirty="0"/>
              <a:t>physician’s current clinical </a:t>
            </a:r>
            <a:r>
              <a:rPr lang="en-US" dirty="0" smtClean="0"/>
              <a:t>decision (“Give medication X”)</a:t>
            </a:r>
            <a:endParaRPr lang="en-US" dirty="0"/>
          </a:p>
          <a:p>
            <a:pPr marL="514350" indent="-514350">
              <a:buFont typeface="+mj-lt"/>
              <a:buAutoNum type="arabicPeriod"/>
            </a:pPr>
            <a:r>
              <a:rPr lang="en-US" dirty="0" smtClean="0"/>
              <a:t>CLAD’s </a:t>
            </a:r>
            <a:r>
              <a:rPr lang="en-US" dirty="0"/>
              <a:t>model of the physician’s past clinical history, particularly with respect to the given </a:t>
            </a:r>
            <a:r>
              <a:rPr lang="en-US" dirty="0" smtClean="0"/>
              <a:t>decision (“Give medication X vs. Y vs. Z”) </a:t>
            </a:r>
            <a:endParaRPr lang="en-US" dirty="0"/>
          </a:p>
          <a:p>
            <a:pPr marL="514350" indent="-514350">
              <a:buFont typeface="+mj-lt"/>
              <a:buAutoNum type="arabicPeriod"/>
            </a:pPr>
            <a:r>
              <a:rPr lang="en-US" dirty="0"/>
              <a:t>T</a:t>
            </a:r>
            <a:r>
              <a:rPr lang="en-US" dirty="0" smtClean="0"/>
              <a:t>he </a:t>
            </a:r>
            <a:r>
              <a:rPr lang="en-US" dirty="0"/>
              <a:t>objective, population-level preference for the selected decision as compared with other options. </a:t>
            </a:r>
            <a:endParaRPr lang="en-US" dirty="0" smtClean="0"/>
          </a:p>
        </p:txBody>
      </p:sp>
    </p:spTree>
    <p:extLst>
      <p:ext uri="{BB962C8B-B14F-4D97-AF65-F5344CB8AC3E}">
        <p14:creationId xmlns:p14="http://schemas.microsoft.com/office/powerpoint/2010/main" val="1362262882"/>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4294967295"/>
          </p:nvPr>
        </p:nvSpPr>
        <p:spPr>
          <a:xfrm>
            <a:off x="304800" y="457200"/>
            <a:ext cx="8504238" cy="5715000"/>
          </a:xfrm>
        </p:spPr>
        <p:txBody>
          <a:bodyPr>
            <a:normAutofit lnSpcReduction="10000"/>
          </a:bodyPr>
          <a:lstStyle/>
          <a:p>
            <a:pPr marL="0" indent="0">
              <a:buNone/>
            </a:pPr>
            <a:r>
              <a:rPr lang="en-US" dirty="0"/>
              <a:t>Countering Clinician Biases </a:t>
            </a:r>
            <a:r>
              <a:rPr lang="en-US" dirty="0" smtClean="0"/>
              <a:t>Using:</a:t>
            </a:r>
          </a:p>
          <a:p>
            <a:pPr lvl="1"/>
            <a:r>
              <a:rPr lang="en-US" dirty="0" smtClean="0"/>
              <a:t>Ontological knowledge </a:t>
            </a:r>
            <a:r>
              <a:rPr lang="en-US" dirty="0"/>
              <a:t>about </a:t>
            </a:r>
            <a:r>
              <a:rPr lang="en-US" dirty="0" smtClean="0"/>
              <a:t>diagnosis </a:t>
            </a:r>
          </a:p>
          <a:p>
            <a:pPr lvl="2"/>
            <a:r>
              <a:rPr lang="en-US" dirty="0" smtClean="0"/>
              <a:t>Need for more features</a:t>
            </a:r>
          </a:p>
          <a:p>
            <a:pPr lvl="2"/>
            <a:r>
              <a:rPr lang="en-US" dirty="0" smtClean="0"/>
              <a:t>Jumping to conclusions</a:t>
            </a:r>
          </a:p>
          <a:p>
            <a:pPr lvl="2"/>
            <a:r>
              <a:rPr lang="en-US" dirty="0" smtClean="0"/>
              <a:t>False intuition</a:t>
            </a:r>
          </a:p>
          <a:p>
            <a:pPr lvl="2"/>
            <a:r>
              <a:rPr lang="en-US" dirty="0" smtClean="0"/>
              <a:t>Illusion of validity</a:t>
            </a:r>
          </a:p>
          <a:p>
            <a:pPr lvl="1"/>
            <a:r>
              <a:rPr lang="en-US" dirty="0" smtClean="0"/>
              <a:t>Disease likelihood</a:t>
            </a:r>
          </a:p>
          <a:p>
            <a:pPr lvl="2"/>
            <a:r>
              <a:rPr lang="en-US" dirty="0" smtClean="0"/>
              <a:t>Base rate neglect</a:t>
            </a:r>
          </a:p>
          <a:p>
            <a:pPr lvl="1"/>
            <a:r>
              <a:rPr lang="en-US" dirty="0" smtClean="0"/>
              <a:t>Clinician’s past </a:t>
            </a:r>
            <a:r>
              <a:rPr lang="en-US" dirty="0"/>
              <a:t>h</a:t>
            </a:r>
            <a:r>
              <a:rPr lang="en-US" dirty="0" smtClean="0"/>
              <a:t>istory vs. population-level preferences</a:t>
            </a:r>
          </a:p>
          <a:p>
            <a:pPr lvl="2"/>
            <a:r>
              <a:rPr lang="en-US" dirty="0" smtClean="0"/>
              <a:t>Small sample bias</a:t>
            </a:r>
          </a:p>
          <a:p>
            <a:pPr lvl="1"/>
            <a:r>
              <a:rPr lang="en-US" dirty="0" smtClean="0">
                <a:solidFill>
                  <a:srgbClr val="D16349"/>
                </a:solidFill>
              </a:rPr>
              <a:t>Hype level, clinician history, etc.</a:t>
            </a:r>
          </a:p>
          <a:p>
            <a:pPr lvl="2"/>
            <a:r>
              <a:rPr lang="en-US" dirty="0" smtClean="0">
                <a:solidFill>
                  <a:srgbClr val="D16349"/>
                </a:solidFill>
              </a:rPr>
              <a:t>Exposure effect </a:t>
            </a:r>
          </a:p>
          <a:p>
            <a:pPr lvl="1"/>
            <a:r>
              <a:rPr lang="en-US" dirty="0"/>
              <a:t>Simulations</a:t>
            </a:r>
          </a:p>
          <a:p>
            <a:pPr lvl="2"/>
            <a:r>
              <a:rPr lang="en-US" dirty="0"/>
              <a:t>Jumping to conclusions</a:t>
            </a:r>
          </a:p>
          <a:p>
            <a:pPr lvl="2"/>
            <a:r>
              <a:rPr lang="en-US" dirty="0"/>
              <a:t>Depletion </a:t>
            </a:r>
            <a:r>
              <a:rPr lang="en-US" dirty="0" smtClean="0"/>
              <a:t>effects</a:t>
            </a:r>
          </a:p>
          <a:p>
            <a:pPr lvl="2"/>
            <a:r>
              <a:rPr lang="en-US" dirty="0" smtClean="0"/>
              <a:t>Small sample bias</a:t>
            </a:r>
            <a:endParaRPr lang="en-US" dirty="0"/>
          </a:p>
        </p:txBody>
      </p:sp>
    </p:spTree>
    <p:extLst>
      <p:ext uri="{BB962C8B-B14F-4D97-AF65-F5344CB8AC3E}">
        <p14:creationId xmlns:p14="http://schemas.microsoft.com/office/powerpoint/2010/main" val="232061448"/>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Exposure Effect</a:t>
            </a:r>
            <a:endParaRPr lang="en-US" dirty="0"/>
          </a:p>
        </p:txBody>
      </p:sp>
      <p:sp>
        <p:nvSpPr>
          <p:cNvPr id="3" name="Content Placeholder 2"/>
          <p:cNvSpPr>
            <a:spLocks noGrp="1"/>
          </p:cNvSpPr>
          <p:nvPr>
            <p:ph sz="quarter" idx="1"/>
          </p:nvPr>
        </p:nvSpPr>
        <p:spPr/>
        <p:txBody>
          <a:bodyPr/>
          <a:lstStyle/>
          <a:p>
            <a:endParaRPr lang="en-US" dirty="0" smtClean="0"/>
          </a:p>
          <a:p>
            <a:r>
              <a:rPr lang="en-US" dirty="0" smtClean="0"/>
              <a:t>People believe frequently</a:t>
            </a:r>
            <a:r>
              <a:rPr lang="en-US" dirty="0"/>
              <a:t>-repeated falsehoods because, as </a:t>
            </a:r>
            <a:r>
              <a:rPr lang="en-US" dirty="0" err="1"/>
              <a:t>Kahneman</a:t>
            </a:r>
            <a:r>
              <a:rPr lang="en-US" dirty="0"/>
              <a:t> [2011: 62] says, “familiarity is not easily distinguished from truth”. </a:t>
            </a:r>
            <a:endParaRPr lang="en-US" dirty="0" smtClean="0"/>
          </a:p>
          <a:p>
            <a:r>
              <a:rPr lang="en-US" dirty="0" smtClean="0"/>
              <a:t>This </a:t>
            </a:r>
            <a:r>
              <a:rPr lang="en-US" dirty="0"/>
              <a:t>is biologically grounded in the fact that if you’ve encountered something many times and are still alive, it is probably not dangerous [ibid: 67]</a:t>
            </a:r>
            <a:r>
              <a:rPr lang="en-US" dirty="0" smtClean="0"/>
              <a:t>.</a:t>
            </a:r>
          </a:p>
          <a:p>
            <a:pPr marL="0" indent="0">
              <a:buNone/>
            </a:pPr>
            <a:endParaRPr lang="en-US" dirty="0"/>
          </a:p>
          <a:p>
            <a:endParaRPr lang="en-US" dirty="0"/>
          </a:p>
        </p:txBody>
      </p:sp>
    </p:spTree>
    <p:extLst>
      <p:ext uri="{BB962C8B-B14F-4D97-AF65-F5344CB8AC3E}">
        <p14:creationId xmlns:p14="http://schemas.microsoft.com/office/powerpoint/2010/main" val="840382425"/>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CLAD’s Detection of the Exposure Effect</a:t>
            </a:r>
            <a:endParaRPr lang="en-US" dirty="0"/>
          </a:p>
        </p:txBody>
      </p:sp>
      <p:sp>
        <p:nvSpPr>
          <p:cNvPr id="3" name="Content Placeholder 2"/>
          <p:cNvSpPr>
            <a:spLocks noGrp="1"/>
          </p:cNvSpPr>
          <p:nvPr>
            <p:ph sz="quarter" idx="1"/>
          </p:nvPr>
        </p:nvSpPr>
        <p:spPr/>
        <p:txBody>
          <a:bodyPr>
            <a:normAutofit fontScale="85000" lnSpcReduction="20000"/>
          </a:bodyPr>
          <a:lstStyle/>
          <a:p>
            <a:pPr marL="0" lvl="0" indent="0">
              <a:buNone/>
            </a:pPr>
            <a:r>
              <a:rPr lang="en-US" dirty="0" smtClean="0"/>
              <a:t>CLAD’s detection function will include the properties:</a:t>
            </a:r>
          </a:p>
          <a:p>
            <a:pPr lvl="0"/>
            <a:r>
              <a:rPr lang="en-US" dirty="0" smtClean="0"/>
              <a:t>HYPE-LEVEL: derived from amount of advertising, free-samples, etc.</a:t>
            </a:r>
          </a:p>
          <a:p>
            <a:pPr lvl="0"/>
            <a:r>
              <a:rPr lang="en-US" dirty="0" smtClean="0"/>
              <a:t>The </a:t>
            </a:r>
            <a:r>
              <a:rPr lang="en-US" dirty="0"/>
              <a:t>objective “goodness” of </a:t>
            </a:r>
            <a:r>
              <a:rPr lang="en-US" dirty="0" smtClean="0"/>
              <a:t>the </a:t>
            </a:r>
            <a:r>
              <a:rPr lang="en-US" dirty="0"/>
              <a:t>intervention – as compared with alternatives – at the level of population, which is a function of its relative efficacy, side effects, cost, etc.</a:t>
            </a:r>
          </a:p>
          <a:p>
            <a:pPr lvl="0"/>
            <a:r>
              <a:rPr lang="en-US" dirty="0"/>
              <a:t>The objective “goodness” of </a:t>
            </a:r>
            <a:r>
              <a:rPr lang="en-US" dirty="0" smtClean="0"/>
              <a:t>the </a:t>
            </a:r>
            <a:r>
              <a:rPr lang="en-US" dirty="0"/>
              <a:t>intervention – as compared with alternatives – for this patient, which adds patient-specific features, if known, to the above calculation.</a:t>
            </a:r>
          </a:p>
          <a:p>
            <a:pPr lvl="0"/>
            <a:r>
              <a:rPr lang="en-US" dirty="0"/>
              <a:t>The actual selection of an intervention for this patient in this case.</a:t>
            </a:r>
          </a:p>
          <a:p>
            <a:pPr lvl="0"/>
            <a:r>
              <a:rPr lang="en-US" dirty="0"/>
              <a:t>The doctor’s past history of prescribing – or not prescribing – this intervention in relevant circumstances. </a:t>
            </a:r>
            <a:endParaRPr lang="en-US" dirty="0" smtClean="0"/>
          </a:p>
          <a:p>
            <a:pPr marL="0" lvl="0" indent="0">
              <a:buNone/>
            </a:pPr>
            <a:r>
              <a:rPr lang="en-US" dirty="0" smtClean="0"/>
              <a:t>Is the doctor being influenced by hype? Is he set in old ways?</a:t>
            </a:r>
            <a:endParaRPr lang="en-US" dirty="0"/>
          </a:p>
        </p:txBody>
      </p:sp>
    </p:spTree>
    <p:extLst>
      <p:ext uri="{BB962C8B-B14F-4D97-AF65-F5344CB8AC3E}">
        <p14:creationId xmlns:p14="http://schemas.microsoft.com/office/powerpoint/2010/main" val="1987275764"/>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4294967295"/>
          </p:nvPr>
        </p:nvSpPr>
        <p:spPr>
          <a:xfrm>
            <a:off x="304800" y="457200"/>
            <a:ext cx="8504238" cy="5715000"/>
          </a:xfrm>
        </p:spPr>
        <p:txBody>
          <a:bodyPr>
            <a:normAutofit lnSpcReduction="10000"/>
          </a:bodyPr>
          <a:lstStyle/>
          <a:p>
            <a:pPr marL="0" indent="0">
              <a:buNone/>
            </a:pPr>
            <a:r>
              <a:rPr lang="en-US" dirty="0"/>
              <a:t>Countering Clinician Biases </a:t>
            </a:r>
            <a:r>
              <a:rPr lang="en-US" dirty="0" smtClean="0"/>
              <a:t>Using:</a:t>
            </a:r>
          </a:p>
          <a:p>
            <a:pPr lvl="1"/>
            <a:r>
              <a:rPr lang="en-US" dirty="0" smtClean="0"/>
              <a:t>Ontological knowledge </a:t>
            </a:r>
            <a:r>
              <a:rPr lang="en-US" dirty="0"/>
              <a:t>about </a:t>
            </a:r>
            <a:r>
              <a:rPr lang="en-US" dirty="0" smtClean="0"/>
              <a:t>diagnosis </a:t>
            </a:r>
          </a:p>
          <a:p>
            <a:pPr lvl="2"/>
            <a:r>
              <a:rPr lang="en-US" dirty="0" smtClean="0"/>
              <a:t>Need for more features</a:t>
            </a:r>
          </a:p>
          <a:p>
            <a:pPr lvl="2"/>
            <a:r>
              <a:rPr lang="en-US" dirty="0" smtClean="0"/>
              <a:t>Jumping to conclusions</a:t>
            </a:r>
          </a:p>
          <a:p>
            <a:pPr lvl="2"/>
            <a:r>
              <a:rPr lang="en-US" dirty="0" smtClean="0"/>
              <a:t>False intuition</a:t>
            </a:r>
          </a:p>
          <a:p>
            <a:pPr lvl="2"/>
            <a:r>
              <a:rPr lang="en-US" dirty="0" smtClean="0"/>
              <a:t>Illusion of validity</a:t>
            </a:r>
          </a:p>
          <a:p>
            <a:pPr lvl="1"/>
            <a:r>
              <a:rPr lang="en-US" dirty="0" smtClean="0"/>
              <a:t>Disease likelihood</a:t>
            </a:r>
          </a:p>
          <a:p>
            <a:pPr lvl="2"/>
            <a:r>
              <a:rPr lang="en-US" dirty="0" smtClean="0"/>
              <a:t>Base rate neglect</a:t>
            </a:r>
          </a:p>
          <a:p>
            <a:pPr lvl="1"/>
            <a:r>
              <a:rPr lang="en-US" dirty="0" smtClean="0"/>
              <a:t>Clinician’s past </a:t>
            </a:r>
            <a:r>
              <a:rPr lang="en-US" dirty="0"/>
              <a:t>h</a:t>
            </a:r>
            <a:r>
              <a:rPr lang="en-US" dirty="0" smtClean="0"/>
              <a:t>istory vs. population-level preferences</a:t>
            </a:r>
          </a:p>
          <a:p>
            <a:pPr lvl="2"/>
            <a:r>
              <a:rPr lang="en-US" dirty="0" smtClean="0"/>
              <a:t>Small sample bias</a:t>
            </a:r>
          </a:p>
          <a:p>
            <a:pPr lvl="1"/>
            <a:r>
              <a:rPr lang="en-US" dirty="0" smtClean="0"/>
              <a:t>Hype level, clinician history, etc.</a:t>
            </a:r>
          </a:p>
          <a:p>
            <a:pPr lvl="2"/>
            <a:r>
              <a:rPr lang="en-US" dirty="0" smtClean="0"/>
              <a:t>Exposure effect </a:t>
            </a:r>
          </a:p>
          <a:p>
            <a:pPr lvl="1"/>
            <a:r>
              <a:rPr lang="en-US" dirty="0">
                <a:solidFill>
                  <a:schemeClr val="accent1"/>
                </a:solidFill>
              </a:rPr>
              <a:t>Simulations</a:t>
            </a:r>
          </a:p>
          <a:p>
            <a:pPr lvl="2"/>
            <a:r>
              <a:rPr lang="en-US" dirty="0">
                <a:solidFill>
                  <a:schemeClr val="accent1"/>
                </a:solidFill>
              </a:rPr>
              <a:t>Jumping to </a:t>
            </a:r>
            <a:r>
              <a:rPr lang="en-US" dirty="0" smtClean="0">
                <a:solidFill>
                  <a:schemeClr val="accent1"/>
                </a:solidFill>
              </a:rPr>
              <a:t>conclusions </a:t>
            </a:r>
          </a:p>
          <a:p>
            <a:pPr lvl="2"/>
            <a:r>
              <a:rPr lang="en-US" dirty="0" smtClean="0">
                <a:solidFill>
                  <a:schemeClr val="accent1"/>
                </a:solidFill>
              </a:rPr>
              <a:t>Depletion effects</a:t>
            </a:r>
          </a:p>
          <a:p>
            <a:pPr lvl="2"/>
            <a:r>
              <a:rPr lang="en-US" dirty="0" smtClean="0">
                <a:solidFill>
                  <a:schemeClr val="accent1"/>
                </a:solidFill>
              </a:rPr>
              <a:t>Small sample bias</a:t>
            </a:r>
          </a:p>
          <a:p>
            <a:pPr lvl="1"/>
            <a:endParaRPr lang="en-US" dirty="0"/>
          </a:p>
        </p:txBody>
      </p:sp>
    </p:spTree>
    <p:extLst>
      <p:ext uri="{BB962C8B-B14F-4D97-AF65-F5344CB8AC3E}">
        <p14:creationId xmlns:p14="http://schemas.microsoft.com/office/powerpoint/2010/main" val="528438988"/>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Using Simulations to Counter Prognosis Biases</a:t>
            </a:r>
            <a:endParaRPr lang="en-US" dirty="0"/>
          </a:p>
        </p:txBody>
      </p:sp>
      <p:sp>
        <p:nvSpPr>
          <p:cNvPr id="3" name="Content Placeholder 2"/>
          <p:cNvSpPr>
            <a:spLocks noGrp="1"/>
          </p:cNvSpPr>
          <p:nvPr>
            <p:ph sz="quarter" idx="1"/>
          </p:nvPr>
        </p:nvSpPr>
        <p:spPr/>
        <p:txBody>
          <a:bodyPr/>
          <a:lstStyle/>
          <a:p>
            <a:r>
              <a:rPr lang="en-US" dirty="0" smtClean="0"/>
              <a:t>Say a patient asks the doctor for his prognosis</a:t>
            </a:r>
          </a:p>
          <a:p>
            <a:r>
              <a:rPr lang="en-US" dirty="0" smtClean="0"/>
              <a:t>The doctor might be tired (depletion effects) or not sufficiently familiar with the possible manifestations of the disease (small sample bias, jumping to conclusions) to present the full scope of likely outcomes</a:t>
            </a:r>
          </a:p>
          <a:p>
            <a:r>
              <a:rPr lang="en-US" dirty="0" smtClean="0"/>
              <a:t>CLAD can help by offering simulations of hypothetical virtual patients</a:t>
            </a:r>
          </a:p>
          <a:p>
            <a:r>
              <a:rPr lang="en-US" dirty="0" smtClean="0"/>
              <a:t>Neither </a:t>
            </a:r>
            <a:r>
              <a:rPr lang="en-US" dirty="0" err="1" smtClean="0"/>
              <a:t>overconstrain</a:t>
            </a:r>
            <a:r>
              <a:rPr lang="en-US" dirty="0" smtClean="0"/>
              <a:t> nor overgeneralize in predictions about patient prognoses</a:t>
            </a:r>
          </a:p>
          <a:p>
            <a:endParaRPr lang="en-US" dirty="0"/>
          </a:p>
        </p:txBody>
      </p:sp>
    </p:spTree>
    <p:extLst>
      <p:ext uri="{BB962C8B-B14F-4D97-AF65-F5344CB8AC3E}">
        <p14:creationId xmlns:p14="http://schemas.microsoft.com/office/powerpoint/2010/main" val="1131849026"/>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Predictor, like Battleship Game</a:t>
            </a:r>
            <a:endParaRPr lang="en-US" dirty="0"/>
          </a:p>
        </p:txBody>
      </p:sp>
      <p:pic>
        <p:nvPicPr>
          <p:cNvPr id="5" name="Content Placeholder 3"/>
          <p:cNvPicPr>
            <a:picLocks/>
          </p:cNvPicPr>
          <p:nvPr/>
        </p:nvPicPr>
        <p:blipFill>
          <a:blip r:embed="rId2">
            <a:extLst>
              <a:ext uri="{28A0092B-C50C-407E-A947-70E740481C1C}">
                <a14:useLocalDpi xmlns:a14="http://schemas.microsoft.com/office/drawing/2010/main" val="0"/>
              </a:ext>
            </a:extLst>
          </a:blip>
          <a:srcRect t="-19846" b="-19846"/>
          <a:stretch>
            <a:fillRect/>
          </a:stretch>
        </p:blipFill>
        <p:spPr bwMode="auto">
          <a:xfrm>
            <a:off x="0" y="1981200"/>
            <a:ext cx="6403848" cy="3127248"/>
          </a:xfrm>
          <a:prstGeom prst="rect">
            <a:avLst/>
          </a:prstGeom>
          <a:noFill/>
          <a:ln>
            <a:noFill/>
          </a:ln>
        </p:spPr>
      </p:pic>
      <p:pic>
        <p:nvPicPr>
          <p:cNvPr id="4" name="Content Placeholder 3"/>
          <p:cNvPicPr>
            <a:picLocks noGrp="1" noChangeAspect="1"/>
          </p:cNvPicPr>
          <p:nvPr>
            <p:ph sz="quarter" idx="1"/>
          </p:nvPr>
        </p:nvPicPr>
        <p:blipFill>
          <a:blip r:embed="rId3">
            <a:extLst>
              <a:ext uri="{28A0092B-C50C-407E-A947-70E740481C1C}">
                <a14:useLocalDpi xmlns:a14="http://schemas.microsoft.com/office/drawing/2010/main" val="0"/>
              </a:ext>
            </a:extLst>
          </a:blip>
          <a:srcRect l="-62677" r="-62677"/>
          <a:stretch>
            <a:fillRect/>
          </a:stretch>
        </p:blipFill>
        <p:spPr bwMode="auto">
          <a:xfrm>
            <a:off x="3581400" y="1600200"/>
            <a:ext cx="7653528" cy="4114800"/>
          </a:xfrm>
          <a:prstGeom prst="rect">
            <a:avLst/>
          </a:prstGeom>
          <a:noFill/>
          <a:ln>
            <a:noFill/>
          </a:ln>
          <a:extLst>
            <a:ext uri="{FAA26D3D-D897-4be2-8F04-BA451C77F1D7}">
              <ma14:placeholderFlag xmlns:ma14="http://schemas.microsoft.com/office/mac/drawingml/2011/main"/>
            </a:ext>
          </a:extLst>
        </p:spPr>
      </p:pic>
    </p:spTree>
    <p:extLst>
      <p:ext uri="{BB962C8B-B14F-4D97-AF65-F5344CB8AC3E}">
        <p14:creationId xmlns:p14="http://schemas.microsoft.com/office/powerpoint/2010/main" val="2349910284"/>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534400" cy="758952"/>
          </a:xfrm>
        </p:spPr>
        <p:txBody>
          <a:bodyPr>
            <a:normAutofit/>
          </a:bodyPr>
          <a:lstStyle/>
          <a:p>
            <a:r>
              <a:rPr lang="en-US" dirty="0" smtClean="0"/>
              <a:t>Now we turn to patient “biases”</a:t>
            </a:r>
            <a:endParaRPr lang="en-US" dirty="0"/>
          </a:p>
        </p:txBody>
      </p:sp>
      <p:sp>
        <p:nvSpPr>
          <p:cNvPr id="3" name="Content Placeholder 2"/>
          <p:cNvSpPr>
            <a:spLocks noGrp="1"/>
          </p:cNvSpPr>
          <p:nvPr>
            <p:ph sz="quarter" idx="1"/>
          </p:nvPr>
        </p:nvSpPr>
        <p:spPr/>
        <p:txBody>
          <a:bodyPr/>
          <a:lstStyle/>
          <a:p>
            <a:endParaRPr lang="en-US" dirty="0" smtClean="0"/>
          </a:p>
          <a:p>
            <a:r>
              <a:rPr lang="en-US" dirty="0" smtClean="0"/>
              <a:t>Detecting clinician “biases”</a:t>
            </a:r>
          </a:p>
          <a:p>
            <a:pPr lvl="1"/>
            <a:r>
              <a:rPr lang="en-US" dirty="0" smtClean="0"/>
              <a:t>Illusion that more features is better; false intuitions; jumping to conclusions; small sample bias; base-rate neglect; illusion of validity; exposure effect</a:t>
            </a:r>
          </a:p>
          <a:p>
            <a:r>
              <a:rPr lang="en-US" dirty="0" smtClean="0">
                <a:solidFill>
                  <a:srgbClr val="D16349"/>
                </a:solidFill>
              </a:rPr>
              <a:t>Detecting patient “biases”</a:t>
            </a:r>
          </a:p>
          <a:p>
            <a:pPr lvl="1"/>
            <a:r>
              <a:rPr lang="en-US" dirty="0" smtClean="0">
                <a:solidFill>
                  <a:srgbClr val="D16349"/>
                </a:solidFill>
              </a:rPr>
              <a:t>Framing sway; halo effect; exposure effect; effects of evaluative attitudes</a:t>
            </a:r>
          </a:p>
          <a:p>
            <a:pPr lvl="1"/>
            <a:endParaRPr lang="en-US" dirty="0"/>
          </a:p>
        </p:txBody>
      </p:sp>
    </p:spTree>
    <p:extLst>
      <p:ext uri="{BB962C8B-B14F-4D97-AF65-F5344CB8AC3E}">
        <p14:creationId xmlns:p14="http://schemas.microsoft.com/office/powerpoint/2010/main" val="2947663373"/>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Goal: Patient-Centered Medicine</a:t>
            </a:r>
            <a:endParaRPr lang="en-US" dirty="0"/>
          </a:p>
        </p:txBody>
      </p:sp>
      <p:sp>
        <p:nvSpPr>
          <p:cNvPr id="3" name="Content Placeholder 2"/>
          <p:cNvSpPr>
            <a:spLocks noGrp="1"/>
          </p:cNvSpPr>
          <p:nvPr>
            <p:ph sz="quarter" idx="1"/>
          </p:nvPr>
        </p:nvSpPr>
        <p:spPr/>
        <p:txBody>
          <a:bodyPr/>
          <a:lstStyle/>
          <a:p>
            <a:endParaRPr lang="en-US" dirty="0" smtClean="0"/>
          </a:p>
          <a:p>
            <a:r>
              <a:rPr lang="en-US" dirty="0" smtClean="0"/>
              <a:t>Collaboration between doctor and patient</a:t>
            </a:r>
          </a:p>
          <a:p>
            <a:r>
              <a:rPr lang="en-US" dirty="0" smtClean="0"/>
              <a:t>Help patient to make best, most informed decisions (saying “OK” to everything the doctor says with no understanding of it is not the idea)</a:t>
            </a:r>
          </a:p>
          <a:p>
            <a:r>
              <a:rPr lang="en-US" dirty="0" smtClean="0"/>
              <a:t>Say the doctor recommends a medication to the patient that is highly effective and has few, rare side effects, which the doctor names. The patient refuses. </a:t>
            </a:r>
          </a:p>
          <a:p>
            <a:r>
              <a:rPr lang="en-US" dirty="0" smtClean="0"/>
              <a:t>Rather than badger the patient the doctor – and CLAD – should figure out what might be going on.</a:t>
            </a:r>
          </a:p>
        </p:txBody>
      </p:sp>
    </p:spTree>
    <p:extLst>
      <p:ext uri="{BB962C8B-B14F-4D97-AF65-F5344CB8AC3E}">
        <p14:creationId xmlns:p14="http://schemas.microsoft.com/office/powerpoint/2010/main" val="2801453699"/>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914400"/>
          </a:xfrm>
        </p:spPr>
        <p:txBody>
          <a:bodyPr>
            <a:normAutofit fontScale="90000"/>
          </a:bodyPr>
          <a:lstStyle/>
          <a:p>
            <a:r>
              <a:rPr lang="en-US" dirty="0" smtClean="0"/>
              <a:t>Parameters in a Generic Medication-Oriented Decision Function</a:t>
            </a:r>
            <a:endParaRPr lang="en-US" dirty="0"/>
          </a:p>
        </p:txBody>
      </p:sp>
      <p:sp>
        <p:nvSpPr>
          <p:cNvPr id="3" name="Content Placeholder 2"/>
          <p:cNvSpPr>
            <a:spLocks noGrp="1"/>
          </p:cNvSpPr>
          <p:nvPr>
            <p:ph sz="quarter" idx="1"/>
          </p:nvPr>
        </p:nvSpPr>
        <p:spPr/>
        <p:txBody>
          <a:bodyPr/>
          <a:lstStyle/>
          <a:p>
            <a:endParaRPr lang="en-US" dirty="0" smtClean="0"/>
          </a:p>
          <a:p>
            <a:r>
              <a:rPr lang="en-US" dirty="0" smtClean="0"/>
              <a:t>the </a:t>
            </a:r>
            <a:r>
              <a:rPr lang="en-US" dirty="0"/>
              <a:t>list of potential benefits, risks and side effects and, for each, its intensity (how beneficial is it?), importance, and </a:t>
            </a:r>
            <a:r>
              <a:rPr lang="en-US" dirty="0" smtClean="0"/>
              <a:t>likelihood</a:t>
            </a:r>
            <a:endParaRPr lang="en-US" dirty="0"/>
          </a:p>
          <a:p>
            <a:r>
              <a:rPr lang="en-US" dirty="0" smtClean="0"/>
              <a:t>the </a:t>
            </a:r>
            <a:r>
              <a:rPr lang="en-US" dirty="0"/>
              <a:t>cost, in terms of money, time, emotional drain, </a:t>
            </a:r>
            <a:r>
              <a:rPr lang="en-US" dirty="0" smtClean="0"/>
              <a:t>etc.</a:t>
            </a:r>
            <a:endParaRPr lang="en-US" dirty="0"/>
          </a:p>
          <a:p>
            <a:r>
              <a:rPr lang="en-US" dirty="0" smtClean="0"/>
              <a:t>the </a:t>
            </a:r>
            <a:r>
              <a:rPr lang="en-US" dirty="0"/>
              <a:t>patient’s trust in the doctor’s </a:t>
            </a:r>
            <a:r>
              <a:rPr lang="en-US" dirty="0" smtClean="0"/>
              <a:t>advice</a:t>
            </a:r>
          </a:p>
          <a:p>
            <a:r>
              <a:rPr lang="en-US" dirty="0" smtClean="0"/>
              <a:t>the </a:t>
            </a:r>
            <a:r>
              <a:rPr lang="en-US" dirty="0"/>
              <a:t>patient’s beliefs in a more general sense – about medication use overall, being under a physician’s care, etc. </a:t>
            </a:r>
          </a:p>
        </p:txBody>
      </p:sp>
    </p:spTree>
    <p:extLst>
      <p:ext uri="{BB962C8B-B14F-4D97-AF65-F5344CB8AC3E}">
        <p14:creationId xmlns:p14="http://schemas.microsoft.com/office/powerpoint/2010/main" val="2342323026"/>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Kahneman’s</a:t>
            </a:r>
            <a:r>
              <a:rPr lang="en-US" dirty="0" smtClean="0"/>
              <a:t> </a:t>
            </a:r>
            <a:r>
              <a:rPr lang="en-US" i="1" dirty="0" smtClean="0"/>
              <a:t>Thinking: Fast and Slow </a:t>
            </a:r>
            <a:r>
              <a:rPr lang="en-US" dirty="0" smtClean="0"/>
              <a:t>(2011)</a:t>
            </a:r>
            <a:endParaRPr lang="en-US" dirty="0"/>
          </a:p>
        </p:txBody>
      </p:sp>
      <p:sp>
        <p:nvSpPr>
          <p:cNvPr id="3" name="Content Placeholder 2"/>
          <p:cNvSpPr>
            <a:spLocks noGrp="1"/>
          </p:cNvSpPr>
          <p:nvPr>
            <p:ph sz="quarter" idx="1"/>
          </p:nvPr>
        </p:nvSpPr>
        <p:spPr/>
        <p:txBody>
          <a:bodyPr/>
          <a:lstStyle/>
          <a:p>
            <a:r>
              <a:rPr lang="en-US" dirty="0" smtClean="0"/>
              <a:t>Daniel </a:t>
            </a:r>
            <a:r>
              <a:rPr lang="en-US" dirty="0" err="1" smtClean="0"/>
              <a:t>Kahneman</a:t>
            </a:r>
            <a:r>
              <a:rPr lang="en-US" dirty="0" smtClean="0"/>
              <a:t> won the Nobel Prize in economics in 2002 for work (most of </a:t>
            </a:r>
            <a:r>
              <a:rPr lang="en-US" dirty="0"/>
              <a:t>it with Amos </a:t>
            </a:r>
            <a:r>
              <a:rPr lang="en-US" dirty="0" err="1" smtClean="0"/>
              <a:t>Tversky</a:t>
            </a:r>
            <a:r>
              <a:rPr lang="en-US" dirty="0" smtClean="0"/>
              <a:t>) that is very relevant to decision making.</a:t>
            </a:r>
          </a:p>
          <a:p>
            <a:r>
              <a:rPr lang="en-US" dirty="0" smtClean="0"/>
              <a:t>Entertaining book that includes, among other topics, an inventory of decision-making biases and the psychological experiments used to establish their existence.</a:t>
            </a:r>
          </a:p>
          <a:p>
            <a:r>
              <a:rPr lang="en-US" dirty="0" smtClean="0"/>
              <a:t>These biases occur </a:t>
            </a:r>
            <a:r>
              <a:rPr lang="en-US" b="1" dirty="0" smtClean="0"/>
              <a:t>under the radar </a:t>
            </a:r>
            <a:r>
              <a:rPr lang="en-US" dirty="0" smtClean="0"/>
              <a:t>of human perception, which is why a system like CLAD can be very useful: detect what a clinician might not.</a:t>
            </a:r>
            <a:endParaRPr lang="en-US" dirty="0"/>
          </a:p>
        </p:txBody>
      </p:sp>
    </p:spTree>
    <p:extLst>
      <p:ext uri="{BB962C8B-B14F-4D97-AF65-F5344CB8AC3E}">
        <p14:creationId xmlns:p14="http://schemas.microsoft.com/office/powerpoint/2010/main" val="4075267146"/>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 to Our Example</a:t>
            </a:r>
            <a:endParaRPr lang="en-US" dirty="0"/>
          </a:p>
        </p:txBody>
      </p:sp>
      <p:sp>
        <p:nvSpPr>
          <p:cNvPr id="3" name="Content Placeholder 2"/>
          <p:cNvSpPr>
            <a:spLocks noGrp="1"/>
          </p:cNvSpPr>
          <p:nvPr>
            <p:ph sz="quarter" idx="1"/>
          </p:nvPr>
        </p:nvSpPr>
        <p:spPr/>
        <p:txBody>
          <a:bodyPr/>
          <a:lstStyle/>
          <a:p>
            <a:endParaRPr lang="en-US" dirty="0" smtClean="0"/>
          </a:p>
          <a:p>
            <a:r>
              <a:rPr lang="en-US" dirty="0" smtClean="0"/>
              <a:t>Say </a:t>
            </a:r>
            <a:r>
              <a:rPr lang="en-US" dirty="0"/>
              <a:t>the drug that the doctor recommended was hypothetical drug X, used for headache </a:t>
            </a:r>
            <a:r>
              <a:rPr lang="en-US" dirty="0" smtClean="0"/>
              <a:t>relief</a:t>
            </a:r>
          </a:p>
          <a:p>
            <a:r>
              <a:rPr lang="en-US" dirty="0" smtClean="0"/>
              <a:t>The </a:t>
            </a:r>
            <a:r>
              <a:rPr lang="en-US" dirty="0"/>
              <a:t>doctor </a:t>
            </a:r>
            <a:r>
              <a:rPr lang="en-US" dirty="0" smtClean="0"/>
              <a:t>described </a:t>
            </a:r>
            <a:r>
              <a:rPr lang="en-US" dirty="0"/>
              <a:t>the drug to the patient as follows: “It is very likely that this drug will give you significant relief from your headaches and it might also improve your mood a little. The most common side effect is dry mouth, and there is a small chance of impotence. Unfortunately, the drug has to be injected subcutaneously twice a day.” </a:t>
            </a:r>
          </a:p>
        </p:txBody>
      </p:sp>
    </p:spTree>
    <p:extLst>
      <p:ext uri="{BB962C8B-B14F-4D97-AF65-F5344CB8AC3E}">
        <p14:creationId xmlns:p14="http://schemas.microsoft.com/office/powerpoint/2010/main" val="3021287281"/>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the Doctor and CLAD will Know, 1 of 2</a:t>
            </a:r>
            <a:endParaRPr lang="en-US" dirty="0"/>
          </a:p>
        </p:txBody>
      </p:sp>
      <p:pic>
        <p:nvPicPr>
          <p:cNvPr id="4" name="Content Placeholder 3"/>
          <p:cNvPicPr>
            <a:picLocks noGrp="1" noChangeAspect="1"/>
          </p:cNvPicPr>
          <p:nvPr>
            <p:ph sz="quarter" idx="1"/>
          </p:nvPr>
        </p:nvPicPr>
        <p:blipFill>
          <a:blip r:embed="rId2"/>
          <a:srcRect t="-88499" b="-88499"/>
          <a:stretch>
            <a:fillRect/>
          </a:stretch>
        </p:blipFill>
        <p:spPr>
          <a:xfrm>
            <a:off x="304800" y="685800"/>
            <a:ext cx="8503920" cy="4572000"/>
          </a:xfrm>
        </p:spPr>
      </p:pic>
      <p:pic>
        <p:nvPicPr>
          <p:cNvPr id="6" name="Picture 5"/>
          <p:cNvPicPr>
            <a:picLocks noChangeAspect="1"/>
          </p:cNvPicPr>
          <p:nvPr/>
        </p:nvPicPr>
        <p:blipFill>
          <a:blip r:embed="rId3"/>
          <a:stretch>
            <a:fillRect/>
          </a:stretch>
        </p:blipFill>
        <p:spPr>
          <a:xfrm>
            <a:off x="304800" y="4419600"/>
            <a:ext cx="8458200" cy="1016000"/>
          </a:xfrm>
          <a:prstGeom prst="rect">
            <a:avLst/>
          </a:prstGeom>
        </p:spPr>
      </p:pic>
    </p:spTree>
    <p:extLst>
      <p:ext uri="{BB962C8B-B14F-4D97-AF65-F5344CB8AC3E}">
        <p14:creationId xmlns:p14="http://schemas.microsoft.com/office/powerpoint/2010/main" val="1334152945"/>
      </p:ext>
    </p:extLst>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the Doctor and CLAD will Know, </a:t>
            </a:r>
            <a:r>
              <a:rPr lang="en-US" dirty="0" smtClean="0"/>
              <a:t>2 </a:t>
            </a:r>
            <a:r>
              <a:rPr lang="en-US" dirty="0"/>
              <a:t>of 2</a:t>
            </a:r>
          </a:p>
        </p:txBody>
      </p:sp>
      <p:sp>
        <p:nvSpPr>
          <p:cNvPr id="3" name="Content Placeholder 2"/>
          <p:cNvSpPr>
            <a:spLocks noGrp="1"/>
          </p:cNvSpPr>
          <p:nvPr>
            <p:ph sz="quarter" idx="1"/>
          </p:nvPr>
        </p:nvSpPr>
        <p:spPr>
          <a:xfrm>
            <a:off x="301752" y="1527048"/>
            <a:ext cx="8613648" cy="4797552"/>
          </a:xfrm>
        </p:spPr>
        <p:txBody>
          <a:bodyPr>
            <a:noAutofit/>
          </a:bodyPr>
          <a:lstStyle/>
          <a:p>
            <a:pPr marL="0" indent="0">
              <a:buNone/>
            </a:pPr>
            <a:r>
              <a:rPr lang="en-US" sz="1800" dirty="0" smtClean="0"/>
              <a:t>Patients are susceptible to decision-making biases like:</a:t>
            </a:r>
          </a:p>
          <a:p>
            <a:pPr lvl="0"/>
            <a:r>
              <a:rPr lang="en-US" sz="1800" b="1" dirty="0"/>
              <a:t>The exposure effect. </a:t>
            </a:r>
            <a:r>
              <a:rPr lang="en-US" sz="1800" dirty="0" smtClean="0"/>
              <a:t>Internet, TV, drug ads… From </a:t>
            </a:r>
            <a:r>
              <a:rPr lang="en-US" sz="1800" dirty="0"/>
              <a:t>this, the patient’s impression of the medication might involve a vague but lengthy inventory of side effects </a:t>
            </a:r>
            <a:r>
              <a:rPr lang="en-US" sz="1800" i="1" dirty="0"/>
              <a:t>that the doctor did not mention</a:t>
            </a:r>
            <a:r>
              <a:rPr lang="en-US" sz="1800" dirty="0"/>
              <a:t>, and these might serve as misinformation in the inventory of parameters used in the patient’s decision function. </a:t>
            </a:r>
          </a:p>
          <a:p>
            <a:pPr lvl="0"/>
            <a:r>
              <a:rPr lang="en-US" sz="1800" b="1" dirty="0"/>
              <a:t>The effect of small samples. </a:t>
            </a:r>
            <a:r>
              <a:rPr lang="en-US" sz="1800" dirty="0"/>
              <a:t>The patient might know somebody who took this medication and had a bad time with </a:t>
            </a:r>
            <a:r>
              <a:rPr lang="en-US" sz="1800" dirty="0" smtClean="0"/>
              <a:t>it.</a:t>
            </a:r>
            <a:endParaRPr lang="en-US" sz="1800" dirty="0"/>
          </a:p>
          <a:p>
            <a:pPr lvl="0"/>
            <a:r>
              <a:rPr lang="en-US" sz="1800" b="1" dirty="0"/>
              <a:t>The effect of evaluative attitudes</a:t>
            </a:r>
            <a:r>
              <a:rPr lang="en-US" sz="1800" dirty="0"/>
              <a:t>. The patient might not like the idea of taking medication at all; or he might not like the idea of some class of medications due to a perceived stigma (e.g., against antidepressants); or he might be so opposed to a given type of side effect that its potential overshadows any other aspect of the drug. </a:t>
            </a:r>
          </a:p>
          <a:p>
            <a:pPr lvl="0"/>
            <a:r>
              <a:rPr lang="en-US" sz="1800" b="1" dirty="0"/>
              <a:t>Depletion effects</a:t>
            </a:r>
            <a:r>
              <a:rPr lang="en-US" sz="1800" dirty="0"/>
              <a:t>. The patient might be tired or distracted when making his decision and he might consider saying ‘no’ to be the least risk option; or his fatigue might have caused lapses in attention so that he misremembered the doctor’s description of the medication. </a:t>
            </a:r>
          </a:p>
        </p:txBody>
      </p:sp>
    </p:spTree>
    <p:extLst>
      <p:ext uri="{BB962C8B-B14F-4D97-AF65-F5344CB8AC3E}">
        <p14:creationId xmlns:p14="http://schemas.microsoft.com/office/powerpoint/2010/main" val="842614778"/>
      </p:ext>
    </p:extLst>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CLAD can do</a:t>
            </a:r>
            <a:endParaRPr lang="en-US" dirty="0"/>
          </a:p>
        </p:txBody>
      </p:sp>
      <p:sp>
        <p:nvSpPr>
          <p:cNvPr id="3" name="Content Placeholder 2"/>
          <p:cNvSpPr>
            <a:spLocks noGrp="1"/>
          </p:cNvSpPr>
          <p:nvPr>
            <p:ph sz="quarter" idx="1"/>
          </p:nvPr>
        </p:nvSpPr>
        <p:spPr/>
        <p:txBody>
          <a:bodyPr/>
          <a:lstStyle/>
          <a:p>
            <a:endParaRPr lang="en-US" dirty="0" smtClean="0"/>
          </a:p>
          <a:p>
            <a:r>
              <a:rPr lang="en-US" dirty="0" smtClean="0"/>
              <a:t>Alert clinician of flag properties</a:t>
            </a:r>
          </a:p>
          <a:p>
            <a:r>
              <a:rPr lang="en-US" dirty="0" smtClean="0"/>
              <a:t>Suggest questions to ask the patient (</a:t>
            </a:r>
            <a:r>
              <a:rPr lang="en-US" i="1" dirty="0" smtClean="0"/>
              <a:t>Is the possibility of impotence of great concern</a:t>
            </a:r>
            <a:r>
              <a:rPr lang="en-US" dirty="0" smtClean="0"/>
              <a:t>?) or issues to discuss (</a:t>
            </a:r>
            <a:r>
              <a:rPr lang="en-US" i="1" dirty="0" smtClean="0"/>
              <a:t>Have you heard bad things about this drug, for example, on TV?)</a:t>
            </a:r>
            <a:endParaRPr lang="en-US" dirty="0" smtClean="0"/>
          </a:p>
          <a:p>
            <a:pPr marL="0" indent="0">
              <a:buNone/>
            </a:pPr>
            <a:endParaRPr lang="en-US" dirty="0"/>
          </a:p>
        </p:txBody>
      </p:sp>
    </p:spTree>
    <p:extLst>
      <p:ext uri="{BB962C8B-B14F-4D97-AF65-F5344CB8AC3E}">
        <p14:creationId xmlns:p14="http://schemas.microsoft.com/office/powerpoint/2010/main" val="854370543"/>
      </p:ext>
    </p:extLst>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Countering the Halo Effect</a:t>
            </a:r>
            <a:endParaRPr lang="en-US" dirty="0"/>
          </a:p>
        </p:txBody>
      </p:sp>
      <p:sp>
        <p:nvSpPr>
          <p:cNvPr id="3" name="Content Placeholder 2"/>
          <p:cNvSpPr>
            <a:spLocks noGrp="1"/>
          </p:cNvSpPr>
          <p:nvPr>
            <p:ph sz="quarter" idx="1"/>
          </p:nvPr>
        </p:nvSpPr>
        <p:spPr/>
        <p:txBody>
          <a:bodyPr/>
          <a:lstStyle/>
          <a:p>
            <a:r>
              <a:rPr lang="en-US" dirty="0" smtClean="0"/>
              <a:t>The tendency </a:t>
            </a:r>
            <a:r>
              <a:rPr lang="en-US" dirty="0"/>
              <a:t>to assess a person positively or negatively cross-the-boards on the basis of just a few known positive or negative </a:t>
            </a:r>
            <a:r>
              <a:rPr lang="en-US" dirty="0" smtClean="0"/>
              <a:t>features</a:t>
            </a:r>
            <a:r>
              <a:rPr lang="en-US" i="1" dirty="0" smtClean="0"/>
              <a:t>: If this person is nice and attractive, I’m sure he is generous too</a:t>
            </a:r>
            <a:r>
              <a:rPr lang="en-US" dirty="0" smtClean="0"/>
              <a:t>.</a:t>
            </a:r>
          </a:p>
          <a:p>
            <a:r>
              <a:rPr lang="en-US" dirty="0" err="1" smtClean="0"/>
              <a:t>Kahneman</a:t>
            </a:r>
            <a:r>
              <a:rPr lang="en-US" dirty="0" smtClean="0"/>
              <a:t> </a:t>
            </a:r>
            <a:r>
              <a:rPr lang="en-US" dirty="0"/>
              <a:t>[2011: 83</a:t>
            </a:r>
            <a:r>
              <a:rPr lang="en-US" dirty="0" smtClean="0"/>
              <a:t>]: “</a:t>
            </a:r>
            <a:r>
              <a:rPr lang="en-US" dirty="0"/>
              <a:t>...The halo effect increases the weight of first impressions, sometimes to the point that subsequent information is mostly wasted.</a:t>
            </a:r>
            <a:r>
              <a:rPr lang="en-US" dirty="0" smtClean="0"/>
              <a:t>”</a:t>
            </a:r>
          </a:p>
          <a:p>
            <a:r>
              <a:rPr lang="en-US" dirty="0" smtClean="0"/>
              <a:t>If a patient accepts or rejects some advice with little knowledge about it, he might be acting under the halo effect – i.e., not maximally responsibly.</a:t>
            </a:r>
          </a:p>
        </p:txBody>
      </p:sp>
    </p:spTree>
    <p:extLst>
      <p:ext uri="{BB962C8B-B14F-4D97-AF65-F5344CB8AC3E}">
        <p14:creationId xmlns:p14="http://schemas.microsoft.com/office/powerpoint/2010/main" val="3417406551"/>
      </p:ext>
    </p:extLst>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Detecting the Halo Effect</a:t>
            </a:r>
            <a:endParaRPr lang="en-US" dirty="0"/>
          </a:p>
        </p:txBody>
      </p:sp>
      <p:sp>
        <p:nvSpPr>
          <p:cNvPr id="3" name="Content Placeholder 2"/>
          <p:cNvSpPr>
            <a:spLocks noGrp="1"/>
          </p:cNvSpPr>
          <p:nvPr>
            <p:ph sz="quarter" idx="1"/>
          </p:nvPr>
        </p:nvSpPr>
        <p:spPr/>
        <p:txBody>
          <a:bodyPr/>
          <a:lstStyle/>
          <a:p>
            <a:pPr marL="0" indent="0">
              <a:buNone/>
            </a:pPr>
            <a:r>
              <a:rPr lang="en-US" dirty="0" smtClean="0"/>
              <a:t>Halo property nests</a:t>
            </a:r>
          </a:p>
          <a:p>
            <a:r>
              <a:rPr lang="en-US" dirty="0" smtClean="0"/>
              <a:t>Each property value is positive-halo, negative-halo or neutral-halo </a:t>
            </a:r>
          </a:p>
          <a:p>
            <a:r>
              <a:rPr lang="en-US" dirty="0" smtClean="0"/>
              <a:t>If n members of a nest are positive-halo and others are unknown, patient might be assuming them to be the same polarity.</a:t>
            </a:r>
          </a:p>
          <a:p>
            <a:pPr marL="0" indent="0">
              <a:buNone/>
            </a:pPr>
            <a:endParaRPr lang="en-US" dirty="0"/>
          </a:p>
          <a:p>
            <a:pPr marL="0" indent="0">
              <a:buNone/>
            </a:pPr>
            <a:endParaRPr lang="en-US" dirty="0"/>
          </a:p>
        </p:txBody>
      </p:sp>
      <p:pic>
        <p:nvPicPr>
          <p:cNvPr id="5" name="Picture 4"/>
          <p:cNvPicPr>
            <a:picLocks noChangeAspect="1"/>
          </p:cNvPicPr>
          <p:nvPr/>
        </p:nvPicPr>
        <p:blipFill>
          <a:blip r:embed="rId2"/>
          <a:stretch>
            <a:fillRect/>
          </a:stretch>
        </p:blipFill>
        <p:spPr>
          <a:xfrm>
            <a:off x="228600" y="4572000"/>
            <a:ext cx="8737600" cy="1308100"/>
          </a:xfrm>
          <a:prstGeom prst="rect">
            <a:avLst/>
          </a:prstGeom>
        </p:spPr>
      </p:pic>
    </p:spTree>
    <p:extLst>
      <p:ext uri="{BB962C8B-B14F-4D97-AF65-F5344CB8AC3E}">
        <p14:creationId xmlns:p14="http://schemas.microsoft.com/office/powerpoint/2010/main" val="971875390"/>
      </p:ext>
    </p:extLst>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Dialog-Oriented Biases</a:t>
            </a: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a:t>I</a:t>
            </a:r>
            <a:r>
              <a:rPr lang="en-US" dirty="0" smtClean="0"/>
              <a:t>f </a:t>
            </a:r>
            <a:r>
              <a:rPr lang="en-US" dirty="0"/>
              <a:t>a person is asked “Doesn’t something hurt right now?” he will have tendency to seek corroborating evidence – something that actually hurts a little </a:t>
            </a:r>
          </a:p>
          <a:p>
            <a:pPr lvl="1"/>
            <a:r>
              <a:rPr lang="en-US" i="1" dirty="0" smtClean="0"/>
              <a:t>the </a:t>
            </a:r>
            <a:r>
              <a:rPr lang="en-US" i="1" dirty="0"/>
              <a:t>confirmation </a:t>
            </a:r>
            <a:r>
              <a:rPr lang="en-US" i="1" dirty="0" smtClean="0"/>
              <a:t>bias</a:t>
            </a:r>
            <a:endParaRPr lang="en-US" dirty="0" smtClean="0"/>
          </a:p>
          <a:p>
            <a:r>
              <a:rPr lang="en-US" dirty="0" smtClean="0"/>
              <a:t>If </a:t>
            </a:r>
            <a:r>
              <a:rPr lang="en-US" dirty="0"/>
              <a:t>a person is asked, “Your pain is very bad, isn’t it?” he is likely to overestimate his pain because he has been primed with a high pain </a:t>
            </a:r>
            <a:r>
              <a:rPr lang="en-US" dirty="0" smtClean="0"/>
              <a:t>level</a:t>
            </a:r>
          </a:p>
          <a:p>
            <a:pPr lvl="1"/>
            <a:r>
              <a:rPr lang="en-US" i="1" dirty="0" smtClean="0"/>
              <a:t>the </a:t>
            </a:r>
            <a:r>
              <a:rPr lang="en-US" i="1" dirty="0"/>
              <a:t>priming </a:t>
            </a:r>
            <a:r>
              <a:rPr lang="en-US" i="1" dirty="0" smtClean="0"/>
              <a:t>effect</a:t>
            </a:r>
            <a:r>
              <a:rPr lang="en-US" dirty="0" smtClean="0"/>
              <a:t>  </a:t>
            </a:r>
          </a:p>
          <a:p>
            <a:r>
              <a:rPr lang="en-US" dirty="0" smtClean="0"/>
              <a:t>If a </a:t>
            </a:r>
            <a:r>
              <a:rPr lang="en-US" dirty="0"/>
              <a:t>person is told, “There is a 20% chance this will fail,” his perception of it will be more negative than if he had been told, “There’s an 80% chance this will succeed</a:t>
            </a:r>
            <a:r>
              <a:rPr lang="en-US" dirty="0" smtClean="0"/>
              <a:t>”</a:t>
            </a:r>
          </a:p>
          <a:p>
            <a:pPr lvl="1"/>
            <a:r>
              <a:rPr lang="en-US" i="1" dirty="0" smtClean="0"/>
              <a:t>the </a:t>
            </a:r>
            <a:r>
              <a:rPr lang="en-US" i="1" dirty="0"/>
              <a:t>framing </a:t>
            </a:r>
            <a:r>
              <a:rPr lang="en-US" i="1" dirty="0" smtClean="0"/>
              <a:t>sway</a:t>
            </a:r>
            <a:endParaRPr lang="en-US" dirty="0"/>
          </a:p>
          <a:p>
            <a:endParaRPr lang="en-US" dirty="0"/>
          </a:p>
        </p:txBody>
      </p:sp>
    </p:spTree>
    <p:extLst>
      <p:ext uri="{BB962C8B-B14F-4D97-AF65-F5344CB8AC3E}">
        <p14:creationId xmlns:p14="http://schemas.microsoft.com/office/powerpoint/2010/main" val="867843617"/>
      </p:ext>
    </p:extLst>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CLAD’s Detection Methods</a:t>
            </a:r>
            <a:endParaRPr lang="en-US" dirty="0"/>
          </a:p>
        </p:txBody>
      </p:sp>
      <p:sp>
        <p:nvSpPr>
          <p:cNvPr id="3" name="Content Placeholder 2"/>
          <p:cNvSpPr>
            <a:spLocks noGrp="1"/>
          </p:cNvSpPr>
          <p:nvPr>
            <p:ph sz="quarter" idx="1"/>
          </p:nvPr>
        </p:nvSpPr>
        <p:spPr/>
        <p:txBody>
          <a:bodyPr/>
          <a:lstStyle/>
          <a:p>
            <a:endParaRPr lang="en-US" dirty="0" smtClean="0"/>
          </a:p>
          <a:p>
            <a:r>
              <a:rPr lang="en-US" dirty="0" smtClean="0"/>
              <a:t>Similar to detection of indirect speech acts (</a:t>
            </a:r>
            <a:r>
              <a:rPr lang="en-US" i="1" dirty="0" smtClean="0"/>
              <a:t>It’s cold in here</a:t>
            </a:r>
            <a:r>
              <a:rPr lang="en-US" dirty="0" smtClean="0"/>
              <a:t>) and ellipsis (</a:t>
            </a:r>
            <a:r>
              <a:rPr lang="en-US" i="1" dirty="0" smtClean="0"/>
              <a:t>I want a dog</a:t>
            </a:r>
            <a:r>
              <a:rPr lang="en-US" dirty="0" smtClean="0"/>
              <a:t>). </a:t>
            </a:r>
          </a:p>
          <a:p>
            <a:r>
              <a:rPr lang="en-US" dirty="0" smtClean="0"/>
              <a:t>Compile inventory of utterance features; detect them from text meaning representations</a:t>
            </a:r>
            <a:endParaRPr lang="en-US" dirty="0"/>
          </a:p>
        </p:txBody>
      </p:sp>
    </p:spTree>
    <p:extLst>
      <p:ext uri="{BB962C8B-B14F-4D97-AF65-F5344CB8AC3E}">
        <p14:creationId xmlns:p14="http://schemas.microsoft.com/office/powerpoint/2010/main" val="2458826990"/>
      </p:ext>
    </p:extLst>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sz="quarter" idx="1"/>
          </p:nvPr>
        </p:nvPicPr>
        <p:blipFill>
          <a:blip r:embed="rId2"/>
          <a:srcRect t="-21052" b="-21052"/>
          <a:stretch>
            <a:fillRect/>
          </a:stretch>
        </p:blipFill>
        <p:spPr/>
      </p:pic>
    </p:spTree>
    <p:extLst>
      <p:ext uri="{BB962C8B-B14F-4D97-AF65-F5344CB8AC3E}">
        <p14:creationId xmlns:p14="http://schemas.microsoft.com/office/powerpoint/2010/main" val="2833846578"/>
      </p:ext>
    </p:extLst>
  </p:cSld>
  <p:clrMapOvr>
    <a:masterClrMapping/>
  </p:clrMapOvr>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92500" lnSpcReduction="20000"/>
          </a:bodyPr>
          <a:lstStyle/>
          <a:p>
            <a:r>
              <a:rPr lang="en-US" dirty="0" smtClean="0"/>
              <a:t>To be a more effective negotiator, frame side </a:t>
            </a:r>
            <a:r>
              <a:rPr lang="en-US" dirty="0"/>
              <a:t>effects, risks, etc., using a positive framing sway rather than a negative one</a:t>
            </a:r>
            <a:r>
              <a:rPr lang="en-US" dirty="0" smtClean="0"/>
              <a:t>.</a:t>
            </a:r>
          </a:p>
          <a:p>
            <a:r>
              <a:rPr lang="en-US" dirty="0" smtClean="0"/>
              <a:t>To get maximally </a:t>
            </a:r>
            <a:r>
              <a:rPr lang="en-US" dirty="0"/>
              <a:t>objective ratings </a:t>
            </a:r>
            <a:r>
              <a:rPr lang="en-US" dirty="0" smtClean="0"/>
              <a:t>of </a:t>
            </a:r>
            <a:r>
              <a:rPr lang="en-US" dirty="0"/>
              <a:t>symptoms, </a:t>
            </a:r>
            <a:r>
              <a:rPr lang="en-US" dirty="0" smtClean="0"/>
              <a:t>neutrally pose </a:t>
            </a:r>
            <a:r>
              <a:rPr lang="en-US" dirty="0"/>
              <a:t>symptom-</a:t>
            </a:r>
            <a:r>
              <a:rPr lang="en-US" dirty="0" smtClean="0"/>
              <a:t>related questions: “</a:t>
            </a:r>
            <a:r>
              <a:rPr lang="en-US" dirty="0"/>
              <a:t>Do you have any chest pain?” rather than </a:t>
            </a:r>
            <a:r>
              <a:rPr lang="en-US" cap="small" dirty="0"/>
              <a:t>suggestive-yes/no</a:t>
            </a:r>
            <a:r>
              <a:rPr lang="en-US" dirty="0"/>
              <a:t> or </a:t>
            </a:r>
            <a:r>
              <a:rPr lang="en-US" cap="small" dirty="0"/>
              <a:t>prime-with-range</a:t>
            </a:r>
            <a:r>
              <a:rPr lang="en-US" dirty="0" smtClean="0"/>
              <a:t>.</a:t>
            </a:r>
          </a:p>
          <a:p>
            <a:r>
              <a:rPr lang="en-US" dirty="0" smtClean="0"/>
              <a:t>CLAD </a:t>
            </a:r>
            <a:r>
              <a:rPr lang="en-US" dirty="0"/>
              <a:t>can match the most desired utterance types with its assessment of the clinician’s goal in the given exchange, using the tracking of hypothesized goals and plans (e.g., “convince patient to undergo procedure”), formulated in a way similar to the </a:t>
            </a:r>
            <a:r>
              <a:rPr lang="en-US" cap="small" dirty="0"/>
              <a:t>be-healthy </a:t>
            </a:r>
            <a:r>
              <a:rPr lang="en-US" dirty="0"/>
              <a:t>goal described above. </a:t>
            </a:r>
          </a:p>
        </p:txBody>
      </p:sp>
    </p:spTree>
    <p:extLst>
      <p:ext uri="{BB962C8B-B14F-4D97-AF65-F5344CB8AC3E}">
        <p14:creationId xmlns:p14="http://schemas.microsoft.com/office/powerpoint/2010/main" val="2011495428"/>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“Florida Effect”: Priming</a:t>
            </a:r>
            <a:endParaRPr lang="en-US" dirty="0"/>
          </a:p>
        </p:txBody>
      </p:sp>
      <p:sp>
        <p:nvSpPr>
          <p:cNvPr id="3" name="Content Placeholder 2"/>
          <p:cNvSpPr>
            <a:spLocks noGrp="1"/>
          </p:cNvSpPr>
          <p:nvPr>
            <p:ph sz="quarter" idx="1"/>
          </p:nvPr>
        </p:nvSpPr>
        <p:spPr/>
        <p:txBody>
          <a:bodyPr/>
          <a:lstStyle/>
          <a:p>
            <a:r>
              <a:rPr lang="en-US" dirty="0" smtClean="0"/>
              <a:t>Students assembled 4-word sentences out of sets of 5 words</a:t>
            </a:r>
          </a:p>
          <a:p>
            <a:r>
              <a:rPr lang="en-US" dirty="0" smtClean="0"/>
              <a:t>For one group of students, half of the word sets involved “elderly” words: Florida, forgetful, bald, gray, wrinkle</a:t>
            </a:r>
          </a:p>
          <a:p>
            <a:r>
              <a:rPr lang="en-US" dirty="0" smtClean="0"/>
              <a:t>After this experiment, the students were sent down the hall to do another experiment </a:t>
            </a:r>
            <a:r>
              <a:rPr lang="en-US" i="1" dirty="0" smtClean="0"/>
              <a:t>and the walk down the hall was the actual point of the experiment</a:t>
            </a:r>
          </a:p>
          <a:p>
            <a:r>
              <a:rPr lang="en-US" dirty="0" smtClean="0"/>
              <a:t>The students with the elderly words walked down the hall much more slowly than the others. </a:t>
            </a:r>
            <a:endParaRPr lang="en-US" dirty="0"/>
          </a:p>
        </p:txBody>
      </p:sp>
    </p:spTree>
    <p:extLst>
      <p:ext uri="{BB962C8B-B14F-4D97-AF65-F5344CB8AC3E}">
        <p14:creationId xmlns:p14="http://schemas.microsoft.com/office/powerpoint/2010/main" val="1832552041"/>
      </p:ext>
    </p:extLst>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Metacognition	</a:t>
            </a:r>
            <a:endParaRPr lang="en-US" dirty="0"/>
          </a:p>
        </p:txBody>
      </p:sp>
      <p:sp>
        <p:nvSpPr>
          <p:cNvPr id="3" name="Content Placeholder 2"/>
          <p:cNvSpPr>
            <a:spLocks noGrp="1"/>
          </p:cNvSpPr>
          <p:nvPr>
            <p:ph sz="quarter" idx="1"/>
          </p:nvPr>
        </p:nvSpPr>
        <p:spPr/>
        <p:txBody>
          <a:bodyPr/>
          <a:lstStyle/>
          <a:p>
            <a:endParaRPr lang="en-US" smtClean="0"/>
          </a:p>
          <a:p>
            <a:r>
              <a:rPr lang="en-US" smtClean="0"/>
              <a:t>CLAD </a:t>
            </a:r>
            <a:r>
              <a:rPr lang="en-US" dirty="0" smtClean="0"/>
              <a:t>models </a:t>
            </a:r>
          </a:p>
          <a:p>
            <a:pPr lvl="1"/>
            <a:r>
              <a:rPr lang="en-US" dirty="0" smtClean="0"/>
              <a:t>the clinician’s knowledge and decision making</a:t>
            </a:r>
          </a:p>
          <a:p>
            <a:pPr lvl="1"/>
            <a:r>
              <a:rPr lang="en-US" dirty="0" smtClean="0"/>
              <a:t>the patient’s knowledge and decision making</a:t>
            </a:r>
          </a:p>
          <a:p>
            <a:pPr lvl="1"/>
            <a:r>
              <a:rPr lang="en-US" dirty="0" smtClean="0"/>
              <a:t>the clinician’s understanding of the patient’s knowledge and decision making</a:t>
            </a:r>
          </a:p>
          <a:p>
            <a:r>
              <a:rPr lang="en-US" dirty="0" smtClean="0"/>
              <a:t>It attempt to make explicit to the clinician psychological phenomena that affect decision making. </a:t>
            </a:r>
            <a:endParaRPr lang="en-US" dirty="0"/>
          </a:p>
        </p:txBody>
      </p:sp>
    </p:spTree>
    <p:extLst>
      <p:ext uri="{BB962C8B-B14F-4D97-AF65-F5344CB8AC3E}">
        <p14:creationId xmlns:p14="http://schemas.microsoft.com/office/powerpoint/2010/main" val="1233526765"/>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534400" cy="838200"/>
          </a:xfrm>
        </p:spPr>
        <p:txBody>
          <a:bodyPr>
            <a:normAutofit fontScale="90000"/>
          </a:bodyPr>
          <a:lstStyle/>
          <a:p>
            <a:r>
              <a:rPr lang="en-US" dirty="0" smtClean="0"/>
              <a:t>Predicting Performance at Officer Training School: The Illusion of Validity</a:t>
            </a:r>
            <a:endParaRPr lang="en-US" dirty="0"/>
          </a:p>
        </p:txBody>
      </p:sp>
      <p:sp>
        <p:nvSpPr>
          <p:cNvPr id="3" name="Content Placeholder 2"/>
          <p:cNvSpPr>
            <a:spLocks noGrp="1"/>
          </p:cNvSpPr>
          <p:nvPr>
            <p:ph sz="quarter" idx="1"/>
          </p:nvPr>
        </p:nvSpPr>
        <p:spPr>
          <a:xfrm>
            <a:off x="301752" y="1527048"/>
            <a:ext cx="8461248" cy="4797552"/>
          </a:xfrm>
        </p:spPr>
        <p:txBody>
          <a:bodyPr>
            <a:normAutofit/>
          </a:bodyPr>
          <a:lstStyle/>
          <a:p>
            <a:r>
              <a:rPr lang="en-US" sz="2200" dirty="0" smtClean="0"/>
              <a:t>The task: attempt to predict which cadets will do well in officer training school in the Israeli army</a:t>
            </a:r>
          </a:p>
          <a:p>
            <a:r>
              <a:rPr lang="en-US" sz="2200" dirty="0" smtClean="0"/>
              <a:t>Evaluators watched a training exercise called the “leaderless group challenge” involving getting everyone over a wall without touching the wall and without the log they could use as a tool touching the wall.</a:t>
            </a:r>
          </a:p>
          <a:p>
            <a:r>
              <a:rPr lang="en-US" sz="2200" dirty="0" smtClean="0"/>
              <a:t>Then the evaluators discussed their impressions, gave numerical scores to each candidate.</a:t>
            </a:r>
          </a:p>
          <a:p>
            <a:r>
              <a:rPr lang="en-US" sz="2200" dirty="0" smtClean="0"/>
              <a:t>Their predictive power was “negligible”.</a:t>
            </a:r>
          </a:p>
          <a:p>
            <a:r>
              <a:rPr lang="en-US" sz="2200" dirty="0" smtClean="0"/>
              <a:t>“We knew as a general fact that our predictions were little better than random guesses, but we continued to feel and act as if each of our specific predictions was valid” </a:t>
            </a:r>
            <a:r>
              <a:rPr lang="en-US" sz="2200" dirty="0" smtClean="0"/>
              <a:t>(</a:t>
            </a:r>
            <a:r>
              <a:rPr lang="en-US" sz="2200" dirty="0" err="1" smtClean="0"/>
              <a:t>Kahneman</a:t>
            </a:r>
            <a:r>
              <a:rPr lang="en-US" sz="2200" dirty="0" smtClean="0"/>
              <a:t> 2011: 211</a:t>
            </a:r>
            <a:r>
              <a:rPr lang="en-US" sz="2200" dirty="0" smtClean="0"/>
              <a:t>) (</a:t>
            </a:r>
            <a:r>
              <a:rPr lang="en-US" sz="2200" i="1" dirty="0" smtClean="0"/>
              <a:t>the illusion of validity</a:t>
            </a:r>
            <a:r>
              <a:rPr lang="en-US" sz="2200" dirty="0" smtClean="0"/>
              <a:t>).</a:t>
            </a:r>
          </a:p>
          <a:p>
            <a:pPr lvl="1"/>
            <a:endParaRPr lang="en-US" dirty="0" smtClean="0"/>
          </a:p>
          <a:p>
            <a:endParaRPr lang="en-US" dirty="0"/>
          </a:p>
        </p:txBody>
      </p:sp>
    </p:spTree>
    <p:extLst>
      <p:ext uri="{BB962C8B-B14F-4D97-AF65-F5344CB8AC3E}">
        <p14:creationId xmlns:p14="http://schemas.microsoft.com/office/powerpoint/2010/main" val="2883934850"/>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pPr marL="0" indent="0">
              <a:buNone/>
            </a:pPr>
            <a:r>
              <a:rPr lang="en-US" dirty="0" smtClean="0"/>
              <a:t>If </a:t>
            </a:r>
            <a:r>
              <a:rPr lang="en-US" dirty="0" smtClean="0"/>
              <a:t>we want an intelligent agent to help a live clinician (a) to avoid </a:t>
            </a:r>
            <a:r>
              <a:rPr lang="en-US" dirty="0" smtClean="0"/>
              <a:t>his own decision</a:t>
            </a:r>
            <a:r>
              <a:rPr lang="en-US" dirty="0" smtClean="0"/>
              <a:t>-making biases, and (b) to help his patients to avoid </a:t>
            </a:r>
            <a:r>
              <a:rPr lang="en-US" dirty="0" smtClean="0"/>
              <a:t>biases </a:t>
            </a:r>
            <a:r>
              <a:rPr lang="en-US" dirty="0" smtClean="0"/>
              <a:t>as well, what capabilities does the intelligent agent need</a:t>
            </a:r>
            <a:r>
              <a:rPr lang="en-US" dirty="0" smtClean="0"/>
              <a:t>?</a:t>
            </a:r>
          </a:p>
          <a:p>
            <a:pPr marL="0" indent="0">
              <a:buNone/>
            </a:pPr>
            <a:endParaRPr lang="en-US" dirty="0"/>
          </a:p>
        </p:txBody>
      </p:sp>
      <p:pic>
        <p:nvPicPr>
          <p:cNvPr id="4" name="Content Placeholder 3"/>
          <p:cNvPicPr>
            <a:picLocks noChangeAspect="1"/>
          </p:cNvPicPr>
          <p:nvPr/>
        </p:nvPicPr>
        <p:blipFill>
          <a:blip r:embed="rId2"/>
          <a:srcRect l="-54625" r="-54625"/>
          <a:stretch>
            <a:fillRect/>
          </a:stretch>
        </p:blipFill>
        <p:spPr>
          <a:xfrm>
            <a:off x="4724400" y="3276600"/>
            <a:ext cx="5102352" cy="2743200"/>
          </a:xfrm>
          <a:prstGeom prst="rect">
            <a:avLst/>
          </a:prstGeom>
        </p:spPr>
      </p:pic>
    </p:spTree>
    <p:extLst>
      <p:ext uri="{BB962C8B-B14F-4D97-AF65-F5344CB8AC3E}">
        <p14:creationId xmlns:p14="http://schemas.microsoft.com/office/powerpoint/2010/main" val="548405663"/>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Needs of an Expert Clinician Agent </a:t>
            </a:r>
            <a:endParaRPr lang="en-US" dirty="0"/>
          </a:p>
        </p:txBody>
      </p:sp>
      <p:sp>
        <p:nvSpPr>
          <p:cNvPr id="3" name="Content Placeholder 2"/>
          <p:cNvSpPr>
            <a:spLocks noGrp="1"/>
          </p:cNvSpPr>
          <p:nvPr>
            <p:ph sz="quarter" idx="1"/>
          </p:nvPr>
        </p:nvSpPr>
        <p:spPr/>
        <p:txBody>
          <a:bodyPr>
            <a:normAutofit fontScale="62500" lnSpcReduction="20000"/>
          </a:bodyPr>
          <a:lstStyle/>
          <a:p>
            <a:pPr lvl="0">
              <a:lnSpc>
                <a:spcPct val="120000"/>
              </a:lnSpc>
            </a:pPr>
            <a:r>
              <a:rPr lang="en-US" dirty="0" smtClean="0"/>
              <a:t>Deep </a:t>
            </a:r>
            <a:r>
              <a:rPr lang="en-US" b="1" dirty="0"/>
              <a:t>language processing </a:t>
            </a:r>
            <a:r>
              <a:rPr lang="en-US" dirty="0"/>
              <a:t>that includes semantic and pragmatic analysis and language generation</a:t>
            </a:r>
          </a:p>
          <a:p>
            <a:pPr lvl="0">
              <a:lnSpc>
                <a:spcPct val="120000"/>
              </a:lnSpc>
            </a:pPr>
            <a:r>
              <a:rPr lang="en-US" b="1" dirty="0"/>
              <a:t>Memory</a:t>
            </a:r>
            <a:r>
              <a:rPr lang="en-US" dirty="0"/>
              <a:t> modeling and </a:t>
            </a:r>
            <a:r>
              <a:rPr lang="en-US" dirty="0" smtClean="0"/>
              <a:t>management: own knowledge &amp; model of other agents’ knowledge</a:t>
            </a:r>
            <a:endParaRPr lang="en-US" dirty="0"/>
          </a:p>
          <a:p>
            <a:pPr lvl="0">
              <a:lnSpc>
                <a:spcPct val="120000"/>
              </a:lnSpc>
            </a:pPr>
            <a:r>
              <a:rPr lang="en-US" b="1" dirty="0"/>
              <a:t>Goal and plan </a:t>
            </a:r>
            <a:r>
              <a:rPr lang="en-US" dirty="0" smtClean="0"/>
              <a:t>management (for self &amp; model of live clinician and live patient): What is the doctor or patient trying to do here? How is he trying to accomplish it? Is he succeeding?</a:t>
            </a:r>
            <a:endParaRPr lang="en-US" dirty="0"/>
          </a:p>
          <a:p>
            <a:pPr lvl="0">
              <a:lnSpc>
                <a:spcPct val="120000"/>
              </a:lnSpc>
            </a:pPr>
            <a:r>
              <a:rPr lang="en-US" b="1" dirty="0"/>
              <a:t>Decision theory</a:t>
            </a:r>
            <a:r>
              <a:rPr lang="en-US" dirty="0"/>
              <a:t>, including hybrid reasoning: rule-based, analogy-based, probabilistic</a:t>
            </a:r>
          </a:p>
          <a:p>
            <a:pPr lvl="0">
              <a:lnSpc>
                <a:spcPct val="120000"/>
              </a:lnSpc>
            </a:pPr>
            <a:r>
              <a:rPr lang="en-US" dirty="0" smtClean="0"/>
              <a:t>Understanding of </a:t>
            </a:r>
            <a:r>
              <a:rPr lang="en-US" b="1" dirty="0" smtClean="0"/>
              <a:t>agent </a:t>
            </a:r>
            <a:r>
              <a:rPr lang="en-US" b="1" dirty="0"/>
              <a:t>individualization </a:t>
            </a:r>
            <a:r>
              <a:rPr lang="en-US" dirty="0"/>
              <a:t>according to character traits (courage, suggestibility, boredom threshold etc.), personal preferences (likes coffee, is afraid of surgery, etc.), differing knowledge of the world, etc.</a:t>
            </a:r>
          </a:p>
          <a:p>
            <a:pPr lvl="0">
              <a:lnSpc>
                <a:spcPct val="120000"/>
              </a:lnSpc>
            </a:pPr>
            <a:r>
              <a:rPr lang="en-US" b="1" dirty="0" smtClean="0"/>
              <a:t>Learning</a:t>
            </a:r>
            <a:r>
              <a:rPr lang="en-US" dirty="0" smtClean="0"/>
              <a:t> </a:t>
            </a:r>
            <a:r>
              <a:rPr lang="en-US" dirty="0"/>
              <a:t>of facts, concepts and language by being told, by reading and by </a:t>
            </a:r>
            <a:r>
              <a:rPr lang="en-US" dirty="0" smtClean="0"/>
              <a:t>experience</a:t>
            </a:r>
          </a:p>
          <a:p>
            <a:pPr lvl="0">
              <a:lnSpc>
                <a:spcPct val="120000"/>
              </a:lnSpc>
            </a:pPr>
            <a:r>
              <a:rPr lang="en-US" dirty="0" smtClean="0"/>
              <a:t>The ability to </a:t>
            </a:r>
            <a:r>
              <a:rPr lang="en-US" b="1" dirty="0" smtClean="0"/>
              <a:t>model a patient</a:t>
            </a:r>
            <a:r>
              <a:rPr lang="en-US" dirty="0" smtClean="0"/>
              <a:t> as a physiological simulation + interoception</a:t>
            </a:r>
            <a:endParaRPr lang="en-US" dirty="0"/>
          </a:p>
        </p:txBody>
      </p:sp>
    </p:spTree>
    <p:extLst>
      <p:ext uri="{BB962C8B-B14F-4D97-AF65-F5344CB8AC3E}">
        <p14:creationId xmlns:p14="http://schemas.microsoft.com/office/powerpoint/2010/main" val="365973754"/>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2502</TotalTime>
  <Words>3783</Words>
  <Application>Microsoft Macintosh PowerPoint</Application>
  <PresentationFormat>On-screen Show (4:3)</PresentationFormat>
  <Paragraphs>324</Paragraphs>
  <Slides>60</Slides>
  <Notes>0</Notes>
  <HiddenSlides>0</HiddenSlides>
  <MMClips>0</MMClips>
  <ScaleCrop>false</ScaleCrop>
  <HeadingPairs>
    <vt:vector size="4" baseType="variant">
      <vt:variant>
        <vt:lpstr>Theme</vt:lpstr>
      </vt:variant>
      <vt:variant>
        <vt:i4>1</vt:i4>
      </vt:variant>
      <vt:variant>
        <vt:lpstr>Slide Titles</vt:lpstr>
      </vt:variant>
      <vt:variant>
        <vt:i4>60</vt:i4>
      </vt:variant>
    </vt:vector>
  </HeadingPairs>
  <TitlesOfParts>
    <vt:vector size="61" baseType="lpstr">
      <vt:lpstr>Civic</vt:lpstr>
      <vt:lpstr>Maryland Metacognition Seminar</vt:lpstr>
      <vt:lpstr>Advising by Imagining What a Live Doctor and Patient are Thinking -- Metacognition  </vt:lpstr>
      <vt:lpstr>Pointing out to a Clinician Where His or the Patient’s Thinking Might be “Biased”:  Metacognition</vt:lpstr>
      <vt:lpstr>Sample “Biases” to Be Discussed Here</vt:lpstr>
      <vt:lpstr>Kahneman’s Thinking: Fast and Slow (2011)</vt:lpstr>
      <vt:lpstr>The “Florida Effect”: Priming</vt:lpstr>
      <vt:lpstr>Predicting Performance at Officer Training School: The Illusion of Validity</vt:lpstr>
      <vt:lpstr>PowerPoint Presentation</vt:lpstr>
      <vt:lpstr>Needs of an Expert Clinician Agent </vt:lpstr>
      <vt:lpstr>Aspects of the Environment: OntoAgent  (feasibility is central)</vt:lpstr>
      <vt:lpstr>This is Some To-Do List!</vt:lpstr>
      <vt:lpstr>The Good News: We’ve Done a Lot of This Already</vt:lpstr>
      <vt:lpstr>Cognitive Agent Architecture</vt:lpstr>
      <vt:lpstr>Ontology</vt:lpstr>
      <vt:lpstr>Angie heard a moo.</vt:lpstr>
      <vt:lpstr>What’s To Come</vt:lpstr>
      <vt:lpstr>Maryland Virtual Patient (MVP)</vt:lpstr>
      <vt:lpstr>The Goal</vt:lpstr>
      <vt:lpstr>The Main Interaction Screen</vt:lpstr>
      <vt:lpstr>Under the Hood</vt:lpstr>
      <vt:lpstr>A Tutoring Intervention</vt:lpstr>
      <vt:lpstr>Disease Modeling: Excerpt from Achalasia </vt:lpstr>
      <vt:lpstr>Why is MVP Important?</vt:lpstr>
      <vt:lpstr>Back to CLAD</vt:lpstr>
      <vt:lpstr>The GUI</vt:lpstr>
      <vt:lpstr>PowerPoint Presentation</vt:lpstr>
      <vt:lpstr>PowerPoint Presentation</vt:lpstr>
      <vt:lpstr>Ontological Knowledge about Diagnosis </vt:lpstr>
      <vt:lpstr>The Predictive Power of Constellations of Features</vt:lpstr>
      <vt:lpstr>“Need for more features” Bias</vt:lpstr>
      <vt:lpstr>Jumping to Conclusions</vt:lpstr>
      <vt:lpstr>False Intuitions</vt:lpstr>
      <vt:lpstr>Recognizing false intuitions</vt:lpstr>
      <vt:lpstr>The Illusion of Validity</vt:lpstr>
      <vt:lpstr>PowerPoint Presentation</vt:lpstr>
      <vt:lpstr>Base-Rate Neglect</vt:lpstr>
      <vt:lpstr>PowerPoint Presentation</vt:lpstr>
      <vt:lpstr>PowerPoint Presentation</vt:lpstr>
      <vt:lpstr>Small Sample Bias</vt:lpstr>
      <vt:lpstr>Detecting Small Sample Bias</vt:lpstr>
      <vt:lpstr>PowerPoint Presentation</vt:lpstr>
      <vt:lpstr>The Exposure Effect</vt:lpstr>
      <vt:lpstr>CLAD’s Detection of the Exposure Effect</vt:lpstr>
      <vt:lpstr>PowerPoint Presentation</vt:lpstr>
      <vt:lpstr>Using Simulations to Counter Prognosis Biases</vt:lpstr>
      <vt:lpstr>Predictor, like Battleship Game</vt:lpstr>
      <vt:lpstr>Now we turn to patient “biases”</vt:lpstr>
      <vt:lpstr>The Goal: Patient-Centered Medicine</vt:lpstr>
      <vt:lpstr>Parameters in a Generic Medication-Oriented Decision Function</vt:lpstr>
      <vt:lpstr>Back to Our Example</vt:lpstr>
      <vt:lpstr>What the Doctor and CLAD will Know, 1 of 2</vt:lpstr>
      <vt:lpstr>What the Doctor and CLAD will Know, 2 of 2</vt:lpstr>
      <vt:lpstr>What CLAD can do</vt:lpstr>
      <vt:lpstr>Countering the Halo Effect</vt:lpstr>
      <vt:lpstr>Detecting the Halo Effect</vt:lpstr>
      <vt:lpstr>Dialog-Oriented Biases</vt:lpstr>
      <vt:lpstr>CLAD’s Detection Methods</vt:lpstr>
      <vt:lpstr>PowerPoint Presentation</vt:lpstr>
      <vt:lpstr>PowerPoint Presentation</vt:lpstr>
      <vt:lpstr>About Metacognition </vt:lpstr>
    </vt:vector>
  </TitlesOfParts>
  <Manager>mcox@cs.umd.edu</Manager>
  <Company>University of Maryland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Metacognition Seminar Series</dc:title>
  <dc:subject> Toward an integrated metacognitive architecture</dc:subject>
  <dc:creator>Cox, Michael</dc:creator>
  <cp:keywords>speaker - Michael Cox</cp:keywords>
  <dc:description>This is the third in a new series in the Computer Science Department  at the University of Maryland on the topic of Metacognition.</dc:description>
  <cp:lastModifiedBy>Office 2004 Test Drive User</cp:lastModifiedBy>
  <cp:revision>183</cp:revision>
  <cp:lastPrinted>2011-05-06T11:33:42Z</cp:lastPrinted>
  <dcterms:created xsi:type="dcterms:W3CDTF">2011-02-23T05:46:40Z</dcterms:created>
  <dcterms:modified xsi:type="dcterms:W3CDTF">2012-03-02T14:01:08Z</dcterms:modified>
  <cp:category>advertisement</cp:category>
  <cp:contentStatus>final</cp:contentStatus>
</cp:coreProperties>
</file>