
<file path=[Content_Types].xml><?xml version="1.0" encoding="utf-8"?>
<Types xmlns="http://schemas.openxmlformats.org/package/2006/content-types">
  <Override PartName="/docProps/core.xml" ContentType="application/vnd.openxmlformats-package.core-properties+xml"/>
  <Default Extension="rels" ContentType="application/vnd.openxmlformats-package.relationships+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Default Extension="png" ContentType="image/png"/>
  <Override PartName="/ppt/slideLayouts/slideLayout11.xml" ContentType="application/vnd.openxmlformats-officedocument.presentationml.slideLayout+xml"/>
  <Override PartName="/ppt/slideLayouts/slideLayout3.xml" ContentType="application/vnd.openxmlformats-officedocument.presentationml.slideLayout+xml"/>
  <Default Extension="xml" ContentType="application/xml"/>
  <Override PartName="/docProps/app.xml" ContentType="application/vnd.openxmlformats-officedocument.extended-properties+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viewProps.xml" ContentType="application/vnd.openxmlformats-officedocument.presentationml.viewProps+xml"/>
  <Override PartName="/ppt/slideLayouts/slideLayout7.xml" ContentType="application/vnd.openxmlformats-officedocument.presentationml.slideLayout+xml"/>
  <Override PartName="/ppt/slideLayouts/slideLayout9.xml" ContentType="application/vnd.openxmlformats-officedocument.presentationml.slideLayout+xml"/>
  <Default Extension="jpeg" ContentType="image/jpeg"/>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2.xml" ContentType="application/vnd.openxmlformats-officedocument.presentationml.slideLayout+xml"/>
  <Default Extension="bin" ContentType="application/vnd.openxmlformats-officedocument.presentationml.printerSettings"/>
  <Override PartName="/ppt/slides/slide1.xml" ContentType="application/vnd.openxmlformats-officedocument.presentationml.slide+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r:id="rId1"/>
  </p:sldMasterIdLst>
  <p:sldIdLst>
    <p:sldId id="256" r:id="rId2"/>
  </p:sldIdLst>
  <p:sldSz cx="9144000" cy="6858000" type="screen4x3"/>
  <p:notesSz cx="69977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extLst>
    <p:ext uri="{E76CE94A-603C-4142-B9EB-6D1370010A27}">
      <p14:discardImageEditData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0"/>
    </p:ext>
    <p:ext uri="{D31A062A-798A-4329-ABDD-BBA856620510}">
      <p14:defaultImageDpi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snapVertSplitter="1" vertBarState="minimized" horzBarState="maximized">
    <p:restoredLeft sz="15620"/>
    <p:restoredTop sz="94660"/>
  </p:normalViewPr>
  <p:slideViewPr>
    <p:cSldViewPr>
      <p:cViewPr>
        <p:scale>
          <a:sx n="100" d="100"/>
          <a:sy n="100" d="100"/>
        </p:scale>
        <p:origin x="-952"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A2CE1B32-E230-465A-8AD1-822C9DC21A53}" type="datetimeFigureOut">
              <a:rPr lang="en-US" smtClean="0"/>
              <a:pPr/>
              <a:t>11/8/12</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CE1B32-E230-465A-8AD1-822C9DC21A53}" type="datetimeFigureOut">
              <a:rPr lang="en-US" smtClean="0"/>
              <a:pPr/>
              <a:t>11/8/12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C4D06B-29E9-4E5D-8402-92C85AB5AC24}"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6915912" y="3009901"/>
            <a:ext cx="457200" cy="441325"/>
          </a:xfrm>
        </p:spPr>
        <p:txBody>
          <a:bodyPr/>
          <a:lstStyle/>
          <a:p>
            <a:fld id="{92C4D06B-29E9-4E5D-8402-92C85AB5AC24}" type="slidenum">
              <a:rPr lang="en-US" smtClean="0"/>
              <a:pPr/>
              <a:t>‹#›</a:t>
            </a:fld>
            <a:endParaRPr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CE1B32-E230-465A-8AD1-822C9DC21A53}" type="datetimeFigureOut">
              <a:rPr lang="en-US" smtClean="0"/>
              <a:pPr/>
              <a:t>11/8/12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2CE1B32-E230-465A-8AD1-822C9DC21A53}" type="datetimeFigureOut">
              <a:rPr lang="en-US" smtClean="0"/>
              <a:pPr/>
              <a:t>11/8/12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4361688" y="1026372"/>
            <a:ext cx="457200" cy="441325"/>
          </a:xfrm>
        </p:spPr>
        <p:txBody>
          <a:bodyPr/>
          <a:lstStyle/>
          <a:p>
            <a:fld id="{92C4D06B-29E9-4E5D-8402-92C85AB5AC24}" type="slidenum">
              <a:rPr lang="en-US" smtClean="0"/>
              <a:pPr/>
              <a:t>‹#›</a:t>
            </a:fld>
            <a:endParaRPr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A2CE1B32-E230-465A-8AD1-822C9DC21A53}" type="datetimeFigureOut">
              <a:rPr lang="en-US" smtClean="0"/>
              <a:pPr/>
              <a:t>11/8/12</a:t>
            </a:fld>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92C4D06B-29E9-4E5D-8402-92C85AB5AC24}" type="slidenum">
              <a:rPr lang="en-US" smtClean="0"/>
              <a:pPr/>
              <a:t>‹#›</a:t>
            </a:fld>
            <a:endParaRPr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A2CE1B32-E230-465A-8AD1-822C9DC21A53}" type="datetimeFigureOut">
              <a:rPr lang="en-US" smtClean="0"/>
              <a:pPr/>
              <a:t>11/8/12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C4D06B-29E9-4E5D-8402-92C85AB5AC24}" type="slidenum">
              <a:rPr lang="en-US" smtClean="0"/>
              <a:pPr/>
              <a:t>‹#›</a:t>
            </a:fld>
            <a:endParaRPr lang="en-US"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2CE1B32-E230-465A-8AD1-822C9DC21A53}" type="datetimeFigureOut">
              <a:rPr lang="en-US" smtClean="0"/>
              <a:pPr/>
              <a:t>11/8/12</a:t>
            </a:fld>
            <a:endParaRPr lang="en-US" dirty="0"/>
          </a:p>
        </p:txBody>
      </p:sp>
      <p:sp>
        <p:nvSpPr>
          <p:cNvPr id="8" name="Footer Placeholder 7"/>
          <p:cNvSpPr>
            <a:spLocks noGrp="1"/>
          </p:cNvSpPr>
          <p:nvPr>
            <p:ph type="ftr" sz="quarter" idx="11"/>
          </p:nvPr>
        </p:nvSpPr>
        <p:spPr>
          <a:xfrm>
            <a:off x="304800" y="6409944"/>
            <a:ext cx="3581400" cy="365760"/>
          </a:xfrm>
        </p:spPr>
        <p:txBody>
          <a:bodyPr/>
          <a:lstStyle/>
          <a:p>
            <a:endParaRPr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92C4D06B-29E9-4E5D-8402-92C85AB5AC24}" type="slidenum">
              <a:rPr lang="en-US" smtClean="0"/>
              <a:pPr/>
              <a:t>‹#›</a:t>
            </a:fld>
            <a:endParaRPr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2CE1B32-E230-465A-8AD1-822C9DC21A53}" type="datetimeFigureOut">
              <a:rPr lang="en-US" smtClean="0"/>
              <a:pPr/>
              <a:t>11/8/12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4343400" y="1036020"/>
            <a:ext cx="457200" cy="441325"/>
          </a:xfrm>
        </p:spPr>
        <p:txBody>
          <a:bodyPr/>
          <a:lstStyle/>
          <a:p>
            <a:fld id="{92C4D06B-29E9-4E5D-8402-92C85AB5AC2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A2CE1B32-E230-465A-8AD1-822C9DC21A53}" type="datetimeFigureOut">
              <a:rPr lang="en-US" smtClean="0"/>
              <a:pPr/>
              <a:t>11/8/12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92C4D06B-29E9-4E5D-8402-92C85AB5AC2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92C4D06B-29E9-4E5D-8402-92C85AB5AC24}" type="slidenum">
              <a:rPr lang="en-US" smtClean="0"/>
              <a:pPr/>
              <a:t>‹#›</a:t>
            </a:fld>
            <a:endParaRPr lang="en-US"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p:txBody>
          <a:bodyPr/>
          <a:lstStyle/>
          <a:p>
            <a:fld id="{A2CE1B32-E230-465A-8AD1-822C9DC21A53}" type="datetimeFigureOut">
              <a:rPr lang="en-US" smtClean="0"/>
              <a:pPr/>
              <a:t>11/8/12</a:t>
            </a:fld>
            <a:endParaRPr lang="en-US" dirty="0"/>
          </a:p>
        </p:txBody>
      </p:sp>
      <p:sp>
        <p:nvSpPr>
          <p:cNvPr id="6" name="Footer Placeholder 5"/>
          <p:cNvSpPr>
            <a:spLocks noGrp="1"/>
          </p:cNvSpPr>
          <p:nvPr>
            <p:ph type="ftr" sz="quarter" idx="11"/>
          </p:nvPr>
        </p:nvSpPr>
        <p:spPr>
          <a:xfrm>
            <a:off x="301752" y="6410848"/>
            <a:ext cx="3383280" cy="365760"/>
          </a:xfrm>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p>
            <a:fld id="{92C4D06B-29E9-4E5D-8402-92C85AB5AC24}" type="slidenum">
              <a:rPr lang="en-US" smtClean="0"/>
              <a:pPr/>
              <a:t>‹#›</a:t>
            </a:fld>
            <a:endParaRPr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88152" y="6404984"/>
            <a:ext cx="3044952" cy="365760"/>
          </a:xfrm>
        </p:spPr>
        <p:txBody>
          <a:bodyPr/>
          <a:lstStyle/>
          <a:p>
            <a:fld id="{A2CE1B32-E230-465A-8AD1-822C9DC21A53}" type="datetimeFigureOut">
              <a:rPr lang="en-US" smtClean="0"/>
              <a:pPr/>
              <a:t>11/8/12</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A2CE1B32-E230-465A-8AD1-822C9DC21A53}" type="datetimeFigureOut">
              <a:rPr lang="en-US" smtClean="0"/>
              <a:pPr/>
              <a:t>11/8/12</a:t>
            </a:fld>
            <a:endParaRPr lang="en-US"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92C4D06B-29E9-4E5D-8402-92C85AB5AC24}" type="slidenum">
              <a:rPr lang="en-US" smtClean="0"/>
              <a:pPr/>
              <a:t>‹#›</a:t>
            </a:fld>
            <a:endParaRPr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743200"/>
            <a:ext cx="8534400" cy="3810000"/>
          </a:xfrm>
        </p:spPr>
        <p:txBody>
          <a:bodyPr>
            <a:normAutofit fontScale="70000" lnSpcReduction="20000"/>
          </a:bodyPr>
          <a:lstStyle/>
          <a:p>
            <a:r>
              <a:rPr lang="en-US" sz="1920" dirty="0" smtClean="0">
                <a:solidFill>
                  <a:schemeClr val="tx1"/>
                </a:solidFill>
              </a:rPr>
              <a:t>Building a Case for Relational Reasoning Strategies as  "Meta"-Tools in Human Learning and Performance</a:t>
            </a:r>
            <a:endParaRPr lang="en-US" sz="1920" dirty="0" smtClean="0">
              <a:solidFill>
                <a:schemeClr val="tx1"/>
              </a:solidFill>
            </a:endParaRPr>
          </a:p>
          <a:p>
            <a:endParaRPr lang="en-US" sz="1200" dirty="0" smtClean="0">
              <a:solidFill>
                <a:schemeClr val="tx1"/>
              </a:solidFill>
            </a:endParaRPr>
          </a:p>
          <a:p>
            <a:r>
              <a:rPr lang="en-US" sz="2880" dirty="0" smtClean="0">
                <a:solidFill>
                  <a:schemeClr val="tx1"/>
                </a:solidFill>
              </a:rPr>
              <a:t>Patricia Alexander</a:t>
            </a:r>
          </a:p>
          <a:p>
            <a:r>
              <a:rPr lang="en-US" sz="1920" dirty="0" smtClean="0"/>
              <a:t>Department of</a:t>
            </a:r>
            <a:r>
              <a:rPr lang="en-US" sz="1920" dirty="0" smtClean="0"/>
              <a:t> Human Development, </a:t>
            </a:r>
            <a:r>
              <a:rPr lang="en-US" sz="1920" dirty="0" smtClean="0"/>
              <a:t>University of </a:t>
            </a:r>
            <a:r>
              <a:rPr lang="en-US" sz="1920" dirty="0" smtClean="0"/>
              <a:t>Maryland</a:t>
            </a:r>
            <a:endParaRPr lang="en-US" sz="1920" dirty="0" smtClean="0"/>
          </a:p>
          <a:p>
            <a:endParaRPr lang="en-US" dirty="0" smtClean="0"/>
          </a:p>
          <a:p>
            <a:r>
              <a:rPr lang="en-US" sz="1920" dirty="0" smtClean="0"/>
              <a:t>19 November</a:t>
            </a:r>
            <a:r>
              <a:rPr lang="en-US" sz="1920" dirty="0" smtClean="0"/>
              <a:t> 2012</a:t>
            </a:r>
            <a:r>
              <a:rPr lang="en-US" sz="1920" dirty="0" smtClean="0"/>
              <a:t>, 12:00 PM</a:t>
            </a:r>
          </a:p>
          <a:p>
            <a:r>
              <a:rPr lang="en-US" sz="1920" dirty="0" smtClean="0"/>
              <a:t>A</a:t>
            </a:r>
            <a:r>
              <a:rPr lang="en-US" sz="1920" dirty="0"/>
              <a:t>. V. Williams Bldg., RM. </a:t>
            </a:r>
            <a:r>
              <a:rPr lang="en-US" sz="1920" dirty="0" smtClean="0"/>
              <a:t>3258, College Park</a:t>
            </a:r>
          </a:p>
          <a:p>
            <a:endParaRPr lang="en-US" sz="1200" dirty="0" smtClean="0">
              <a:solidFill>
                <a:schemeClr val="tx1"/>
              </a:solidFill>
              <a:cs typeface="Arial" pitchFamily="34" charset="0"/>
            </a:endParaRPr>
          </a:p>
          <a:p>
            <a:pPr>
              <a:spcAft>
                <a:spcPts val="600"/>
              </a:spcAft>
            </a:pPr>
            <a:r>
              <a:rPr lang="en-US" sz="1760" dirty="0" smtClean="0">
                <a:solidFill>
                  <a:schemeClr val="tx1"/>
                </a:solidFill>
                <a:cs typeface="Arial" pitchFamily="34" charset="0"/>
              </a:rPr>
              <a:t>Abstract</a:t>
            </a:r>
            <a:r>
              <a:rPr lang="en-US" sz="1760" dirty="0">
                <a:solidFill>
                  <a:schemeClr val="tx1"/>
                </a:solidFill>
                <a:cs typeface="Arial" pitchFamily="34" charset="0"/>
              </a:rPr>
              <a:t>:</a:t>
            </a:r>
            <a:endParaRPr lang="en-US" sz="1760" dirty="0" smtClean="0">
              <a:solidFill>
                <a:schemeClr val="tx1"/>
              </a:solidFill>
              <a:cs typeface="Arial" pitchFamily="34" charset="0"/>
            </a:endParaRPr>
          </a:p>
          <a:p>
            <a:pPr algn="just"/>
            <a:r>
              <a:rPr lang="en-US" sz="1548" cap="none" dirty="0" smtClean="0"/>
              <a:t>Since the late 1970s, there has been growing evidence that far too many individuals are not particularly “meta” in their cognitive processing.  Erroneous information goes undetected, judgments of learning are poorly calibrated to actual performance, and opportunities to bring pertinent knowledge and skills to bear during problem solving are frequently missed.  Nonetheless, </a:t>
            </a:r>
            <a:r>
              <a:rPr lang="en-US" sz="1548" cap="none" dirty="0" err="1" smtClean="0"/>
              <a:t>metacognitive</a:t>
            </a:r>
            <a:r>
              <a:rPr lang="en-US" sz="1548" cap="none" dirty="0" smtClean="0"/>
              <a:t> awareness, knowledge, and strategies remain hallmarks of competent learning and performance and are foundational to expertise development.  Thus, it can be asked why such </a:t>
            </a:r>
            <a:r>
              <a:rPr lang="en-US" sz="1548" cap="none" dirty="0" err="1" smtClean="0"/>
              <a:t>metacognitive</a:t>
            </a:r>
            <a:r>
              <a:rPr lang="en-US" sz="1548" cap="none" dirty="0" smtClean="0"/>
              <a:t> problems arise, why they persistent, and what can be done to intervene.  In this presentation, a theoretical model is offered that attempts to pinpoint places in information processing where errors in human performance may arise.  Further, as elements of this model, relational thinking and reasoning are explained and four relational reasoning meta-strategies are overviewed that may have the potential to bootstrap individuals’ cognitive information processing.</a:t>
            </a:r>
            <a:endParaRPr lang="en-US" sz="1548" cap="none" dirty="0"/>
          </a:p>
        </p:txBody>
      </p:sp>
      <p:sp>
        <p:nvSpPr>
          <p:cNvPr id="2" name="Title 1"/>
          <p:cNvSpPr>
            <a:spLocks noGrp="1"/>
          </p:cNvSpPr>
          <p:nvPr>
            <p:ph type="ctrTitle"/>
          </p:nvPr>
        </p:nvSpPr>
        <p:spPr>
          <a:xfrm>
            <a:off x="457200" y="381000"/>
            <a:ext cx="8229600" cy="1752600"/>
          </a:xfrm>
        </p:spPr>
        <p:txBody>
          <a:bodyPr/>
          <a:lstStyle/>
          <a:p>
            <a:r>
              <a:rPr lang="en-US" dirty="0" smtClean="0"/>
              <a:t>Maryland Metacognition Seminar</a:t>
            </a:r>
            <a:endParaRPr lang="en-US" dirty="0"/>
          </a:p>
        </p:txBody>
      </p:sp>
      <p:pic>
        <p:nvPicPr>
          <p:cNvPr id="1026" name="Picture 2"/>
          <p:cNvPicPr>
            <a:picLocks noChangeAspect="1" noChangeArrowheads="1"/>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5010150" y="381000"/>
            <a:ext cx="3676650" cy="894320"/>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304800" y="228600"/>
            <a:ext cx="1143000" cy="1041722"/>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4267201" y="2168770"/>
            <a:ext cx="585235" cy="522041"/>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pic>
      <p:sp>
        <p:nvSpPr>
          <p:cNvPr id="4" name="TextBox 3"/>
          <p:cNvSpPr txBox="1"/>
          <p:nvPr/>
        </p:nvSpPr>
        <p:spPr>
          <a:xfrm>
            <a:off x="7628965" y="179294"/>
            <a:ext cx="1143000" cy="230832"/>
          </a:xfrm>
          <a:prstGeom prst="rect">
            <a:avLst/>
          </a:prstGeom>
          <a:noFill/>
        </p:spPr>
        <p:txBody>
          <a:bodyPr wrap="square" rtlCol="0">
            <a:spAutoFit/>
          </a:bodyPr>
          <a:lstStyle/>
          <a:p>
            <a:r>
              <a:rPr lang="en-US" sz="900" dirty="0"/>
              <a:t>http://xkcd.com/</a:t>
            </a: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5542462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267</TotalTime>
  <Words>229</Words>
  <Application>Microsoft Office PowerPoint</Application>
  <PresentationFormat>On-screen Show (4:3)</PresentationFormat>
  <Paragraphs>12</Paragraphs>
  <Slides>1</Slides>
  <Notes>0</Notes>
  <HiddenSlides>0</HiddenSlides>
  <MMClips>0</MMClips>
  <ScaleCrop>false</ScaleCrop>
  <HeadingPairs>
    <vt:vector size="4" baseType="variant">
      <vt:variant>
        <vt:lpstr>Design Template</vt:lpstr>
      </vt:variant>
      <vt:variant>
        <vt:i4>1</vt:i4>
      </vt:variant>
      <vt:variant>
        <vt:lpstr>Slide Titles</vt:lpstr>
      </vt:variant>
      <vt:variant>
        <vt:i4>1</vt:i4>
      </vt:variant>
    </vt:vector>
  </HeadingPairs>
  <TitlesOfParts>
    <vt:vector size="2" baseType="lpstr">
      <vt:lpstr>Civic</vt:lpstr>
      <vt:lpstr>Maryland Metacognition Seminar</vt:lpstr>
    </vt:vector>
  </TitlesOfParts>
  <Manager>mcox@cs.umd.edu</Manager>
  <Company>University of Maryland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Metacognition Seminar Series</dc:title>
  <dc:subject> Toward an integrated metacognitive architecture</dc:subject>
  <dc:creator>Cox, Michael</dc:creator>
  <cp:keywords>speaker - Michael Cox</cp:keywords>
  <dc:description>This is the third in a new series in the Computer Science Department  at the University of Maryland on the topic of Metacognition.</dc:description>
  <cp:lastModifiedBy>Jared Shamwell</cp:lastModifiedBy>
  <cp:revision>31</cp:revision>
  <cp:lastPrinted>2011-05-06T11:33:42Z</cp:lastPrinted>
  <dcterms:created xsi:type="dcterms:W3CDTF">2012-11-08T14:34:53Z</dcterms:created>
  <dcterms:modified xsi:type="dcterms:W3CDTF">2012-11-08T14:40:15Z</dcterms:modified>
  <cp:category>advertisement</cp:category>
  <cp:contentStatus>final</cp:contentStatus>
</cp:coreProperties>
</file>