
<file path=[Content_Types].xml><?xml version="1.0" encoding="utf-8"?>
<Types xmlns="http://schemas.openxmlformats.org/package/2006/content-types">
  <Override PartName="/docProps/core.xml" ContentType="application/vnd.openxmlformats-package.core-properties+xml"/>
  <Default Extension="rels" ContentType="application/vnd.openxmlformats-package.relationships+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viewProps.xml" ContentType="application/vnd.openxmlformats-officedocument.presentationml.viewProps+xml"/>
  <Override PartName="/ppt/slideLayouts/slideLayout7.xml" ContentType="application/vnd.openxmlformats-officedocument.presentationml.slideLayout+xml"/>
  <Override PartName="/ppt/slideLayouts/slideLayout9.xml" ContentType="application/vnd.openxmlformats-officedocument.presentationml.slideLayout+xml"/>
  <Default Extension="jpeg" ContentType="image/jpeg"/>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Default Extension="bin" ContentType="application/vnd.openxmlformats-officedocument.presentationml.printerSettings"/>
  <Override PartName="/ppt/slides/slide1.xml" ContentType="application/vnd.openxmlformats-officedocument.presentationml.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r:id="rId1"/>
  </p:sldMasterIdLst>
  <p:sldIdLst>
    <p:sldId id="256" r:id="rId2"/>
  </p:sldIdLst>
  <p:sldSz cx="9144000" cy="6858000" type="screen4x3"/>
  <p:notesSz cx="69977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snapVertSplitter="1" vertBarState="minimized" horzBarState="maximized">
    <p:restoredLeft sz="15620"/>
    <p:restoredTop sz="94660"/>
  </p:normalViewPr>
  <p:slideViewPr>
    <p:cSldViewPr>
      <p:cViewPr>
        <p:scale>
          <a:sx n="150" d="100"/>
          <a:sy n="150" d="100"/>
        </p:scale>
        <p:origin x="48" y="194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2CE1B32-E230-465A-8AD1-822C9DC21A53}" type="datetimeFigureOut">
              <a:rPr lang="en-US" smtClean="0"/>
              <a:pPr/>
              <a:t>4/30/13</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CE1B32-E230-465A-8AD1-822C9DC21A53}" type="datetimeFigureOut">
              <a:rPr lang="en-US" smtClean="0"/>
              <a:pPr/>
              <a:t>4/30/13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C4D06B-29E9-4E5D-8402-92C85AB5AC24}"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92C4D06B-29E9-4E5D-8402-92C85AB5AC24}"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CE1B32-E230-465A-8AD1-822C9DC21A53}" type="datetimeFigureOut">
              <a:rPr lang="en-US" smtClean="0"/>
              <a:pPr/>
              <a:t>4/30/13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2CE1B32-E230-465A-8AD1-822C9DC21A53}" type="datetimeFigureOut">
              <a:rPr lang="en-US" smtClean="0"/>
              <a:pPr/>
              <a:t>4/30/13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92C4D06B-29E9-4E5D-8402-92C85AB5AC24}" type="slidenum">
              <a:rPr lang="en-US" smtClean="0"/>
              <a:pPr/>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2CE1B32-E230-465A-8AD1-822C9DC21A53}" type="datetimeFigureOut">
              <a:rPr lang="en-US" smtClean="0"/>
              <a:pPr/>
              <a:t>4/30/13</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2C4D06B-29E9-4E5D-8402-92C85AB5AC24}"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A2CE1B32-E230-465A-8AD1-822C9DC21A53}" type="datetimeFigureOut">
              <a:rPr lang="en-US" smtClean="0"/>
              <a:pPr/>
              <a:t>4/30/13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C4D06B-29E9-4E5D-8402-92C85AB5AC24}"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2CE1B32-E230-465A-8AD1-822C9DC21A53}" type="datetimeFigureOut">
              <a:rPr lang="en-US" smtClean="0"/>
              <a:pPr/>
              <a:t>4/30/13</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92C4D06B-29E9-4E5D-8402-92C85AB5AC24}"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2CE1B32-E230-465A-8AD1-822C9DC21A53}" type="datetimeFigureOut">
              <a:rPr lang="en-US" smtClean="0"/>
              <a:pPr/>
              <a:t>4/30/13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92C4D06B-29E9-4E5D-8402-92C85AB5AC2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2CE1B32-E230-465A-8AD1-822C9DC21A53}" type="datetimeFigureOut">
              <a:rPr lang="en-US" smtClean="0"/>
              <a:pPr/>
              <a:t>4/30/13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92C4D06B-29E9-4E5D-8402-92C85AB5AC2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92C4D06B-29E9-4E5D-8402-92C85AB5AC24}"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A2CE1B32-E230-465A-8AD1-822C9DC21A53}" type="datetimeFigureOut">
              <a:rPr lang="en-US" smtClean="0"/>
              <a:pPr/>
              <a:t>4/30/13</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92C4D06B-29E9-4E5D-8402-92C85AB5AC24}"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A2CE1B32-E230-465A-8AD1-822C9DC21A53}" type="datetimeFigureOut">
              <a:rPr lang="en-US" smtClean="0"/>
              <a:pPr/>
              <a:t>4/30/13</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A2CE1B32-E230-465A-8AD1-822C9DC21A53}" type="datetimeFigureOut">
              <a:rPr lang="en-US" smtClean="0"/>
              <a:pPr/>
              <a:t>4/30/13</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92C4D06B-29E9-4E5D-8402-92C85AB5AC24}"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743200"/>
            <a:ext cx="8534400" cy="3810000"/>
          </a:xfrm>
        </p:spPr>
        <p:txBody>
          <a:bodyPr>
            <a:normAutofit fontScale="70000" lnSpcReduction="20000"/>
          </a:bodyPr>
          <a:lstStyle/>
          <a:p>
            <a:r>
              <a:rPr lang="en-US" sz="1935" dirty="0" smtClean="0">
                <a:solidFill>
                  <a:schemeClr val="tx1"/>
                </a:solidFill>
              </a:rPr>
              <a:t>Monitoring cognitive processes during reading: Is there converging evidence from </a:t>
            </a:r>
            <a:r>
              <a:rPr lang="en-US" sz="1935" dirty="0" err="1" smtClean="0">
                <a:solidFill>
                  <a:schemeClr val="tx1"/>
                </a:solidFill>
              </a:rPr>
              <a:t>fMRI</a:t>
            </a:r>
            <a:r>
              <a:rPr lang="en-US" sz="1935" dirty="0" smtClean="0">
                <a:solidFill>
                  <a:schemeClr val="tx1"/>
                </a:solidFill>
              </a:rPr>
              <a:t> studies of </a:t>
            </a:r>
            <a:r>
              <a:rPr lang="en-US" sz="1935" dirty="0" err="1" smtClean="0">
                <a:solidFill>
                  <a:schemeClr val="tx1"/>
                </a:solidFill>
              </a:rPr>
              <a:t>metacognitive</a:t>
            </a:r>
            <a:r>
              <a:rPr lang="en-US" sz="1935" dirty="0" smtClean="0">
                <a:solidFill>
                  <a:schemeClr val="tx1"/>
                </a:solidFill>
              </a:rPr>
              <a:t> control?</a:t>
            </a:r>
          </a:p>
          <a:p>
            <a:endParaRPr lang="en-US" sz="1200" dirty="0" smtClean="0">
              <a:solidFill>
                <a:schemeClr val="tx1"/>
              </a:solidFill>
            </a:endParaRPr>
          </a:p>
          <a:p>
            <a:r>
              <a:rPr lang="en-US" sz="2880" dirty="0" smtClean="0">
                <a:solidFill>
                  <a:schemeClr val="tx1"/>
                </a:solidFill>
              </a:rPr>
              <a:t>Linda Baker</a:t>
            </a:r>
          </a:p>
          <a:p>
            <a:r>
              <a:rPr lang="en-US" sz="1920" dirty="0" smtClean="0"/>
              <a:t>Department of Psychology, University of Maryland, Baltimore County</a:t>
            </a:r>
          </a:p>
          <a:p>
            <a:endParaRPr lang="en-US" dirty="0" smtClean="0"/>
          </a:p>
          <a:p>
            <a:r>
              <a:rPr lang="en-US" sz="1920" dirty="0" smtClean="0"/>
              <a:t>10 MAY 2013, 12:00 PM</a:t>
            </a:r>
            <a:endParaRPr lang="en-US" sz="1920" dirty="0" smtClean="0"/>
          </a:p>
          <a:p>
            <a:r>
              <a:rPr lang="en-US" sz="1920" dirty="0" smtClean="0"/>
              <a:t>Biology</a:t>
            </a:r>
            <a:r>
              <a:rPr lang="en-US" sz="1920" dirty="0" smtClean="0"/>
              <a:t>/</a:t>
            </a:r>
            <a:r>
              <a:rPr lang="en-US" sz="1920" dirty="0" smtClean="0"/>
              <a:t>Psychology </a:t>
            </a:r>
            <a:r>
              <a:rPr lang="en-US" sz="1920" dirty="0" smtClean="0"/>
              <a:t>Bldg</a:t>
            </a:r>
            <a:r>
              <a:rPr lang="en-US" sz="1920" dirty="0"/>
              <a:t>., RM.</a:t>
            </a:r>
            <a:r>
              <a:rPr lang="en-US" sz="1920" dirty="0" smtClean="0"/>
              <a:t> 1124, </a:t>
            </a:r>
            <a:r>
              <a:rPr lang="en-US" sz="1920" smtClean="0"/>
              <a:t>College </a:t>
            </a:r>
            <a:r>
              <a:rPr lang="en-US" sz="1920" smtClean="0"/>
              <a:t>Park</a:t>
            </a:r>
          </a:p>
          <a:p>
            <a:endParaRPr lang="en-US" sz="1200" smtClean="0">
              <a:solidFill>
                <a:schemeClr val="tx1"/>
              </a:solidFill>
              <a:cs typeface="Arial" pitchFamily="34" charset="0"/>
            </a:endParaRPr>
          </a:p>
          <a:p>
            <a:pPr>
              <a:spcAft>
                <a:spcPts val="600"/>
              </a:spcAft>
            </a:pPr>
            <a:r>
              <a:rPr lang="en-US" sz="1760" dirty="0" smtClean="0">
                <a:solidFill>
                  <a:schemeClr val="tx1"/>
                </a:solidFill>
                <a:cs typeface="Arial" pitchFamily="34" charset="0"/>
              </a:rPr>
              <a:t>Abstract</a:t>
            </a:r>
            <a:r>
              <a:rPr lang="en-US" sz="1760" dirty="0">
                <a:solidFill>
                  <a:schemeClr val="tx1"/>
                </a:solidFill>
                <a:cs typeface="Arial" pitchFamily="34" charset="0"/>
              </a:rPr>
              <a:t>:</a:t>
            </a:r>
            <a:endParaRPr lang="en-US" sz="1760" dirty="0" smtClean="0">
              <a:solidFill>
                <a:schemeClr val="tx1"/>
              </a:solidFill>
              <a:cs typeface="Arial" pitchFamily="34" charset="0"/>
            </a:endParaRPr>
          </a:p>
          <a:p>
            <a:pPr algn="l"/>
            <a:r>
              <a:rPr lang="en-US" sz="1273" cap="none" dirty="0" smtClean="0"/>
              <a:t>The important role of </a:t>
            </a:r>
            <a:r>
              <a:rPr lang="en-US" sz="1273" cap="none" dirty="0" err="1" smtClean="0"/>
              <a:t>metacognition</a:t>
            </a:r>
            <a:r>
              <a:rPr lang="en-US" sz="1273" cap="none" dirty="0" smtClean="0"/>
              <a:t> in the development and use of academic skills is widely recognized in educational research and practice. In the domain of reading, the most important </a:t>
            </a:r>
            <a:r>
              <a:rPr lang="en-US" sz="1273" cap="none" dirty="0" err="1" smtClean="0"/>
              <a:t>metacognitive</a:t>
            </a:r>
            <a:r>
              <a:rPr lang="en-US" sz="1273" cap="none" dirty="0" smtClean="0"/>
              <a:t> skill is comprehension monitoring, the evaluation and regulation of comprehension. Readers who monitor their understanding realize when they have encountered difficulty making sense of the text, and they apply error correction procedures to attempt to resolve the difficulty. Research has documented that although even young children have some capability in monitoring their comprehension, these executive control skills continue to develop into the adult years. Research to date has not examined neural correlates of comprehension monitoring, but related research on discourse processing and executive function suggests that </a:t>
            </a:r>
            <a:r>
              <a:rPr lang="en-US" sz="1273" cap="none" dirty="0" err="1" smtClean="0"/>
              <a:t>neuroimaging</a:t>
            </a:r>
            <a:r>
              <a:rPr lang="en-US" sz="1273" cap="none" dirty="0" smtClean="0"/>
              <a:t> studies will yield valuable information. In this presentation, I will discuss the background, rationale, and methods of a new study designed to examine brain functioning while college students engage in reading tasks requiring them to monitor their cognitive processes and to examine individual differences in brain activation patterns in relation to reading skill and self-regulated learning strategies (including motivation and </a:t>
            </a:r>
            <a:r>
              <a:rPr lang="en-US" sz="1273" cap="none" dirty="0" err="1" smtClean="0"/>
              <a:t>metacognition</a:t>
            </a:r>
            <a:r>
              <a:rPr lang="en-US" sz="1273" cap="none" dirty="0" smtClean="0"/>
              <a:t>).</a:t>
            </a:r>
            <a:endParaRPr lang="en-US" sz="1200" cap="none" dirty="0"/>
          </a:p>
        </p:txBody>
      </p:sp>
      <p:sp>
        <p:nvSpPr>
          <p:cNvPr id="2" name="Title 1"/>
          <p:cNvSpPr>
            <a:spLocks noGrp="1"/>
          </p:cNvSpPr>
          <p:nvPr>
            <p:ph type="ctrTitle"/>
          </p:nvPr>
        </p:nvSpPr>
        <p:spPr>
          <a:xfrm>
            <a:off x="457200" y="381000"/>
            <a:ext cx="8229600" cy="1752600"/>
          </a:xfrm>
        </p:spPr>
        <p:txBody>
          <a:bodyPr/>
          <a:lstStyle/>
          <a:p>
            <a:r>
              <a:rPr lang="en-US" dirty="0" smtClean="0"/>
              <a:t>Maryland Metacognition Seminar</a:t>
            </a:r>
            <a:endParaRPr lang="en-US" dirty="0"/>
          </a:p>
        </p:txBody>
      </p:sp>
      <p:pic>
        <p:nvPicPr>
          <p:cNvPr id="1026" name="Picture 2"/>
          <p:cNvPicPr>
            <a:picLocks noChangeAspect="1" noChangeArrowheads="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5010150" y="381000"/>
            <a:ext cx="3676650" cy="89432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304800" y="228600"/>
            <a:ext cx="1143000" cy="1041722"/>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4267201" y="2168770"/>
            <a:ext cx="585235" cy="522041"/>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sp>
        <p:nvSpPr>
          <p:cNvPr id="4" name="TextBox 3"/>
          <p:cNvSpPr txBox="1"/>
          <p:nvPr/>
        </p:nvSpPr>
        <p:spPr>
          <a:xfrm>
            <a:off x="7628965" y="179294"/>
            <a:ext cx="1143000" cy="230832"/>
          </a:xfrm>
          <a:prstGeom prst="rect">
            <a:avLst/>
          </a:prstGeom>
          <a:noFill/>
        </p:spPr>
        <p:txBody>
          <a:bodyPr wrap="square" rtlCol="0">
            <a:spAutoFit/>
          </a:bodyPr>
          <a:lstStyle/>
          <a:p>
            <a:r>
              <a:rPr lang="en-US" sz="900" dirty="0"/>
              <a:t>http://xkcd.com/</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5542462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266</TotalTime>
  <Words>256</Words>
  <Application>Microsoft Office PowerPoint</Application>
  <PresentationFormat>On-screen Show (4:3)</PresentationFormat>
  <Paragraphs>12</Paragraphs>
  <Slides>1</Slides>
  <Notes>0</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Civic</vt:lpstr>
      <vt:lpstr>Maryland Metacognition Seminar</vt:lpstr>
    </vt:vector>
  </TitlesOfParts>
  <Manager>mcox@cs.umd.edu</Manager>
  <Company>University of Maryland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Metacognition Seminar Series</dc:title>
  <dc:subject> Toward an integrated metacognitive architecture</dc:subject>
  <dc:creator>Cox, Michael</dc:creator>
  <cp:keywords>speaker - Michael Cox</cp:keywords>
  <dc:description>This is the third in a new series in the Computer Science Department  at the University of Maryland on the topic of Metacognition.</dc:description>
  <cp:lastModifiedBy>Jared Shamwell</cp:lastModifiedBy>
  <cp:revision>32</cp:revision>
  <cp:lastPrinted>2011-05-06T11:33:42Z</cp:lastPrinted>
  <dcterms:created xsi:type="dcterms:W3CDTF">2013-04-30T17:23:37Z</dcterms:created>
  <dcterms:modified xsi:type="dcterms:W3CDTF">2013-04-30T17:26:08Z</dcterms:modified>
  <cp:category>advertisement</cp:category>
  <cp:contentStatus>final</cp:contentStatus>
</cp:coreProperties>
</file>