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150" d="100"/>
          <a:sy n="150" d="100"/>
        </p:scale>
        <p:origin x="336" y="17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pPr/>
              <a:t>9/5/13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pPr/>
              <a:t>9/5/13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pPr/>
              <a:t>9/5/13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pPr/>
              <a:t>9/5/13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743200"/>
            <a:ext cx="8534400" cy="3810000"/>
          </a:xfrm>
        </p:spPr>
        <p:txBody>
          <a:bodyPr>
            <a:normAutofit fontScale="77500" lnSpcReduction="20000"/>
          </a:bodyPr>
          <a:lstStyle/>
          <a:p>
            <a:r>
              <a:rPr lang="en-US" sz="1935" dirty="0" err="1" smtClean="0">
                <a:solidFill>
                  <a:schemeClr val="tx1"/>
                </a:solidFill>
              </a:rPr>
              <a:t>Metamodel</a:t>
            </a:r>
            <a:r>
              <a:rPr lang="en-US" sz="1935" dirty="0" smtClean="0">
                <a:solidFill>
                  <a:schemeClr val="tx1"/>
                </a:solidFill>
              </a:rPr>
              <a:t> for personalized adaptation of pedagogical strategies using </a:t>
            </a:r>
            <a:r>
              <a:rPr lang="en-US" sz="1935" dirty="0" err="1" smtClean="0">
                <a:solidFill>
                  <a:schemeClr val="tx1"/>
                </a:solidFill>
              </a:rPr>
              <a:t>metacognition</a:t>
            </a:r>
            <a:r>
              <a:rPr lang="en-US" sz="1935" dirty="0" smtClean="0">
                <a:solidFill>
                  <a:schemeClr val="tx1"/>
                </a:solidFill>
              </a:rPr>
              <a:t> in Intelligent Tutoring </a:t>
            </a:r>
            <a:r>
              <a:rPr lang="en-US" sz="1935" dirty="0" smtClean="0">
                <a:solidFill>
                  <a:schemeClr val="tx1"/>
                </a:solidFill>
              </a:rPr>
              <a:t>Systems</a:t>
            </a:r>
            <a:endParaRPr lang="en-US" sz="1935" dirty="0" smtClean="0">
              <a:solidFill>
                <a:schemeClr val="tx1"/>
              </a:solidFill>
            </a:endParaRPr>
          </a:p>
          <a:p>
            <a:endParaRPr lang="en-US" sz="1200" dirty="0" smtClean="0">
              <a:solidFill>
                <a:schemeClr val="tx1"/>
              </a:solidFill>
            </a:endParaRPr>
          </a:p>
          <a:p>
            <a:r>
              <a:rPr lang="en-US" sz="2880" dirty="0" smtClean="0">
                <a:solidFill>
                  <a:schemeClr val="tx1"/>
                </a:solidFill>
              </a:rPr>
              <a:t>Manuel </a:t>
            </a:r>
            <a:r>
              <a:rPr lang="en-US" sz="2880" dirty="0" err="1" smtClean="0">
                <a:solidFill>
                  <a:schemeClr val="tx1"/>
                </a:solidFill>
              </a:rPr>
              <a:t>Caro</a:t>
            </a:r>
            <a:endParaRPr lang="en-US" sz="2880" dirty="0" smtClean="0">
              <a:solidFill>
                <a:schemeClr val="tx1"/>
              </a:solidFill>
            </a:endParaRPr>
          </a:p>
          <a:p>
            <a:r>
              <a:rPr lang="en-US" sz="1920" dirty="0" smtClean="0"/>
              <a:t>Department </a:t>
            </a:r>
            <a:r>
              <a:rPr lang="en-US" sz="1920" dirty="0" smtClean="0"/>
              <a:t>of Educational Informatics,</a:t>
            </a:r>
            <a:r>
              <a:rPr lang="en-US" sz="1920" dirty="0" smtClean="0"/>
              <a:t> Universidad de Córdoba, </a:t>
            </a:r>
            <a:r>
              <a:rPr lang="en-US" sz="1920" dirty="0" err="1" smtClean="0"/>
              <a:t>Montería</a:t>
            </a:r>
            <a:r>
              <a:rPr lang="en-US" sz="1920" dirty="0" smtClean="0"/>
              <a:t> - Colombia</a:t>
            </a:r>
          </a:p>
          <a:p>
            <a:endParaRPr lang="en-US" dirty="0" smtClean="0"/>
          </a:p>
          <a:p>
            <a:r>
              <a:rPr lang="en-US" sz="1920" dirty="0" smtClean="0"/>
              <a:t>6</a:t>
            </a:r>
            <a:r>
              <a:rPr lang="en-US" sz="1920" smtClean="0"/>
              <a:t> </a:t>
            </a:r>
            <a:r>
              <a:rPr lang="en-US" sz="1920" dirty="0" smtClean="0"/>
              <a:t>September </a:t>
            </a:r>
            <a:r>
              <a:rPr lang="en-US" sz="1920" dirty="0" smtClean="0"/>
              <a:t>2013, 12:00 PM</a:t>
            </a:r>
          </a:p>
          <a:p>
            <a:r>
              <a:rPr lang="en-US" sz="1920" dirty="0" smtClean="0"/>
              <a:t>A.V. Williams Bldg</a:t>
            </a:r>
            <a:r>
              <a:rPr lang="en-US" sz="1920" dirty="0"/>
              <a:t>., RM.</a:t>
            </a:r>
            <a:r>
              <a:rPr lang="en-US" sz="1920" dirty="0" smtClean="0"/>
              <a:t> 3258, College Park</a:t>
            </a:r>
          </a:p>
          <a:p>
            <a:endParaRPr lang="en-US" sz="1200" dirty="0" smtClean="0">
              <a:solidFill>
                <a:schemeClr val="tx1"/>
              </a:solidFill>
              <a:cs typeface="Arial" pitchFamily="34" charset="0"/>
            </a:endParaRPr>
          </a:p>
          <a:p>
            <a:pPr>
              <a:spcAft>
                <a:spcPts val="600"/>
              </a:spcAft>
            </a:pPr>
            <a:r>
              <a:rPr lang="en-US" sz="1760" dirty="0" smtClean="0">
                <a:solidFill>
                  <a:schemeClr val="tx1"/>
                </a:solidFill>
                <a:cs typeface="Arial" pitchFamily="34" charset="0"/>
              </a:rPr>
              <a:t>Abstract</a:t>
            </a:r>
            <a:r>
              <a:rPr lang="en-US" sz="1760" dirty="0">
                <a:solidFill>
                  <a:schemeClr val="tx1"/>
                </a:solidFill>
                <a:cs typeface="Arial" pitchFamily="34" charset="0"/>
              </a:rPr>
              <a:t>:</a:t>
            </a:r>
            <a:endParaRPr lang="en-US" sz="1760" dirty="0" smtClean="0">
              <a:solidFill>
                <a:schemeClr val="tx1"/>
              </a:solidFill>
              <a:cs typeface="Arial" pitchFamily="34" charset="0"/>
            </a:endParaRPr>
          </a:p>
          <a:p>
            <a:pPr algn="l"/>
            <a:r>
              <a:rPr lang="en-US" sz="1273" cap="none" dirty="0" smtClean="0"/>
              <a:t>The modeling process of Intelligent Tutoring Systems (ITS) is often difficult and time consuming. In particular the design process of the pedagogical strategies in ITS is complex and requires the interaction of a number of variables that define it as a dynamic process. The ITS design process becomes more complex when the integration of several </a:t>
            </a:r>
            <a:r>
              <a:rPr lang="en-US" sz="1273" cap="none" dirty="0" err="1" smtClean="0"/>
              <a:t>metacognitive</a:t>
            </a:r>
            <a:r>
              <a:rPr lang="en-US" sz="1273" cap="none" dirty="0" smtClean="0"/>
              <a:t> components such as self-regulation and </a:t>
            </a:r>
            <a:r>
              <a:rPr lang="en-US" sz="1273" cap="none" dirty="0" err="1" smtClean="0"/>
              <a:t>metamemory</a:t>
            </a:r>
            <a:r>
              <a:rPr lang="en-US" sz="1273" cap="none" dirty="0" smtClean="0"/>
              <a:t> to improve ITS performance are required.  To overcome these types of problems, this work proposes a </a:t>
            </a:r>
            <a:r>
              <a:rPr lang="en-US" sz="1273" cap="none" dirty="0" err="1" smtClean="0"/>
              <a:t>metamodel</a:t>
            </a:r>
            <a:r>
              <a:rPr lang="en-US" sz="1273" cap="none" dirty="0" smtClean="0"/>
              <a:t>-based approach to the integration of </a:t>
            </a:r>
            <a:r>
              <a:rPr lang="en-US" sz="1273" cap="none" dirty="0" err="1" smtClean="0"/>
              <a:t>metacognitive</a:t>
            </a:r>
            <a:r>
              <a:rPr lang="en-US" sz="1273" cap="none" dirty="0" smtClean="0"/>
              <a:t> capacities in ITS. The </a:t>
            </a:r>
            <a:r>
              <a:rPr lang="en-US" sz="1273" cap="none" dirty="0" err="1" smtClean="0"/>
              <a:t>metamodel</a:t>
            </a:r>
            <a:r>
              <a:rPr lang="en-US" sz="1273" cap="none" dirty="0" smtClean="0"/>
              <a:t> increases the level of automation all along the development process due to the </a:t>
            </a:r>
            <a:r>
              <a:rPr lang="en-US" sz="1273" cap="none" dirty="0" err="1" smtClean="0"/>
              <a:t>metamodel</a:t>
            </a:r>
            <a:r>
              <a:rPr lang="en-US" sz="1273" cap="none" dirty="0" smtClean="0"/>
              <a:t> defining the language, structure and transformation rules to be used for the design of different types of models. The proposed </a:t>
            </a:r>
            <a:r>
              <a:rPr lang="en-US" sz="1273" cap="none" dirty="0" err="1" smtClean="0"/>
              <a:t>metamodel</a:t>
            </a:r>
            <a:r>
              <a:rPr lang="en-US" sz="1273" cap="none" dirty="0" smtClean="0"/>
              <a:t> is based on the standard Meta Object Facility (MOF) of Model-Driven Architecture (MDA).</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 uri="{AF507438-7753-43E0-B8FC-AC1667EBCBE1}">
              <a14:hiddenEffects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280</TotalTime>
  <Words>216</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Jared Shamwell</cp:lastModifiedBy>
  <cp:revision>35</cp:revision>
  <cp:lastPrinted>2011-05-06T11:33:42Z</cp:lastPrinted>
  <dcterms:created xsi:type="dcterms:W3CDTF">2013-09-05T16:36:28Z</dcterms:created>
  <dcterms:modified xsi:type="dcterms:W3CDTF">2013-09-05T16:47:31Z</dcterms:modified>
  <cp:category>advertisement</cp:category>
  <cp:contentStatus>final</cp:contentStatus>
</cp:coreProperties>
</file>