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Default Extension="jpeg" ContentType="image/jpeg"/>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sldIdLst>
    <p:sldId id="256" r:id="rId2"/>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horzBarState="maximized">
    <p:restoredLeft sz="15620"/>
    <p:restoredTop sz="94660"/>
  </p:normalViewPr>
  <p:slideViewPr>
    <p:cSldViewPr>
      <p:cViewPr>
        <p:scale>
          <a:sx n="100" d="100"/>
          <a:sy n="100" d="100"/>
        </p:scale>
        <p:origin x="-952" y="-10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2CE1B32-E230-465A-8AD1-822C9DC21A53}" type="datetimeFigureOut">
              <a:rPr lang="en-US" smtClean="0"/>
              <a:pPr/>
              <a:t>2/1/13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pPr/>
              <a:t>2/1/13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C4D06B-29E9-4E5D-8402-92C85AB5AC2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92C4D06B-29E9-4E5D-8402-92C85AB5AC24}"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pPr/>
              <a:t>2/1/13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pPr/>
              <a:t>2/1/13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92C4D06B-29E9-4E5D-8402-92C85AB5AC24}"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2CE1B32-E230-465A-8AD1-822C9DC21A53}" type="datetimeFigureOut">
              <a:rPr lang="en-US" smtClean="0"/>
              <a:pPr/>
              <a:t>2/1/13</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2C4D06B-29E9-4E5D-8402-92C85AB5AC24}"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2CE1B32-E230-465A-8AD1-822C9DC21A53}" type="datetimeFigureOut">
              <a:rPr lang="en-US" smtClean="0"/>
              <a:pPr/>
              <a:t>2/1/13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C4D06B-29E9-4E5D-8402-92C85AB5AC24}"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2CE1B32-E230-465A-8AD1-822C9DC21A53}" type="datetimeFigureOut">
              <a:rPr lang="en-US" smtClean="0"/>
              <a:pPr/>
              <a:t>2/1/13</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2C4D06B-29E9-4E5D-8402-92C85AB5AC24}"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E1B32-E230-465A-8AD1-822C9DC21A53}" type="datetimeFigureOut">
              <a:rPr lang="en-US" smtClean="0"/>
              <a:pPr/>
              <a:t>2/1/13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92C4D06B-29E9-4E5D-8402-92C85AB5AC2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2CE1B32-E230-465A-8AD1-822C9DC21A53}" type="datetimeFigureOut">
              <a:rPr lang="en-US" smtClean="0"/>
              <a:pPr/>
              <a:t>2/1/13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2C4D06B-29E9-4E5D-8402-92C85AB5AC2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2C4D06B-29E9-4E5D-8402-92C85AB5AC24}"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A2CE1B32-E230-465A-8AD1-822C9DC21A53}" type="datetimeFigureOut">
              <a:rPr lang="en-US" smtClean="0"/>
              <a:pPr/>
              <a:t>2/1/13</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92C4D06B-29E9-4E5D-8402-92C85AB5AC24}"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A2CE1B32-E230-465A-8AD1-822C9DC21A53}" type="datetimeFigureOut">
              <a:rPr lang="en-US" smtClean="0"/>
              <a:pPr/>
              <a:t>2/1/13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2CE1B32-E230-465A-8AD1-822C9DC21A53}" type="datetimeFigureOut">
              <a:rPr lang="en-US" smtClean="0"/>
              <a:pPr/>
              <a:t>2/1/13</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2C4D06B-29E9-4E5D-8402-92C85AB5AC24}"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667000"/>
            <a:ext cx="8534400" cy="3810000"/>
          </a:xfrm>
        </p:spPr>
        <p:txBody>
          <a:bodyPr>
            <a:normAutofit fontScale="77500" lnSpcReduction="20000"/>
          </a:bodyPr>
          <a:lstStyle/>
          <a:p>
            <a:r>
              <a:rPr lang="en-US" sz="1920" dirty="0" smtClean="0">
                <a:solidFill>
                  <a:schemeClr val="tx1"/>
                </a:solidFill>
              </a:rPr>
              <a:t>Why human </a:t>
            </a:r>
            <a:r>
              <a:rPr lang="en-US" sz="1920" dirty="0" err="1" smtClean="0">
                <a:solidFill>
                  <a:schemeClr val="tx1"/>
                </a:solidFill>
              </a:rPr>
              <a:t>metacognition</a:t>
            </a:r>
            <a:r>
              <a:rPr lang="en-US" sz="1920" dirty="0" smtClean="0">
                <a:solidFill>
                  <a:schemeClr val="tx1"/>
                </a:solidFill>
              </a:rPr>
              <a:t> does not provide a model for machine design: People are not machines; Machines are not </a:t>
            </a:r>
            <a:r>
              <a:rPr lang="en-US" sz="1920" dirty="0" smtClean="0">
                <a:solidFill>
                  <a:schemeClr val="tx1"/>
                </a:solidFill>
              </a:rPr>
              <a:t>people</a:t>
            </a:r>
          </a:p>
          <a:p>
            <a:endParaRPr lang="en-US" sz="1200" dirty="0" smtClean="0">
              <a:solidFill>
                <a:schemeClr val="tx1"/>
              </a:solidFill>
            </a:endParaRPr>
          </a:p>
          <a:p>
            <a:r>
              <a:rPr lang="en-US" sz="2065" dirty="0" smtClean="0">
                <a:solidFill>
                  <a:schemeClr val="tx1"/>
                </a:solidFill>
              </a:rPr>
              <a:t>Ben </a:t>
            </a:r>
            <a:r>
              <a:rPr lang="en-US" sz="2065" dirty="0" err="1" smtClean="0">
                <a:solidFill>
                  <a:schemeClr val="tx1"/>
                </a:solidFill>
              </a:rPr>
              <a:t>Shneiderman</a:t>
            </a:r>
            <a:endParaRPr lang="en-US" sz="2065" dirty="0" smtClean="0">
              <a:solidFill>
                <a:schemeClr val="tx1"/>
              </a:solidFill>
            </a:endParaRPr>
          </a:p>
          <a:p>
            <a:r>
              <a:rPr lang="en-US" sz="1806" dirty="0" smtClean="0"/>
              <a:t>Department </a:t>
            </a:r>
            <a:r>
              <a:rPr lang="en-US" sz="1806" dirty="0" smtClean="0"/>
              <a:t>of Computer Science, University of Maryland, College </a:t>
            </a:r>
            <a:r>
              <a:rPr lang="en-US" sz="1806" dirty="0" smtClean="0"/>
              <a:t>Park</a:t>
            </a:r>
            <a:endParaRPr lang="en-US" sz="1806" dirty="0" smtClean="0"/>
          </a:p>
          <a:p>
            <a:endParaRPr lang="en-US" sz="1419" dirty="0" smtClean="0"/>
          </a:p>
          <a:p>
            <a:r>
              <a:rPr lang="en-US" sz="1920" dirty="0" smtClean="0"/>
              <a:t>13 February 2013, </a:t>
            </a:r>
            <a:r>
              <a:rPr lang="en-US" sz="1920" dirty="0" smtClean="0"/>
              <a:t>12:00 PM</a:t>
            </a:r>
          </a:p>
          <a:p>
            <a:r>
              <a:rPr lang="en-US" sz="1920" dirty="0" smtClean="0"/>
              <a:t>A</a:t>
            </a:r>
            <a:r>
              <a:rPr lang="en-US" sz="1920" dirty="0"/>
              <a:t>. V. Williams Bldg., RM. </a:t>
            </a:r>
            <a:r>
              <a:rPr lang="en-US" sz="1920" dirty="0" smtClean="0"/>
              <a:t>3258, College Park</a:t>
            </a:r>
          </a:p>
          <a:p>
            <a:endParaRPr lang="en-US" sz="1032" dirty="0" smtClean="0">
              <a:solidFill>
                <a:schemeClr val="tx1"/>
              </a:solidFill>
              <a:cs typeface="Arial" pitchFamily="34" charset="0"/>
            </a:endParaRPr>
          </a:p>
          <a:p>
            <a:pPr>
              <a:spcAft>
                <a:spcPts val="600"/>
              </a:spcAft>
            </a:pPr>
            <a:r>
              <a:rPr lang="en-US" sz="1760" dirty="0" smtClean="0">
                <a:solidFill>
                  <a:schemeClr val="tx1"/>
                </a:solidFill>
                <a:cs typeface="Arial" pitchFamily="34" charset="0"/>
              </a:rPr>
              <a:t>Abstract</a:t>
            </a:r>
            <a:r>
              <a:rPr lang="en-US" sz="1760" dirty="0">
                <a:solidFill>
                  <a:schemeClr val="tx1"/>
                </a:solidFill>
                <a:cs typeface="Arial" pitchFamily="34" charset="0"/>
              </a:rPr>
              <a:t>:</a:t>
            </a:r>
            <a:endParaRPr lang="en-US" sz="1760" dirty="0" smtClean="0">
              <a:solidFill>
                <a:schemeClr val="tx1"/>
              </a:solidFill>
              <a:cs typeface="Arial" pitchFamily="34" charset="0"/>
            </a:endParaRPr>
          </a:p>
          <a:p>
            <a:pPr algn="just"/>
            <a:r>
              <a:rPr lang="en-US" sz="1484" cap="none" dirty="0" smtClean="0"/>
              <a:t>The short-term guidance for designers and long-term outlook for philosophers depends on assumptions about differences between people and machines. This talk will offer fresh examples designed to clarify what language is appropriate for describing machine awareness, responsibility for failures, and intent in complex systems that include automated/autonomous components. Underlying questions are how people are different from machines and how a deeper understanding of these differences can lead to more effective designs in the short and long term</a:t>
            </a:r>
            <a:r>
              <a:rPr lang="en-US" sz="1484" cap="none" dirty="0" smtClean="0"/>
              <a:t>?</a:t>
            </a:r>
            <a:endParaRPr lang="en-US" sz="1484" cap="none" dirty="0"/>
          </a:p>
        </p:txBody>
      </p:sp>
      <p:sp>
        <p:nvSpPr>
          <p:cNvPr id="2" name="Title 1"/>
          <p:cNvSpPr>
            <a:spLocks noGrp="1"/>
          </p:cNvSpPr>
          <p:nvPr>
            <p:ph type="ctrTitle"/>
          </p:nvPr>
        </p:nvSpPr>
        <p:spPr>
          <a:xfrm>
            <a:off x="457200" y="381000"/>
            <a:ext cx="8229600" cy="1752600"/>
          </a:xfrm>
        </p:spPr>
        <p:txBody>
          <a:bodyPr/>
          <a:lstStyle/>
          <a:p>
            <a:r>
              <a:rPr lang="en-US" dirty="0" smtClean="0"/>
              <a:t>Maryland Metacognition Seminar</a:t>
            </a:r>
            <a:endParaRPr lang="en-US" dirty="0"/>
          </a:p>
        </p:txBody>
      </p:sp>
      <p:pic>
        <p:nvPicPr>
          <p:cNvPr id="1026" name="Picture 2"/>
          <p:cNvPicPr>
            <a:picLocks noChangeAspect="1" noChangeArrowheads="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5010150" y="381000"/>
            <a:ext cx="3676650" cy="894320"/>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304800" y="228600"/>
            <a:ext cx="1143000" cy="1041722"/>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267201" y="2168770"/>
            <a:ext cx="585235" cy="522041"/>
          </a:xfrm>
          <a:prstGeom prst="rect">
            <a:avLst/>
          </a:prstGeom>
          <a:noFill/>
          <a:ln>
            <a:noFill/>
          </a:ln>
          <a:effectLst/>
          <a:extLst>
            <a:ext uri="{909E8E84-426E-40DD-AFC4-6F175D3DCCD1}">
              <a14:hiddenFill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4" name="TextBox 3"/>
          <p:cNvSpPr txBox="1"/>
          <p:nvPr/>
        </p:nvSpPr>
        <p:spPr>
          <a:xfrm>
            <a:off x="7628965" y="179294"/>
            <a:ext cx="1143000" cy="230832"/>
          </a:xfrm>
          <a:prstGeom prst="rect">
            <a:avLst/>
          </a:prstGeom>
          <a:noFill/>
        </p:spPr>
        <p:txBody>
          <a:bodyPr wrap="square" rtlCol="0">
            <a:spAutoFit/>
          </a:bodyPr>
          <a:lstStyle/>
          <a:p>
            <a:r>
              <a:rPr lang="en-US" sz="900" dirty="0"/>
              <a:t>http://xkcd.com/</a:t>
            </a: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554246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277</TotalTime>
  <Words>155</Words>
  <Application>Microsoft Office PowerPoint</Application>
  <PresentationFormat>On-screen Show (4:3)</PresentationFormat>
  <Paragraphs>12</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Civic</vt:lpstr>
      <vt:lpstr>Maryland Metacognition Seminar</vt:lpstr>
    </vt:vector>
  </TitlesOfParts>
  <Manager>mcox@cs.umd.edu</Manager>
  <Company>University of Maryland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Metacognition Seminar Series</dc:title>
  <dc:subject> Toward an integrated metacognitive architecture</dc:subject>
  <dc:creator>Cox, Michael</dc:creator>
  <cp:keywords>speaker - Michael Cox</cp:keywords>
  <dc:description>This is the third in a new series in the Computer Science Department  at the University of Maryland on the topic of Metacognition.</dc:description>
  <cp:lastModifiedBy>Jared Shamwell</cp:lastModifiedBy>
  <cp:revision>32</cp:revision>
  <cp:lastPrinted>2011-05-06T11:33:42Z</cp:lastPrinted>
  <dcterms:created xsi:type="dcterms:W3CDTF">2013-02-01T16:33:34Z</dcterms:created>
  <dcterms:modified xsi:type="dcterms:W3CDTF">2013-02-01T16:44:12Z</dcterms:modified>
  <cp:category>advertisement</cp:category>
  <cp:contentStatus>final</cp:contentStatus>
</cp:coreProperties>
</file>