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4" r:id="rId3"/>
    <p:sldId id="278" r:id="rId4"/>
    <p:sldId id="279" r:id="rId5"/>
    <p:sldId id="262" r:id="rId6"/>
    <p:sldId id="257" r:id="rId7"/>
    <p:sldId id="258" r:id="rId8"/>
    <p:sldId id="259" r:id="rId9"/>
    <p:sldId id="276" r:id="rId10"/>
    <p:sldId id="261" r:id="rId11"/>
    <p:sldId id="263" r:id="rId12"/>
    <p:sldId id="260" r:id="rId13"/>
    <p:sldId id="280" r:id="rId14"/>
    <p:sldId id="273" r:id="rId15"/>
    <p:sldId id="285" r:id="rId16"/>
    <p:sldId id="284" r:id="rId17"/>
    <p:sldId id="286" r:id="rId18"/>
    <p:sldId id="281" r:id="rId19"/>
    <p:sldId id="265" r:id="rId20"/>
    <p:sldId id="288" r:id="rId21"/>
    <p:sldId id="289" r:id="rId22"/>
    <p:sldId id="290" r:id="rId23"/>
    <p:sldId id="268" r:id="rId24"/>
    <p:sldId id="283" r:id="rId25"/>
    <p:sldId id="282" r:id="rId26"/>
    <p:sldId id="266" r:id="rId27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x, Michael" initials="mt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79646"/>
    <a:srgbClr val="0066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85201" autoAdjust="0"/>
  </p:normalViewPr>
  <p:slideViewPr>
    <p:cSldViewPr>
      <p:cViewPr varScale="1">
        <p:scale>
          <a:sx n="107" d="100"/>
          <a:sy n="107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7-01T13:47:36.630" idx="2">
    <p:pos x="2232" y="216"/>
    <p:text>Note that the two memory boxes in fig are not separate.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66D62-E04C-4DD4-95D0-D9F77C73773B}" type="datetimeFigureOut">
              <a:rPr lang="en-US" smtClean="0"/>
              <a:pPr/>
              <a:t>7/9/2011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02A34-B43B-427A-807A-DF85A4EF0B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9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“I’m Mike Cox, and this presentation is early work about integrated metacognitive architectures.” This is a simple opening and no one would believe that anything of substance has been said yet. After all the title slide has</a:t>
            </a:r>
            <a:r>
              <a:rPr lang="en-US" baseline="0" dirty="0" smtClean="0"/>
              <a:t> my name on it, and the title is self-explanatory. But the fact that we actually take all of these complicated self-referential statements with such little interest illustrates how little we realize concerning the topic. For intelligent agents this is extremely difficult and central.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 the cartoon. Transition to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02A34-B43B-427A-807A-DF85A4EF0BB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5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http://www.isle.org/symposia/cogarch/</a:t>
            </a:r>
          </a:p>
          <a:p>
            <a:r>
              <a:rPr lang="en-US" dirty="0" smtClean="0"/>
              <a:t>A cognitive architecture specifies the underlying infrastructure for an intelligent system. Briefly, an architecture includes those aspects of a cognitive agent that are constant over time and across different application domains. The specification of a cognitive architecture consists of its representational assumptions, the characteristics of its memories, and the processes that operate on those memories.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02A34-B43B-427A-807A-DF85A4EF0B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difference between metareasoning and metacognition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02A34-B43B-427A-807A-DF85A4EF0BB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9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 is that INTRO is hard wired to generate attainment goal instead of learning goal.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02A34-B43B-427A-807A-DF85A4EF0B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9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no learning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02A34-B43B-427A-807A-DF85A4EF0BB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0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Studying for a test is also social (for some people). The benefits</a:t>
            </a:r>
            <a:r>
              <a:rPr lang="en-US" baseline="0" dirty="0" smtClean="0"/>
              <a:t> for study groups.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02A34-B43B-427A-807A-DF85A4EF0BB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3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involves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02A34-B43B-427A-807A-DF85A4EF0BB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52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02A34-B43B-427A-807A-DF85A4EF0BB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87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Self-identity &lt;&gt; self-awareness; I am an intellectual versus I am tired.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02A34-B43B-427A-807A-DF85A4EF0BB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2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5F27-3116-44F0-820E-67B66D0362C0}" type="datetime1">
              <a:rPr lang="en-US" smtClean="0"/>
              <a:pPr/>
              <a:t>7/9/2011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60CE-72C4-4E81-B55F-11160D3150D9}" type="datetime1">
              <a:rPr lang="en-US" smtClean="0"/>
              <a:pPr/>
              <a:t>7/9/2011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590C-539B-4FB9-8B47-F99F24E82E02}" type="datetime1">
              <a:rPr lang="en-US" smtClean="0"/>
              <a:pPr/>
              <a:t>7/9/2011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C2EA-FC90-4008-8E86-C2358FFAF6D6}" type="datetime1">
              <a:rPr lang="en-US" smtClean="0"/>
              <a:pPr/>
              <a:t>7/9/2011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D20-C27F-404B-A733-70F58A34750E}" type="datetime1">
              <a:rPr lang="en-US" smtClean="0"/>
              <a:pPr/>
              <a:t>7/9/2011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C4D06B-29E9-4E5D-8402-92C85AB5AC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A91CAA-7088-4C19-A6BE-7B6DDEA47986}" type="datetime1">
              <a:rPr lang="en-US" smtClean="0"/>
              <a:pPr/>
              <a:t>7/9/2011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5DD-FDAB-468A-8381-0CA030432B22}" type="datetime1">
              <a:rPr lang="en-US" smtClean="0"/>
              <a:pPr/>
              <a:t>7/9/2011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2C4D06B-29E9-4E5D-8402-92C85AB5AC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72D0-CA1F-4E16-A09D-F4025FEEEDAB}" type="datetime1">
              <a:rPr lang="en-US" smtClean="0"/>
              <a:pPr/>
              <a:t>7/9/2011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en-US" dirty="0" smtClean="0"/>
              <a:t> 8 July 2011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8296-A95F-4900-AFAA-2F17C6C6D859}" type="datetime1">
              <a:rPr lang="en-US" smtClean="0"/>
              <a:pPr/>
              <a:t>7/9/2011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C4D06B-29E9-4E5D-8402-92C85AB5AC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C4D06B-29E9-4E5D-8402-92C85AB5AC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2800-978A-4F0D-BC21-C228D114D68B}" type="datetime1">
              <a:rPr lang="en-US" smtClean="0"/>
              <a:pPr/>
              <a:t>7/9/2011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9AF5B73-83F4-4340-BBD8-07F732E5D9CE}" type="datetime1">
              <a:rPr lang="en-US" smtClean="0"/>
              <a:pPr/>
              <a:t>7/9/2011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779F520-406D-448B-B16F-B3B238AF253F}" type="datetime1">
              <a:rPr lang="en-US" smtClean="0"/>
              <a:pPr/>
              <a:t>7/9/2011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Cox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en-US" dirty="0" smtClean="0"/>
              <a:t> 8 July 2011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C4D06B-29E9-4E5D-8402-92C85AB5AC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19400"/>
            <a:ext cx="8534400" cy="3810000"/>
          </a:xfrm>
        </p:spPr>
        <p:txBody>
          <a:bodyPr>
            <a:normAutofit/>
          </a:bodyPr>
          <a:lstStyle/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900" b="1" dirty="0" smtClean="0">
                <a:solidFill>
                  <a:schemeClr val="tx1"/>
                </a:solidFill>
              </a:rPr>
              <a:t>Michael T. Cox</a:t>
            </a:r>
          </a:p>
          <a:p>
            <a:r>
              <a:rPr lang="en-US" dirty="0"/>
              <a:t>UMIACS, University </a:t>
            </a:r>
            <a:r>
              <a:rPr lang="en-US" dirty="0" smtClean="0"/>
              <a:t>of Maryland, College Park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229600" cy="1752600"/>
          </a:xfrm>
        </p:spPr>
        <p:txBody>
          <a:bodyPr/>
          <a:lstStyle/>
          <a:p>
            <a:r>
              <a:rPr lang="en-US" b="1" dirty="0"/>
              <a:t>Toward an </a:t>
            </a:r>
            <a:r>
              <a:rPr lang="en-US" b="1" dirty="0" smtClean="0"/>
              <a:t>Integrated Metacognitive Architecture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143000" cy="104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168770"/>
            <a:ext cx="585235" cy="52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96029" y="59406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http://xkcd.com/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67200"/>
            <a:ext cx="6891869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Cognitive Model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2225610"/>
            <a:ext cx="4495801" cy="310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67400" y="54980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from Norman (1986)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en-US" dirty="0" smtClean="0"/>
              <a:t> 8 July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590801"/>
            <a:ext cx="2508895" cy="201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690687"/>
            <a:ext cx="4794174" cy="206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20" y="2944266"/>
            <a:ext cx="6618779" cy="94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2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Metacognitive Model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en-US" dirty="0" smtClean="0"/>
              <a:t> 8 July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99" y="1665472"/>
            <a:ext cx="6596401" cy="374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0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799" y="152400"/>
            <a:ext cx="3581401" cy="1600200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An </a:t>
            </a:r>
            <a:r>
              <a:rPr lang="en-US" b="1" dirty="0" smtClean="0"/>
              <a:t>Integrated Metacognitive Architecture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800"/>
            <a:ext cx="5562600" cy="602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99479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</a:rPr>
              <a:t>Cognition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475" y="269283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</a:rPr>
              <a:t>Metacognition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838200" y="2743200"/>
            <a:ext cx="7467600" cy="2514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spcBef>
                <a:spcPts val="600"/>
              </a:spcBef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Outline</a:t>
            </a:r>
          </a:p>
          <a:p>
            <a:pPr>
              <a:spcBef>
                <a:spcPts val="600"/>
              </a:spcBef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Cognitive and Metacognitive Architectures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Representations</a:t>
            </a:r>
          </a:p>
          <a:p>
            <a:pPr>
              <a:spcBef>
                <a:spcPts val="600"/>
              </a:spcBef>
            </a:pPr>
            <a:r>
              <a:rPr lang="en-US" b="0" dirty="0" smtClean="0">
                <a:solidFill>
                  <a:schemeClr val="tx1"/>
                </a:solidFill>
              </a:rPr>
              <a:t>The Self-Regulated Learning Task</a:t>
            </a:r>
          </a:p>
          <a:p>
            <a:pPr>
              <a:spcBef>
                <a:spcPts val="600"/>
              </a:spcBef>
            </a:pPr>
            <a:r>
              <a:rPr lang="en-US" b="0" dirty="0" smtClean="0">
                <a:solidFill>
                  <a:schemeClr val="tx1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Representations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0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Representations For Mental Traces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2" descr="H:\CopiesOct10\My Documents\Book\Draft3\chapt9\figure9-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2155" y="1371600"/>
            <a:ext cx="5735445" cy="4110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33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Truth Values on Graph Nodes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en-US" dirty="0" smtClean="0"/>
              <a:t>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23328913"/>
              </p:ext>
            </p:extLst>
          </p:nvPr>
        </p:nvGraphicFramePr>
        <p:xfrm>
          <a:off x="304800" y="1905000"/>
          <a:ext cx="85042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375"/>
                <a:gridCol w="1231371"/>
                <a:gridCol w="1417373"/>
                <a:gridCol w="1417373"/>
                <a:gridCol w="1417373"/>
                <a:gridCol w="1417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Absent 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r>
                        <a:rPr lang="en-US" baseline="-25000" dirty="0" smtClean="0"/>
                        <a:t>FK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r>
                        <a:rPr lang="en-US" baseline="-25000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r>
                        <a:rPr lang="en-US" baseline="-25000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r>
                        <a:rPr lang="en-US" baseline="-25000" dirty="0" smtClean="0"/>
                        <a:t>BK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r>
                        <a:rPr lang="en-US" baseline="-25000" dirty="0" smtClean="0"/>
                        <a:t>BK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Absent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r>
                        <a:rPr lang="en-US" baseline="-25000" dirty="0" smtClean="0"/>
                        <a:t>FK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r>
                        <a:rPr lang="en-US" baseline="-25000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r>
                        <a:rPr lang="en-US" baseline="-25000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r>
                        <a:rPr lang="en-US" baseline="-25000" dirty="0" smtClean="0"/>
                        <a:t>BK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r>
                        <a:rPr lang="en-US" baseline="-25000" dirty="0" smtClean="0"/>
                        <a:t>BK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Absent Question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r>
                        <a:rPr lang="en-US" baseline="-25000" dirty="0" smtClean="0"/>
                        <a:t>FK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r>
                        <a:rPr lang="en-US" baseline="-25000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r>
                        <a:rPr lang="en-US" baseline="-25000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Absent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r>
                        <a:rPr lang="en-US" baseline="-25000" dirty="0" smtClean="0"/>
                        <a:t>FK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r>
                        <a:rPr lang="en-US" baseline="-25000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X=don’t care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1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Partial Ontology for Mental Terms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en-US" dirty="0" smtClean="0"/>
              <a:t>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9"/>
          <a:stretch/>
        </p:blipFill>
        <p:spPr bwMode="auto">
          <a:xfrm>
            <a:off x="1861906" y="1581150"/>
            <a:ext cx="5448300" cy="421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3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Self-Models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en-US" dirty="0" smtClean="0"/>
              <a:t>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represent episodic memory?</a:t>
            </a:r>
          </a:p>
          <a:p>
            <a:pPr lvl="1"/>
            <a:r>
              <a:rPr lang="en-US" dirty="0" smtClean="0"/>
              <a:t>Case-based reasoning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Soar’s episodic memory</a:t>
            </a:r>
          </a:p>
          <a:p>
            <a:r>
              <a:rPr lang="en-US" dirty="0" smtClean="0"/>
              <a:t>How to represent model of self?</a:t>
            </a:r>
          </a:p>
          <a:p>
            <a:pPr lvl="1"/>
            <a:r>
              <a:rPr lang="en-US" dirty="0" smtClean="0"/>
              <a:t>Physical attributes</a:t>
            </a:r>
          </a:p>
          <a:p>
            <a:pPr lvl="1"/>
            <a:r>
              <a:rPr lang="en-US" dirty="0" smtClean="0"/>
              <a:t>Mental attributes</a:t>
            </a:r>
          </a:p>
          <a:p>
            <a:pPr lvl="2"/>
            <a:r>
              <a:rPr lang="en-US" dirty="0" smtClean="0"/>
              <a:t>Dispositions</a:t>
            </a:r>
          </a:p>
          <a:p>
            <a:pPr lvl="2"/>
            <a:r>
              <a:rPr lang="en-US" dirty="0" smtClean="0"/>
              <a:t>Attitudes</a:t>
            </a:r>
          </a:p>
          <a:p>
            <a:pPr lvl="2"/>
            <a:r>
              <a:rPr lang="en-US" dirty="0" smtClean="0"/>
              <a:t>Emotions</a:t>
            </a:r>
          </a:p>
          <a:p>
            <a:pPr lvl="2"/>
            <a:r>
              <a:rPr lang="en-US" dirty="0" smtClean="0"/>
              <a:t>Intellectual abilities</a:t>
            </a:r>
          </a:p>
          <a:p>
            <a:pPr lvl="1"/>
            <a:r>
              <a:rPr lang="en-US" dirty="0" smtClean="0"/>
              <a:t>Social attributes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838200" y="2743200"/>
            <a:ext cx="7467600" cy="2514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spcBef>
                <a:spcPts val="600"/>
              </a:spcBef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Outline</a:t>
            </a:r>
          </a:p>
          <a:p>
            <a:pPr>
              <a:spcBef>
                <a:spcPts val="600"/>
              </a:spcBef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Cognitive and Metacognitive Architectures</a:t>
            </a:r>
          </a:p>
          <a:p>
            <a:pPr>
              <a:spcBef>
                <a:spcPts val="600"/>
              </a:spcBef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Representations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The Self-Regulated Learning Task</a:t>
            </a:r>
          </a:p>
          <a:p>
            <a:pPr>
              <a:spcBef>
                <a:spcPts val="600"/>
              </a:spcBef>
            </a:pPr>
            <a:r>
              <a:rPr lang="en-US" b="0" dirty="0" smtClean="0">
                <a:solidFill>
                  <a:schemeClr val="tx1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Self-Regulated Learning Task</a:t>
            </a:r>
          </a:p>
        </p:txBody>
      </p:sp>
    </p:spTree>
    <p:extLst>
      <p:ext uri="{BB962C8B-B14F-4D97-AF65-F5344CB8AC3E}">
        <p14:creationId xmlns:p14="http://schemas.microsoft.com/office/powerpoint/2010/main" val="2240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Task: Self-Regulated Learning (SRL)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SRL focuses on deliberate learning</a:t>
            </a:r>
          </a:p>
          <a:p>
            <a:pPr>
              <a:spcAft>
                <a:spcPts val="600"/>
              </a:spcAft>
            </a:pPr>
            <a:r>
              <a:rPr lang="en-US" dirty="0"/>
              <a:t>SRL scope is </a:t>
            </a:r>
            <a:r>
              <a:rPr lang="en-US" dirty="0" smtClean="0"/>
              <a:t>wide and task is difficult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SRL has extant </a:t>
            </a:r>
            <a:r>
              <a:rPr lang="en-US" dirty="0" smtClean="0"/>
              <a:t>data (e.g., Azevedo)</a:t>
            </a:r>
            <a:endParaRPr lang="en-US" dirty="0"/>
          </a:p>
          <a:p>
            <a:r>
              <a:rPr lang="en-US" dirty="0" smtClean="0"/>
              <a:t>The problem of </a:t>
            </a:r>
            <a:r>
              <a:rPr lang="en-US" i="1" dirty="0" smtClean="0"/>
              <a:t>studying for a test</a:t>
            </a:r>
          </a:p>
          <a:p>
            <a:pPr lvl="1"/>
            <a:r>
              <a:rPr lang="en-US" dirty="0" smtClean="0"/>
              <a:t>Must master the domain</a:t>
            </a:r>
          </a:p>
          <a:p>
            <a:pPr lvl="1"/>
            <a:r>
              <a:rPr lang="en-US" dirty="0" smtClean="0"/>
              <a:t>Must understand one’s self</a:t>
            </a:r>
          </a:p>
          <a:p>
            <a:pPr lvl="2"/>
            <a:r>
              <a:rPr lang="en-US" dirty="0" smtClean="0"/>
              <a:t>One’s own knowledge </a:t>
            </a:r>
          </a:p>
          <a:p>
            <a:pPr lvl="2"/>
            <a:r>
              <a:rPr lang="en-US" dirty="0" smtClean="0"/>
              <a:t>One’s own reasoning ability</a:t>
            </a:r>
          </a:p>
          <a:p>
            <a:pPr lvl="1"/>
            <a:r>
              <a:rPr lang="en-US" dirty="0" smtClean="0"/>
              <a:t>Must understand the teacher’s priorities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Why a Metacognitive Architecture?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</a:t>
            </a:r>
            <a:r>
              <a:rPr lang="en-US" b="1" dirty="0"/>
              <a:t>C</a:t>
            </a:r>
            <a:r>
              <a:rPr lang="en-US" b="1" dirty="0" smtClean="0"/>
              <a:t>ognitive</a:t>
            </a:r>
            <a:r>
              <a:rPr lang="en-US" dirty="0" smtClean="0"/>
              <a:t> Architectures?</a:t>
            </a:r>
          </a:p>
          <a:p>
            <a:pPr lvl="1"/>
            <a:r>
              <a:rPr lang="en-US" dirty="0" smtClean="0"/>
              <a:t>To better understand the mechanisms of reasoning across tasks</a:t>
            </a:r>
          </a:p>
          <a:p>
            <a:pPr lvl="1"/>
            <a:r>
              <a:rPr lang="en-US" dirty="0" smtClean="0"/>
              <a:t>To account for human data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To study high-level cognition by specifying the underlying infrastructure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Metacognition</a:t>
            </a:r>
            <a:r>
              <a:rPr lang="en-US" dirty="0" smtClean="0"/>
              <a:t> because it is especially human and gets at the nature of what it means to be intelligent</a:t>
            </a:r>
          </a:p>
          <a:p>
            <a:r>
              <a:rPr lang="en-US" b="1" dirty="0" smtClean="0"/>
              <a:t>Integrated</a:t>
            </a:r>
            <a:r>
              <a:rPr lang="en-US" dirty="0" smtClean="0"/>
              <a:t> because many different aspects exist</a:t>
            </a:r>
          </a:p>
          <a:p>
            <a:pPr lvl="1"/>
            <a:r>
              <a:rPr lang="en-US" dirty="0" smtClean="0"/>
              <a:t>And much of it is confused</a:t>
            </a:r>
          </a:p>
          <a:p>
            <a:pPr lvl="1"/>
            <a:r>
              <a:rPr lang="en-US" dirty="0" smtClean="0"/>
              <a:t>And none have put it all together</a:t>
            </a:r>
          </a:p>
          <a:p>
            <a:pPr lvl="1"/>
            <a:r>
              <a:rPr lang="en-US" dirty="0" smtClean="0"/>
              <a:t>And this is the only way to get at human-level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Study for a Test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Reason about the domain (e.g., chemistry)</a:t>
            </a:r>
          </a:p>
          <a:p>
            <a:r>
              <a:rPr lang="en-US" dirty="0" smtClean="0"/>
              <a:t>Reason about one’s knowledge of the domain</a:t>
            </a:r>
          </a:p>
          <a:p>
            <a:r>
              <a:rPr lang="en-US" dirty="0" smtClean="0"/>
              <a:t>Reason about skills in the domain (e.g., lab skills)</a:t>
            </a:r>
          </a:p>
          <a:p>
            <a:r>
              <a:rPr lang="en-US" dirty="0" smtClean="0"/>
              <a:t>Reason about reasoning (problem-solving) in the domain</a:t>
            </a:r>
          </a:p>
          <a:p>
            <a:r>
              <a:rPr lang="en-US" dirty="0" smtClean="0"/>
              <a:t>Reason about personal strengths and weaknesses in domain (I struggled with Chem I, so need to work harder; I study best in quiet environments)</a:t>
            </a:r>
          </a:p>
          <a:p>
            <a:r>
              <a:rPr lang="en-US" dirty="0" smtClean="0"/>
              <a:t>Reason about teacher and what is likely to be on test</a:t>
            </a:r>
          </a:p>
          <a:p>
            <a:r>
              <a:rPr lang="en-US" dirty="0" smtClean="0"/>
              <a:t>Reason about resources (e.g., time left to study)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 Decomposition I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b="1" u="sng" dirty="0" smtClean="0"/>
              <a:t>Context</a:t>
            </a:r>
          </a:p>
          <a:p>
            <a:r>
              <a:rPr lang="en-US" dirty="0" smtClean="0"/>
              <a:t>Reading assignment, take notes</a:t>
            </a:r>
          </a:p>
          <a:p>
            <a:r>
              <a:rPr lang="en-US" dirty="0" smtClean="0"/>
              <a:t>Attend lecture, take notes</a:t>
            </a:r>
          </a:p>
          <a:p>
            <a:r>
              <a:rPr lang="en-US" dirty="0" smtClean="0"/>
              <a:t>Perform homework</a:t>
            </a:r>
          </a:p>
          <a:p>
            <a:r>
              <a:rPr lang="en-US" i="1" dirty="0" smtClean="0"/>
              <a:t>Study for test</a:t>
            </a:r>
          </a:p>
          <a:p>
            <a:r>
              <a:rPr lang="en-US" dirty="0" smtClean="0"/>
              <a:t>Take test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b="1" u="sng" dirty="0"/>
              <a:t>Study for test</a:t>
            </a:r>
          </a:p>
          <a:p>
            <a:r>
              <a:rPr lang="en-US" dirty="0" smtClean="0"/>
              <a:t>Review notes</a:t>
            </a:r>
          </a:p>
          <a:p>
            <a:r>
              <a:rPr lang="en-US" i="1" dirty="0" smtClean="0"/>
              <a:t>Review readings</a:t>
            </a:r>
          </a:p>
          <a:p>
            <a:r>
              <a:rPr lang="en-US" dirty="0" smtClean="0"/>
              <a:t>Review old tests</a:t>
            </a:r>
          </a:p>
          <a:p>
            <a:r>
              <a:rPr lang="en-US" dirty="0" smtClean="0"/>
              <a:t>Practice problems</a:t>
            </a:r>
          </a:p>
        </p:txBody>
      </p:sp>
    </p:spTree>
    <p:extLst>
      <p:ext uri="{BB962C8B-B14F-4D97-AF65-F5344CB8AC3E}">
        <p14:creationId xmlns:p14="http://schemas.microsoft.com/office/powerpoint/2010/main" val="27358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 Decomposition II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To review readings</a:t>
            </a:r>
          </a:p>
          <a:p>
            <a:r>
              <a:rPr lang="en-US" dirty="0"/>
              <a:t>Must have indicated key parts when first read</a:t>
            </a:r>
          </a:p>
          <a:p>
            <a:r>
              <a:rPr lang="en-US" dirty="0"/>
              <a:t>Integrate notes from lecture</a:t>
            </a:r>
          </a:p>
          <a:p>
            <a:r>
              <a:rPr lang="en-US" dirty="0" smtClean="0"/>
              <a:t>Identify parts needing elaboration</a:t>
            </a:r>
          </a:p>
          <a:p>
            <a:r>
              <a:rPr lang="en-US" dirty="0" smtClean="0"/>
              <a:t>Do elaboration</a:t>
            </a:r>
          </a:p>
          <a:p>
            <a:r>
              <a:rPr lang="en-US" dirty="0" smtClean="0"/>
              <a:t>Iterate until confident or no time </a:t>
            </a:r>
            <a:r>
              <a:rPr lang="en-US" dirty="0"/>
              <a:t>remaining</a:t>
            </a:r>
          </a:p>
        </p:txBody>
      </p:sp>
      <p:sp>
        <p:nvSpPr>
          <p:cNvPr id="8" name="Flowchart: Multidocument 7"/>
          <p:cNvSpPr/>
          <p:nvPr/>
        </p:nvSpPr>
        <p:spPr>
          <a:xfrm>
            <a:off x="7391400" y="1600200"/>
            <a:ext cx="609600" cy="762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Lecture Notes</a:t>
            </a:r>
            <a:endParaRPr lang="en-US" sz="800" dirty="0"/>
          </a:p>
        </p:txBody>
      </p:sp>
      <p:sp>
        <p:nvSpPr>
          <p:cNvPr id="9" name="Flowchart: Internal Storage 8"/>
          <p:cNvSpPr/>
          <p:nvPr/>
        </p:nvSpPr>
        <p:spPr>
          <a:xfrm>
            <a:off x="5638800" y="2133600"/>
            <a:ext cx="1447800" cy="1447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Basic background</a:t>
            </a:r>
          </a:p>
          <a:p>
            <a:r>
              <a:rPr lang="en-US" sz="900" dirty="0" smtClean="0"/>
              <a:t>Key text</a:t>
            </a:r>
          </a:p>
          <a:p>
            <a:r>
              <a:rPr lang="en-US" sz="900" dirty="0"/>
              <a:t>Key text</a:t>
            </a:r>
          </a:p>
          <a:p>
            <a:r>
              <a:rPr lang="en-US" sz="900" dirty="0"/>
              <a:t>Partially </a:t>
            </a:r>
            <a:r>
              <a:rPr lang="en-US" sz="900" dirty="0" smtClean="0"/>
              <a:t>understood</a:t>
            </a:r>
          </a:p>
          <a:p>
            <a:r>
              <a:rPr lang="en-US" sz="900" dirty="0" smtClean="0"/>
              <a:t>Partially understood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900" dirty="0" smtClean="0"/>
              <a:t>Figure</a:t>
            </a:r>
          </a:p>
          <a:p>
            <a:r>
              <a:rPr lang="en-US" sz="800" dirty="0" smtClean="0"/>
              <a:t> Caption</a:t>
            </a:r>
            <a:endParaRPr lang="en-US" sz="900" dirty="0" smtClean="0"/>
          </a:p>
          <a:p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5905500" y="3048000"/>
            <a:ext cx="4953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Figure</a:t>
            </a:r>
            <a:endParaRPr lang="en-US" sz="800" dirty="0"/>
          </a:p>
        </p:txBody>
      </p: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6400800" y="1981200"/>
            <a:ext cx="990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7848600" y="2667000"/>
            <a:ext cx="9144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Homework</a:t>
            </a:r>
            <a:endParaRPr lang="en-US" sz="9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934200" y="2971800"/>
            <a:ext cx="914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</p:cNvCxnSpPr>
          <p:nvPr/>
        </p:nvCxnSpPr>
        <p:spPr>
          <a:xfrm flipH="1">
            <a:off x="6553200" y="1981200"/>
            <a:ext cx="838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00700" y="1781145"/>
            <a:ext cx="140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Readings</a:t>
            </a:r>
            <a:endParaRPr lang="en-US" b="1" dirty="0"/>
          </a:p>
        </p:txBody>
      </p:sp>
      <p:sp>
        <p:nvSpPr>
          <p:cNvPr id="21" name="Smiley Face 20"/>
          <p:cNvSpPr/>
          <p:nvPr/>
        </p:nvSpPr>
        <p:spPr>
          <a:xfrm>
            <a:off x="7131358" y="4114800"/>
            <a:ext cx="609600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3846679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Teacher Model</a:t>
            </a:r>
            <a:endParaRPr lang="en-US" sz="1200" dirty="0"/>
          </a:p>
        </p:txBody>
      </p:sp>
      <p:sp>
        <p:nvSpPr>
          <p:cNvPr id="24" name="Flowchart: Decision 23"/>
          <p:cNvSpPr/>
          <p:nvPr/>
        </p:nvSpPr>
        <p:spPr>
          <a:xfrm>
            <a:off x="6130447" y="5160281"/>
            <a:ext cx="712156" cy="7847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Smiley Face 24"/>
          <p:cNvSpPr/>
          <p:nvPr/>
        </p:nvSpPr>
        <p:spPr>
          <a:xfrm>
            <a:off x="5338439" y="4114800"/>
            <a:ext cx="609600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43500" y="3846679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Self Model</a:t>
            </a:r>
            <a:endParaRPr lang="en-US" sz="1200" dirty="0"/>
          </a:p>
        </p:txBody>
      </p:sp>
      <p:sp>
        <p:nvSpPr>
          <p:cNvPr id="27" name="Quad Arrow 26"/>
          <p:cNvSpPr/>
          <p:nvPr/>
        </p:nvSpPr>
        <p:spPr>
          <a:xfrm>
            <a:off x="6038851" y="3710652"/>
            <a:ext cx="895349" cy="1279339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55193" y="531924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Time left &amp;</a:t>
            </a:r>
            <a:br>
              <a:rPr lang="en-US" sz="1200" dirty="0" smtClean="0"/>
            </a:br>
            <a:r>
              <a:rPr lang="en-US" sz="1200" dirty="0" smtClean="0"/>
              <a:t>not prepared?</a:t>
            </a:r>
            <a:endParaRPr lang="en-US" sz="1200" dirty="0"/>
          </a:p>
        </p:txBody>
      </p:sp>
      <p:cxnSp>
        <p:nvCxnSpPr>
          <p:cNvPr id="30" name="Elbow Connector 29"/>
          <p:cNvCxnSpPr>
            <a:stCxn id="28" idx="1"/>
            <a:endCxn id="9" idx="1"/>
          </p:cNvCxnSpPr>
          <p:nvPr/>
        </p:nvCxnSpPr>
        <p:spPr>
          <a:xfrm rot="10800000">
            <a:off x="5638801" y="2857501"/>
            <a:ext cx="216393" cy="2692579"/>
          </a:xfrm>
          <a:prstGeom prst="bentConnector3">
            <a:avLst>
              <a:gd name="adj1" fmla="val 3861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81600" y="5316379"/>
            <a:ext cx="400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28" idx="3"/>
          </p:cNvCxnSpPr>
          <p:nvPr/>
        </p:nvCxnSpPr>
        <p:spPr>
          <a:xfrm flipV="1">
            <a:off x="7074393" y="5550078"/>
            <a:ext cx="46385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2800" y="5488632"/>
            <a:ext cx="400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543800" y="5410200"/>
            <a:ext cx="64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37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Desiderata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that has self-identity</a:t>
            </a:r>
          </a:p>
          <a:p>
            <a:pPr lvl="1"/>
            <a:r>
              <a:rPr lang="en-US" dirty="0" smtClean="0"/>
              <a:t>Knows its own strengths and weaknesses</a:t>
            </a:r>
          </a:p>
          <a:p>
            <a:pPr lvl="1"/>
            <a:r>
              <a:rPr lang="en-US" dirty="0" smtClean="0"/>
              <a:t>Knows what it does not know</a:t>
            </a:r>
          </a:p>
          <a:p>
            <a:pPr lvl="1"/>
            <a:r>
              <a:rPr lang="en-US" dirty="0"/>
              <a:t>Knows what it wants for the future</a:t>
            </a:r>
          </a:p>
          <a:p>
            <a:pPr lvl="1"/>
            <a:r>
              <a:rPr lang="en-US" dirty="0" smtClean="0"/>
              <a:t>Has a memory for what it has done in the past</a:t>
            </a:r>
          </a:p>
          <a:p>
            <a:pPr lvl="1"/>
            <a:r>
              <a:rPr lang="en-US" dirty="0"/>
              <a:t>Has a sense of </a:t>
            </a:r>
            <a:r>
              <a:rPr lang="en-US" dirty="0" smtClean="0"/>
              <a:t>its current physical presence </a:t>
            </a:r>
            <a:r>
              <a:rPr lang="en-US" dirty="0"/>
              <a:t>in space and time (e.g., </a:t>
            </a:r>
            <a:r>
              <a:rPr lang="en-US" dirty="0" smtClean="0"/>
              <a:t>knows what </a:t>
            </a:r>
            <a:r>
              <a:rPr lang="en-US" dirty="0"/>
              <a:t>is graspable)</a:t>
            </a:r>
            <a:endParaRPr lang="en-US" dirty="0" smtClean="0"/>
          </a:p>
          <a:p>
            <a:pPr lvl="1"/>
            <a:r>
              <a:rPr lang="en-US" dirty="0" smtClean="0"/>
              <a:t>Is self-confident and acts deliberately</a:t>
            </a:r>
          </a:p>
          <a:p>
            <a:pPr lvl="1"/>
            <a:r>
              <a:rPr lang="en-US" dirty="0"/>
              <a:t>Can empathize with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Can explain itself to others</a:t>
            </a:r>
          </a:p>
          <a:p>
            <a:pPr lvl="1"/>
            <a:r>
              <a:rPr lang="en-US" dirty="0" smtClean="0"/>
              <a:t>Generates its own goals (is an independent actor)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*</a:t>
            </a:r>
            <a:r>
              <a:rPr lang="en-US" dirty="0" smtClean="0"/>
              <a:t>Wonders about what happens when it gets turned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Self-Description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2" descr="C:\Users\Michael\Documents\Papers\swine.jpg"/>
          <p:cNvPicPr>
            <a:picLocks noChangeAspect="1" noChangeArrowheads="1"/>
          </p:cNvPicPr>
          <p:nvPr/>
        </p:nvPicPr>
        <p:blipFill>
          <a:blip r:embed="rId2" cstate="print"/>
          <a:srcRect t="70510" r="48094" b="5288"/>
          <a:stretch>
            <a:fillRect/>
          </a:stretch>
        </p:blipFill>
        <p:spPr bwMode="auto">
          <a:xfrm>
            <a:off x="1447800" y="1752600"/>
            <a:ext cx="6173156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19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838200" y="2743200"/>
            <a:ext cx="7467600" cy="2514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spcBef>
                <a:spcPts val="600"/>
              </a:spcBef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Outline</a:t>
            </a:r>
          </a:p>
          <a:p>
            <a:pPr>
              <a:spcBef>
                <a:spcPts val="600"/>
              </a:spcBef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Cognitive and Metacognitive Architectures</a:t>
            </a:r>
          </a:p>
          <a:p>
            <a:pPr>
              <a:spcBef>
                <a:spcPts val="600"/>
              </a:spcBef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Representations</a:t>
            </a:r>
          </a:p>
          <a:p>
            <a:pPr>
              <a:spcBef>
                <a:spcPts val="600"/>
              </a:spcBef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The Self-Regulated Learning Task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67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 number of different architectures exist that bear on metacognition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None have integrated the many aspects of cognition and metacognition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To do so would capture something uniquely human and at the heart of what it means to be intelligent</a:t>
            </a:r>
          </a:p>
          <a:p>
            <a:endParaRPr lang="en-US" dirty="0" smtClean="0"/>
          </a:p>
          <a:p>
            <a:r>
              <a:rPr lang="en-US" dirty="0" smtClean="0"/>
              <a:t>This presentation represents a small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143000" y="2743200"/>
            <a:ext cx="6858000" cy="2514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Outline</a:t>
            </a:r>
          </a:p>
          <a:p>
            <a:pPr>
              <a:spcBef>
                <a:spcPts val="600"/>
              </a:spcBef>
            </a:pPr>
            <a:r>
              <a:rPr lang="en-US" b="0" dirty="0" smtClean="0">
                <a:solidFill>
                  <a:schemeClr val="tx1"/>
                </a:solidFill>
              </a:rPr>
              <a:t>Cognitive and Metacognitive Architectures</a:t>
            </a:r>
          </a:p>
          <a:p>
            <a:pPr>
              <a:spcBef>
                <a:spcPts val="600"/>
              </a:spcBef>
            </a:pPr>
            <a:r>
              <a:rPr lang="en-US" b="0" dirty="0" smtClean="0">
                <a:solidFill>
                  <a:schemeClr val="tx1"/>
                </a:solidFill>
              </a:rPr>
              <a:t>Representations</a:t>
            </a:r>
          </a:p>
          <a:p>
            <a:pPr>
              <a:spcBef>
                <a:spcPts val="600"/>
              </a:spcBef>
            </a:pPr>
            <a:r>
              <a:rPr lang="en-US" b="0" dirty="0" smtClean="0">
                <a:solidFill>
                  <a:schemeClr val="tx1"/>
                </a:solidFill>
              </a:rPr>
              <a:t>The Self-Regulated Learning Task</a:t>
            </a:r>
          </a:p>
          <a:p>
            <a:pPr>
              <a:spcBef>
                <a:spcPts val="600"/>
              </a:spcBef>
            </a:pPr>
            <a:r>
              <a:rPr lang="en-US" b="0" dirty="0" smtClean="0">
                <a:solidFill>
                  <a:schemeClr val="tx1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19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838200" y="2743200"/>
            <a:ext cx="7467600" cy="2514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spcBef>
                <a:spcPts val="600"/>
              </a:spcBef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Outline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Cognitive and Metacognitive Architectures</a:t>
            </a:r>
          </a:p>
          <a:p>
            <a:pPr>
              <a:spcBef>
                <a:spcPts val="600"/>
              </a:spcBef>
            </a:pPr>
            <a:r>
              <a:rPr lang="en-US" b="0" dirty="0" smtClean="0">
                <a:solidFill>
                  <a:schemeClr val="tx1"/>
                </a:solidFill>
              </a:rPr>
              <a:t>Representations</a:t>
            </a:r>
          </a:p>
          <a:p>
            <a:pPr>
              <a:spcBef>
                <a:spcPts val="600"/>
              </a:spcBef>
            </a:pPr>
            <a:r>
              <a:rPr lang="en-US" b="0" dirty="0" smtClean="0">
                <a:solidFill>
                  <a:schemeClr val="tx1"/>
                </a:solidFill>
              </a:rPr>
              <a:t>The Self-Regulated Learning Task</a:t>
            </a:r>
          </a:p>
          <a:p>
            <a:pPr>
              <a:spcBef>
                <a:spcPts val="600"/>
              </a:spcBef>
            </a:pPr>
            <a:r>
              <a:rPr lang="en-US" b="0" dirty="0" smtClean="0">
                <a:solidFill>
                  <a:schemeClr val="tx1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Cognitive and Metacognitive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7356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Action and Perception Cycle</a:t>
            </a:r>
            <a:endParaRPr lang="en-US" b="1" dirty="0"/>
          </a:p>
        </p:txBody>
      </p:sp>
      <p:pic>
        <p:nvPicPr>
          <p:cNvPr id="5" name="Picture 4" descr="agent-environme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230555" cy="23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057400" y="4310263"/>
            <a:ext cx="5029200" cy="33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7666" tIns="33833" rIns="67666" bIns="33833"/>
          <a:lstStyle/>
          <a:p>
            <a:pPr algn="ctr" eaLnBrk="0" hangingPunct="0">
              <a:tabLst>
                <a:tab pos="1771650" algn="l"/>
                <a:tab pos="360045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Doing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Reasoning</a:t>
            </a:r>
            <a:endParaRPr lang="en-US" sz="2000" b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5486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from Russell &amp; Norvig, 2002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en-US" dirty="0" smtClean="0"/>
              <a:t> 8 July 2011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0275"/>
            <a:ext cx="6798133" cy="259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Simple </a:t>
            </a:r>
            <a:r>
              <a:rPr lang="en-US" b="1" dirty="0" smtClean="0"/>
              <a:t>Model </a:t>
            </a:r>
            <a:r>
              <a:rPr lang="en-US" b="1" dirty="0"/>
              <a:t>of </a:t>
            </a:r>
            <a:r>
              <a:rPr lang="en-US" b="1" dirty="0" smtClean="0"/>
              <a:t>Metareasoning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798133" cy="25917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867400" y="54980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from Cox </a:t>
            </a:r>
            <a:r>
              <a:rPr lang="en-US" i="1" dirty="0">
                <a:solidFill>
                  <a:schemeClr val="accent6"/>
                </a:solidFill>
              </a:rPr>
              <a:t>&amp; </a:t>
            </a:r>
            <a:r>
              <a:rPr lang="en-US" i="1" dirty="0" smtClean="0">
                <a:solidFill>
                  <a:schemeClr val="accent6"/>
                </a:solidFill>
              </a:rPr>
              <a:t>Raja (2011</a:t>
            </a:r>
            <a:r>
              <a:rPr lang="en-US" i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en-US" dirty="0" smtClean="0"/>
              <a:t> 8 July 2011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Meta-Cognitive Loop (MCL)</a:t>
            </a:r>
            <a:endParaRPr lang="en-US" b="1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13884"/>
            <a:ext cx="6477000" cy="232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77204" y="3837801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Meta-level Control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3837801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Introspective Monitoring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en-US" dirty="0" smtClean="0"/>
              <a:t> 8 July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54980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from Anderson et al., (2008)</a:t>
            </a:r>
            <a:endParaRPr 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Meta-AQUA Metacognitive Architecture</a:t>
            </a:r>
            <a:endParaRPr lang="en-US" sz="3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79525"/>
            <a:ext cx="5849937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64222" y="2800290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Introspective </a:t>
            </a:r>
            <a:br>
              <a:rPr lang="en-US" sz="1200" dirty="0" smtClean="0">
                <a:latin typeface="Arial" pitchFamily="34" charset="0"/>
                <a:cs typeface="Arial" pitchFamily="34" charset="0"/>
              </a:rPr>
            </a:br>
            <a:r>
              <a:rPr lang="en-US" sz="1200" dirty="0" smtClean="0">
                <a:latin typeface="Arial" pitchFamily="34" charset="0"/>
                <a:cs typeface="Arial" pitchFamily="34" charset="0"/>
              </a:rPr>
              <a:t>Monitoring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5105400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Meta-level</a:t>
            </a:r>
            <a:br>
              <a:rPr lang="en-US" sz="1200" dirty="0" smtClean="0">
                <a:latin typeface="Arial" pitchFamily="34" charset="0"/>
                <a:cs typeface="Arial" pitchFamily="34" charset="0"/>
              </a:rPr>
            </a:br>
            <a:r>
              <a:rPr lang="en-US" sz="1200" dirty="0" smtClean="0">
                <a:latin typeface="Arial" pitchFamily="34" charset="0"/>
                <a:cs typeface="Arial" pitchFamily="34" charset="0"/>
              </a:rPr>
              <a:t>Control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en-US" dirty="0" smtClean="0"/>
              <a:t> 8 July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54980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from Cox </a:t>
            </a:r>
            <a:r>
              <a:rPr lang="en-US" i="1" dirty="0">
                <a:solidFill>
                  <a:schemeClr val="accent6"/>
                </a:solidFill>
              </a:rPr>
              <a:t>&amp; </a:t>
            </a:r>
            <a:r>
              <a:rPr lang="en-US" i="1" dirty="0" smtClean="0">
                <a:solidFill>
                  <a:schemeClr val="accent6"/>
                </a:solidFill>
              </a:rPr>
              <a:t>Ram (1999)</a:t>
            </a:r>
            <a:endParaRPr 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INTRO</a:t>
            </a:r>
            <a:r>
              <a:rPr lang="en-US" b="1" dirty="0"/>
              <a:t>: The </a:t>
            </a:r>
            <a:r>
              <a:rPr lang="en-US" b="1" dirty="0" err="1">
                <a:solidFill>
                  <a:schemeClr val="accent6"/>
                </a:solidFill>
              </a:rPr>
              <a:t>IN</a:t>
            </a:r>
            <a:r>
              <a:rPr lang="en-US" b="1" dirty="0" err="1"/>
              <a:t>itial</a:t>
            </a:r>
            <a:r>
              <a:rPr lang="en-US" b="1" dirty="0"/>
              <a:t> </a:t>
            </a:r>
            <a:r>
              <a:rPr lang="en-US" b="1" dirty="0" err="1"/>
              <a:t>in</a:t>
            </a:r>
            <a:r>
              <a:rPr lang="en-US" b="1" dirty="0" err="1">
                <a:solidFill>
                  <a:schemeClr val="accent6"/>
                </a:solidFill>
              </a:rPr>
              <a:t>TRO</a:t>
            </a:r>
            <a:r>
              <a:rPr lang="en-US" b="1" dirty="0" err="1"/>
              <a:t>spective</a:t>
            </a:r>
            <a:r>
              <a:rPr lang="en-US" b="1" dirty="0"/>
              <a:t> Agent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Cox – 8 July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4699128" cy="32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66800" y="1734979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Ground Level</a:t>
            </a:r>
            <a:endParaRPr lang="en-US" sz="12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3962400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Object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4200" y="1752600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Object Level</a:t>
            </a:r>
            <a:endParaRPr lang="en-US" sz="12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6600" y="3810000"/>
            <a:ext cx="1024639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2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Object and </a:t>
            </a:r>
            <a:br>
              <a:rPr lang="en-US" sz="12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Meta-Level</a:t>
            </a:r>
            <a:endParaRPr lang="en-US" sz="12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5498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from Cox (2007)</a:t>
            </a:r>
            <a:endParaRPr 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1511</TotalTime>
  <Words>1107</Words>
  <Application>Microsoft Office PowerPoint</Application>
  <PresentationFormat>On-screen Show (4:3)</PresentationFormat>
  <Paragraphs>265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Toward an Integrated Metacognitive Architecture</vt:lpstr>
      <vt:lpstr>Why a Metacognitive Architecture?</vt:lpstr>
      <vt:lpstr>Outline</vt:lpstr>
      <vt:lpstr>Cognitive and Metacognitive Architectures</vt:lpstr>
      <vt:lpstr>Action and Perception Cycle</vt:lpstr>
      <vt:lpstr>Simple Model of Metareasoning</vt:lpstr>
      <vt:lpstr>The Meta-Cognitive Loop (MCL)</vt:lpstr>
      <vt:lpstr>Meta-AQUA Metacognitive Architecture</vt:lpstr>
      <vt:lpstr>INTRO: The INitial inTROspective Agent</vt:lpstr>
      <vt:lpstr>Cognitive Model</vt:lpstr>
      <vt:lpstr>Metacognitive Model</vt:lpstr>
      <vt:lpstr>An Integrated Metacognitive Architecture</vt:lpstr>
      <vt:lpstr>Representations</vt:lpstr>
      <vt:lpstr>Representations For Mental Traces</vt:lpstr>
      <vt:lpstr>Truth Values on Graph Nodes</vt:lpstr>
      <vt:lpstr>Partial Ontology for Mental Terms</vt:lpstr>
      <vt:lpstr>Self-Models</vt:lpstr>
      <vt:lpstr>The Self-Regulated Learning Task</vt:lpstr>
      <vt:lpstr>Task: Self-Regulated Learning (SRL)</vt:lpstr>
      <vt:lpstr>How to Study for a Test</vt:lpstr>
      <vt:lpstr>Task Decomposition I</vt:lpstr>
      <vt:lpstr>Task Decomposition II</vt:lpstr>
      <vt:lpstr>Desiderata</vt:lpstr>
      <vt:lpstr>Self-Description</vt:lpstr>
      <vt:lpstr>Conclusion</vt:lpstr>
      <vt:lpstr>Conclusion</vt:lpstr>
    </vt:vector>
  </TitlesOfParts>
  <Manager>mcox@cs.umd.edu</Manager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Maryland Metacognition Seminar Series</dc:title>
  <dc:subject>Toward an integrated metacognitive architecture</dc:subject>
  <dc:creator>Cox, Michael</dc:creator>
  <cp:keywords>speaker - Michael Cox</cp:keywords>
  <dc:description>This is the third in a new series in the Computer Science Department  at the University of Maryland on the topic of Metacognition.</dc:description>
  <cp:lastModifiedBy>Cox, Michael</cp:lastModifiedBy>
  <cp:revision>122</cp:revision>
  <cp:lastPrinted>2011-05-06T11:33:42Z</cp:lastPrinted>
  <dcterms:created xsi:type="dcterms:W3CDTF">2011-02-23T05:46:40Z</dcterms:created>
  <dcterms:modified xsi:type="dcterms:W3CDTF">2011-07-09T13:28:18Z</dcterms:modified>
  <cp:category>presentation slides</cp:category>
  <cp:contentStatus>draft</cp:contentStatus>
</cp:coreProperties>
</file>