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44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2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3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7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0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195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1pPr>
            <a:lvl2pPr marL="22099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419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3pPr>
            <a:lvl4pPr marL="662982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88397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110496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325963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54695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76795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80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4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5"/>
            <a:ext cx="4376870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7"/>
            <a:ext cx="4376870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5"/>
            <a:ext cx="4378591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7"/>
            <a:ext cx="4378591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28" cy="5853113"/>
          </a:xfrm>
        </p:spPr>
        <p:txBody>
          <a:bodyPr/>
          <a:lstStyle>
            <a:lvl1pPr>
              <a:defRPr sz="1554"/>
            </a:lvl1pPr>
            <a:lvl2pPr>
              <a:defRPr sz="1331"/>
            </a:lvl2pPr>
            <a:lvl3pPr>
              <a:defRPr sz="1154"/>
            </a:lvl3pPr>
            <a:lvl4pPr>
              <a:defRPr sz="976"/>
            </a:lvl4pPr>
            <a:lvl5pPr>
              <a:defRPr sz="976"/>
            </a:lvl5pPr>
            <a:lvl6pPr>
              <a:defRPr sz="976"/>
            </a:lvl6pPr>
            <a:lvl7pPr>
              <a:defRPr sz="976"/>
            </a:lvl7pPr>
            <a:lvl8pPr>
              <a:defRPr sz="976"/>
            </a:lvl8pPr>
            <a:lvl9pPr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1554"/>
            </a:lvl1pPr>
            <a:lvl2pPr marL="220994" indent="0">
              <a:buNone/>
              <a:defRPr sz="1331"/>
            </a:lvl2pPr>
            <a:lvl3pPr marL="441987" indent="0">
              <a:buNone/>
              <a:defRPr sz="1154"/>
            </a:lvl3pPr>
            <a:lvl4pPr marL="662982" indent="0">
              <a:buNone/>
              <a:defRPr sz="976"/>
            </a:lvl4pPr>
            <a:lvl5pPr marL="883976" indent="0">
              <a:buNone/>
              <a:defRPr sz="976"/>
            </a:lvl5pPr>
            <a:lvl6pPr marL="1104969" indent="0">
              <a:buNone/>
              <a:defRPr sz="976"/>
            </a:lvl6pPr>
            <a:lvl7pPr marL="1325963" indent="0">
              <a:buNone/>
              <a:defRPr sz="976"/>
            </a:lvl7pPr>
            <a:lvl8pPr marL="1546957" indent="0">
              <a:buNone/>
              <a:defRPr sz="976"/>
            </a:lvl8pPr>
            <a:lvl9pPr marL="1767951" indent="0">
              <a:buNone/>
              <a:defRPr sz="97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1987" rtl="0" eaLnBrk="1" latinLnBrk="0" hangingPunct="1"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46" indent="-165746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59115" indent="-138121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55248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77347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994472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»"/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215466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436461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65745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187844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0994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4198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62982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883976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04969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25963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4695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767951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c3">
            <a:extLst>
              <a:ext uri="{FF2B5EF4-FFF2-40B4-BE49-F238E27FC236}">
                <a16:creationId xmlns:a16="http://schemas.microsoft.com/office/drawing/2014/main" id="{C980DAC9-CA1F-A511-6558-FC2B2735CEBB}"/>
              </a:ext>
            </a:extLst>
          </p:cNvPr>
          <p:cNvSpPr/>
          <p:nvPr/>
        </p:nvSpPr>
        <p:spPr>
          <a:xfrm>
            <a:off x="4487438" y="1739102"/>
            <a:ext cx="2298246" cy="164160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814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A2BC09F-56B9-1DD4-DC43-1F51B9A39CE8}"/>
              </a:ext>
            </a:extLst>
          </p:cNvPr>
          <p:cNvGrpSpPr/>
          <p:nvPr/>
        </p:nvGrpSpPr>
        <p:grpSpPr>
          <a:xfrm>
            <a:off x="5472174" y="1698139"/>
            <a:ext cx="2226767" cy="1738199"/>
            <a:chOff x="4579648" y="1733595"/>
            <a:chExt cx="2226767" cy="1738199"/>
          </a:xfrm>
        </p:grpSpPr>
        <p:sp>
          <p:nvSpPr>
            <p:cNvPr id="42" name="tx18">
              <a:extLst>
                <a:ext uri="{FF2B5EF4-FFF2-40B4-BE49-F238E27FC236}">
                  <a16:creationId xmlns:a16="http://schemas.microsoft.com/office/drawing/2014/main" id="{1C202671-3D72-BB1C-C845-E7207DF91994}"/>
                </a:ext>
              </a:extLst>
            </p:cNvPr>
            <p:cNvSpPr/>
            <p:nvPr/>
          </p:nvSpPr>
          <p:spPr>
            <a:xfrm>
              <a:off x="5092169" y="3326117"/>
              <a:ext cx="32436" cy="26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43" name="tx19">
              <a:extLst>
                <a:ext uri="{FF2B5EF4-FFF2-40B4-BE49-F238E27FC236}">
                  <a16:creationId xmlns:a16="http://schemas.microsoft.com/office/drawing/2014/main" id="{10063300-5138-FBF8-005B-B6B927417C9C}"/>
                </a:ext>
              </a:extLst>
            </p:cNvPr>
            <p:cNvSpPr/>
            <p:nvPr/>
          </p:nvSpPr>
          <p:spPr>
            <a:xfrm>
              <a:off x="5642939" y="33265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4" name="tx20">
              <a:extLst>
                <a:ext uri="{FF2B5EF4-FFF2-40B4-BE49-F238E27FC236}">
                  <a16:creationId xmlns:a16="http://schemas.microsoft.com/office/drawing/2014/main" id="{45E758B5-0D42-6BB7-12D4-1F877797DCAE}"/>
                </a:ext>
              </a:extLst>
            </p:cNvPr>
            <p:cNvSpPr/>
            <p:nvPr/>
          </p:nvSpPr>
          <p:spPr>
            <a:xfrm>
              <a:off x="6193709" y="33265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5" name="tx21">
              <a:extLst>
                <a:ext uri="{FF2B5EF4-FFF2-40B4-BE49-F238E27FC236}">
                  <a16:creationId xmlns:a16="http://schemas.microsoft.com/office/drawing/2014/main" id="{D12D8492-50F2-D245-9B07-A54464D3717B}"/>
                </a:ext>
              </a:extLst>
            </p:cNvPr>
            <p:cNvSpPr/>
            <p:nvPr/>
          </p:nvSpPr>
          <p:spPr>
            <a:xfrm>
              <a:off x="6750553" y="3326135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28E6C14-F86E-3466-9BF6-F6C168CE0B2E}"/>
                </a:ext>
              </a:extLst>
            </p:cNvPr>
            <p:cNvGrpSpPr/>
            <p:nvPr/>
          </p:nvGrpSpPr>
          <p:grpSpPr>
            <a:xfrm>
              <a:off x="4579648" y="1733595"/>
              <a:ext cx="2226767" cy="1738199"/>
              <a:chOff x="4579648" y="1733595"/>
              <a:chExt cx="2226767" cy="1738199"/>
            </a:xfrm>
          </p:grpSpPr>
          <p:sp>
            <p:nvSpPr>
              <p:cNvPr id="30" name="rc6">
                <a:extLst>
                  <a:ext uri="{FF2B5EF4-FFF2-40B4-BE49-F238E27FC236}">
                    <a16:creationId xmlns:a16="http://schemas.microsoft.com/office/drawing/2014/main" id="{C7D2107A-F4F4-F17D-0546-F081A65FC57E}"/>
                  </a:ext>
                </a:extLst>
              </p:cNvPr>
              <p:cNvSpPr/>
              <p:nvPr/>
            </p:nvSpPr>
            <p:spPr>
              <a:xfrm>
                <a:off x="4711833" y="1872084"/>
                <a:ext cx="2048864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1" name="rc7">
                <a:extLst>
                  <a:ext uri="{FF2B5EF4-FFF2-40B4-BE49-F238E27FC236}">
                    <a16:creationId xmlns:a16="http://schemas.microsoft.com/office/drawing/2014/main" id="{A12C81ED-A668-AD9E-4665-9F43B8AA1AC2}"/>
                  </a:ext>
                </a:extLst>
              </p:cNvPr>
              <p:cNvSpPr/>
              <p:nvPr/>
            </p:nvSpPr>
            <p:spPr>
              <a:xfrm>
                <a:off x="4579648" y="2143891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2" name="rc8">
                <a:extLst>
                  <a:ext uri="{FF2B5EF4-FFF2-40B4-BE49-F238E27FC236}">
                    <a16:creationId xmlns:a16="http://schemas.microsoft.com/office/drawing/2014/main" id="{9A70309E-E6D7-F23E-4C77-741A3E8CAB38}"/>
                  </a:ext>
                </a:extLst>
              </p:cNvPr>
              <p:cNvSpPr/>
              <p:nvPr/>
            </p:nvSpPr>
            <p:spPr>
              <a:xfrm>
                <a:off x="5025772" y="2687505"/>
                <a:ext cx="1734925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3" name="rc9">
                <a:extLst>
                  <a:ext uri="{FF2B5EF4-FFF2-40B4-BE49-F238E27FC236}">
                    <a16:creationId xmlns:a16="http://schemas.microsoft.com/office/drawing/2014/main" id="{4B6177D8-4AF6-C06F-983C-0734972AC22E}"/>
                  </a:ext>
                </a:extLst>
              </p:cNvPr>
              <p:cNvSpPr/>
              <p:nvPr/>
            </p:nvSpPr>
            <p:spPr>
              <a:xfrm>
                <a:off x="4739371" y="2959313"/>
                <a:ext cx="2021325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4" name="rc10">
                <a:extLst>
                  <a:ext uri="{FF2B5EF4-FFF2-40B4-BE49-F238E27FC236}">
                    <a16:creationId xmlns:a16="http://schemas.microsoft.com/office/drawing/2014/main" id="{D354092A-54A7-78CB-3301-FFE3A0535CEA}"/>
                  </a:ext>
                </a:extLst>
              </p:cNvPr>
              <p:cNvSpPr/>
              <p:nvPr/>
            </p:nvSpPr>
            <p:spPr>
              <a:xfrm>
                <a:off x="5146941" y="2415698"/>
                <a:ext cx="1613756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6" name="pl12">
                <a:extLst>
                  <a:ext uri="{FF2B5EF4-FFF2-40B4-BE49-F238E27FC236}">
                    <a16:creationId xmlns:a16="http://schemas.microsoft.com/office/drawing/2014/main" id="{7E3017D8-1B70-C20F-1005-219985474878}"/>
                  </a:ext>
                </a:extLst>
              </p:cNvPr>
              <p:cNvSpPr/>
              <p:nvPr/>
            </p:nvSpPr>
            <p:spPr>
              <a:xfrm>
                <a:off x="4579648" y="1831313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7" name="pl13">
                <a:extLst>
                  <a:ext uri="{FF2B5EF4-FFF2-40B4-BE49-F238E27FC236}">
                    <a16:creationId xmlns:a16="http://schemas.microsoft.com/office/drawing/2014/main" id="{5C41722F-7BC5-09C6-CE6E-0454435C3683}"/>
                  </a:ext>
                </a:extLst>
              </p:cNvPr>
              <p:cNvSpPr/>
              <p:nvPr/>
            </p:nvSpPr>
            <p:spPr>
              <a:xfrm>
                <a:off x="4579648" y="3244710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 dirty="0"/>
              </a:p>
            </p:txBody>
          </p:sp>
          <p:sp>
            <p:nvSpPr>
              <p:cNvPr id="38" name="pl14">
                <a:extLst>
                  <a:ext uri="{FF2B5EF4-FFF2-40B4-BE49-F238E27FC236}">
                    <a16:creationId xmlns:a16="http://schemas.microsoft.com/office/drawing/2014/main" id="{F9887C02-7676-FA3F-253C-62CAA85EF011}"/>
                  </a:ext>
                </a:extLst>
              </p:cNvPr>
              <p:cNvSpPr/>
              <p:nvPr/>
            </p:nvSpPr>
            <p:spPr>
              <a:xfrm>
                <a:off x="510838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39" name="pl15">
                <a:extLst>
                  <a:ext uri="{FF2B5EF4-FFF2-40B4-BE49-F238E27FC236}">
                    <a16:creationId xmlns:a16="http://schemas.microsoft.com/office/drawing/2014/main" id="{A5365AC8-CC56-4464-2278-B80C195D1775}"/>
                  </a:ext>
                </a:extLst>
              </p:cNvPr>
              <p:cNvSpPr/>
              <p:nvPr/>
            </p:nvSpPr>
            <p:spPr>
              <a:xfrm>
                <a:off x="565915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40" name="pl16">
                <a:extLst>
                  <a:ext uri="{FF2B5EF4-FFF2-40B4-BE49-F238E27FC236}">
                    <a16:creationId xmlns:a16="http://schemas.microsoft.com/office/drawing/2014/main" id="{1C85AC91-C61B-6D91-A5FE-8BFCD8FD8CE2}"/>
                  </a:ext>
                </a:extLst>
              </p:cNvPr>
              <p:cNvSpPr/>
              <p:nvPr/>
            </p:nvSpPr>
            <p:spPr>
              <a:xfrm>
                <a:off x="620992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/>
              </a:p>
            </p:txBody>
          </p:sp>
          <p:sp>
            <p:nvSpPr>
              <p:cNvPr id="46" name="tx22">
                <a:extLst>
                  <a:ext uri="{FF2B5EF4-FFF2-40B4-BE49-F238E27FC236}">
                    <a16:creationId xmlns:a16="http://schemas.microsoft.com/office/drawing/2014/main" id="{B21167F4-A124-A292-0BB3-66ED1A421E2D}"/>
                  </a:ext>
                </a:extLst>
              </p:cNvPr>
              <p:cNvSpPr/>
              <p:nvPr/>
            </p:nvSpPr>
            <p:spPr>
              <a:xfrm>
                <a:off x="5513055" y="3429000"/>
                <a:ext cx="314235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9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Costs (£ billion)</a:t>
                </a:r>
              </a:p>
            </p:txBody>
          </p:sp>
          <p:sp>
            <p:nvSpPr>
              <p:cNvPr id="47" name="tx23">
                <a:extLst>
                  <a:ext uri="{FF2B5EF4-FFF2-40B4-BE49-F238E27FC236}">
                    <a16:creationId xmlns:a16="http://schemas.microsoft.com/office/drawing/2014/main" id="{C5F115A7-A4A2-A7AB-C248-0C233FA6B8D7}"/>
                  </a:ext>
                </a:extLst>
              </p:cNvPr>
              <p:cNvSpPr/>
              <p:nvPr/>
            </p:nvSpPr>
            <p:spPr>
              <a:xfrm>
                <a:off x="5599398" y="1733595"/>
                <a:ext cx="19509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907" b="1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(2) Costs</a:t>
                </a:r>
              </a:p>
            </p:txBody>
          </p:sp>
          <p:sp>
            <p:nvSpPr>
              <p:cNvPr id="35" name="pl11">
                <a:extLst>
                  <a:ext uri="{FF2B5EF4-FFF2-40B4-BE49-F238E27FC236}">
                    <a16:creationId xmlns:a16="http://schemas.microsoft.com/office/drawing/2014/main" id="{B2ED3F62-57CE-4D97-2B2D-8F2E3A302BA1}"/>
                  </a:ext>
                </a:extLst>
              </p:cNvPr>
              <p:cNvSpPr/>
              <p:nvPr/>
            </p:nvSpPr>
            <p:spPr>
              <a:xfrm>
                <a:off x="6760696" y="1831313"/>
                <a:ext cx="45719" cy="144528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814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4A38EDE-E03C-72BF-AC5A-555714F9B673}"/>
              </a:ext>
            </a:extLst>
          </p:cNvPr>
          <p:cNvGrpSpPr/>
          <p:nvPr/>
        </p:nvGrpSpPr>
        <p:grpSpPr>
          <a:xfrm>
            <a:off x="5472053" y="4901201"/>
            <a:ext cx="2226767" cy="1829211"/>
            <a:chOff x="4242248" y="4876389"/>
            <a:chExt cx="2226767" cy="1829211"/>
          </a:xfrm>
        </p:grpSpPr>
        <p:sp>
          <p:nvSpPr>
            <p:cNvPr id="77" name="rc6">
              <a:extLst>
                <a:ext uri="{FF2B5EF4-FFF2-40B4-BE49-F238E27FC236}">
                  <a16:creationId xmlns:a16="http://schemas.microsoft.com/office/drawing/2014/main" id="{7E0B0CBB-93E5-436E-FF74-970F6E9D6E02}"/>
                </a:ext>
              </a:extLst>
            </p:cNvPr>
            <p:cNvSpPr/>
            <p:nvPr/>
          </p:nvSpPr>
          <p:spPr>
            <a:xfrm>
              <a:off x="4502586" y="5046531"/>
              <a:ext cx="1920711" cy="24462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8" name="rc7">
              <a:extLst>
                <a:ext uri="{FF2B5EF4-FFF2-40B4-BE49-F238E27FC236}">
                  <a16:creationId xmlns:a16="http://schemas.microsoft.com/office/drawing/2014/main" id="{BBB3CF64-3633-BF1B-DA34-00C2DA29F9BF}"/>
                </a:ext>
              </a:extLst>
            </p:cNvPr>
            <p:cNvSpPr/>
            <p:nvPr/>
          </p:nvSpPr>
          <p:spPr>
            <a:xfrm>
              <a:off x="4242248" y="5318338"/>
              <a:ext cx="2181049" cy="24462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9" name="rc8">
              <a:extLst>
                <a:ext uri="{FF2B5EF4-FFF2-40B4-BE49-F238E27FC236}">
                  <a16:creationId xmlns:a16="http://schemas.microsoft.com/office/drawing/2014/main" id="{CB43363D-F286-C17F-F2D0-B596A526B3C7}"/>
                </a:ext>
              </a:extLst>
            </p:cNvPr>
            <p:cNvSpPr/>
            <p:nvPr/>
          </p:nvSpPr>
          <p:spPr>
            <a:xfrm>
              <a:off x="5191033" y="5861952"/>
              <a:ext cx="1232264" cy="24462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0" name="rc9">
              <a:extLst>
                <a:ext uri="{FF2B5EF4-FFF2-40B4-BE49-F238E27FC236}">
                  <a16:creationId xmlns:a16="http://schemas.microsoft.com/office/drawing/2014/main" id="{9B99716C-FE15-37C6-C926-4839DDB99DE7}"/>
                </a:ext>
              </a:extLst>
            </p:cNvPr>
            <p:cNvSpPr/>
            <p:nvPr/>
          </p:nvSpPr>
          <p:spPr>
            <a:xfrm>
              <a:off x="4982764" y="6133760"/>
              <a:ext cx="1440534" cy="24462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1" name="rc10">
              <a:extLst>
                <a:ext uri="{FF2B5EF4-FFF2-40B4-BE49-F238E27FC236}">
                  <a16:creationId xmlns:a16="http://schemas.microsoft.com/office/drawing/2014/main" id="{7E5D7859-F909-9157-E8E8-EE4AE6CC6CEA}"/>
                </a:ext>
              </a:extLst>
            </p:cNvPr>
            <p:cNvSpPr/>
            <p:nvPr/>
          </p:nvSpPr>
          <p:spPr>
            <a:xfrm>
              <a:off x="4901770" y="5590145"/>
              <a:ext cx="1521527" cy="24462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3" name="pl12">
              <a:extLst>
                <a:ext uri="{FF2B5EF4-FFF2-40B4-BE49-F238E27FC236}">
                  <a16:creationId xmlns:a16="http://schemas.microsoft.com/office/drawing/2014/main" id="{2FA32E74-75A8-EC34-4ACC-CC1578FB8E3B}"/>
                </a:ext>
              </a:extLst>
            </p:cNvPr>
            <p:cNvSpPr/>
            <p:nvPr/>
          </p:nvSpPr>
          <p:spPr>
            <a:xfrm>
              <a:off x="4242248" y="5005760"/>
              <a:ext cx="0" cy="1413397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84" name="pl13">
              <a:extLst>
                <a:ext uri="{FF2B5EF4-FFF2-40B4-BE49-F238E27FC236}">
                  <a16:creationId xmlns:a16="http://schemas.microsoft.com/office/drawing/2014/main" id="{DFE59437-7000-EE5A-6795-E0DE36BCD53E}"/>
                </a:ext>
              </a:extLst>
            </p:cNvPr>
            <p:cNvSpPr/>
            <p:nvPr/>
          </p:nvSpPr>
          <p:spPr>
            <a:xfrm>
              <a:off x="4242248" y="6419157"/>
              <a:ext cx="2181049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85" name="pl14">
              <a:extLst>
                <a:ext uri="{FF2B5EF4-FFF2-40B4-BE49-F238E27FC236}">
                  <a16:creationId xmlns:a16="http://schemas.microsoft.com/office/drawing/2014/main" id="{EC657D27-8F74-CE2D-21D0-34861FA7A68E}"/>
                </a:ext>
              </a:extLst>
            </p:cNvPr>
            <p:cNvSpPr/>
            <p:nvPr/>
          </p:nvSpPr>
          <p:spPr>
            <a:xfrm>
              <a:off x="4687715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86" name="pl15">
              <a:extLst>
                <a:ext uri="{FF2B5EF4-FFF2-40B4-BE49-F238E27FC236}">
                  <a16:creationId xmlns:a16="http://schemas.microsoft.com/office/drawing/2014/main" id="{92009151-5881-5B25-041D-A7794FD2C238}"/>
                </a:ext>
              </a:extLst>
            </p:cNvPr>
            <p:cNvSpPr/>
            <p:nvPr/>
          </p:nvSpPr>
          <p:spPr>
            <a:xfrm>
              <a:off x="5266242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87" name="pl16">
              <a:extLst>
                <a:ext uri="{FF2B5EF4-FFF2-40B4-BE49-F238E27FC236}">
                  <a16:creationId xmlns:a16="http://schemas.microsoft.com/office/drawing/2014/main" id="{B7253AB8-19CF-9294-3D7C-EC5D822C2207}"/>
                </a:ext>
              </a:extLst>
            </p:cNvPr>
            <p:cNvSpPr/>
            <p:nvPr/>
          </p:nvSpPr>
          <p:spPr>
            <a:xfrm>
              <a:off x="5844770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89" name="tx18">
              <a:extLst>
                <a:ext uri="{FF2B5EF4-FFF2-40B4-BE49-F238E27FC236}">
                  <a16:creationId xmlns:a16="http://schemas.microsoft.com/office/drawing/2014/main" id="{BC05A0A0-C0C6-55DD-7CFB-8ECACD2F0747}"/>
                </a:ext>
              </a:extLst>
            </p:cNvPr>
            <p:cNvSpPr/>
            <p:nvPr/>
          </p:nvSpPr>
          <p:spPr>
            <a:xfrm>
              <a:off x="4671496" y="6526517"/>
              <a:ext cx="32436" cy="26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90" name="tx19">
              <a:extLst>
                <a:ext uri="{FF2B5EF4-FFF2-40B4-BE49-F238E27FC236}">
                  <a16:creationId xmlns:a16="http://schemas.microsoft.com/office/drawing/2014/main" id="{ABE10B6E-298F-7110-859B-A3F6D7BB9CE8}"/>
                </a:ext>
              </a:extLst>
            </p:cNvPr>
            <p:cNvSpPr/>
            <p:nvPr/>
          </p:nvSpPr>
          <p:spPr>
            <a:xfrm>
              <a:off x="5250024" y="65269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1" name="tx20">
              <a:extLst>
                <a:ext uri="{FF2B5EF4-FFF2-40B4-BE49-F238E27FC236}">
                  <a16:creationId xmlns:a16="http://schemas.microsoft.com/office/drawing/2014/main" id="{35C5F634-A5E4-B4B1-DDD9-12050C84F829}"/>
                </a:ext>
              </a:extLst>
            </p:cNvPr>
            <p:cNvSpPr/>
            <p:nvPr/>
          </p:nvSpPr>
          <p:spPr>
            <a:xfrm>
              <a:off x="5828551" y="65269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92" name="tx21">
              <a:extLst>
                <a:ext uri="{FF2B5EF4-FFF2-40B4-BE49-F238E27FC236}">
                  <a16:creationId xmlns:a16="http://schemas.microsoft.com/office/drawing/2014/main" id="{5A7EFD32-B231-3E87-1BBA-6246B5E5A9CE}"/>
                </a:ext>
              </a:extLst>
            </p:cNvPr>
            <p:cNvSpPr/>
            <p:nvPr/>
          </p:nvSpPr>
          <p:spPr>
            <a:xfrm>
              <a:off x="6413153" y="6526535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22">
              <a:extLst>
                <a:ext uri="{FF2B5EF4-FFF2-40B4-BE49-F238E27FC236}">
                  <a16:creationId xmlns:a16="http://schemas.microsoft.com/office/drawing/2014/main" id="{76EAA381-0765-D7AE-1C51-BE7DC589886D}"/>
                </a:ext>
              </a:extLst>
            </p:cNvPr>
            <p:cNvSpPr/>
            <p:nvPr/>
          </p:nvSpPr>
          <p:spPr>
            <a:xfrm>
              <a:off x="5123665" y="6662806"/>
              <a:ext cx="418216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 benefit (£ billion)</a:t>
              </a:r>
            </a:p>
          </p:txBody>
        </p:sp>
        <p:sp>
          <p:nvSpPr>
            <p:cNvPr id="94" name="tx23">
              <a:extLst>
                <a:ext uri="{FF2B5EF4-FFF2-40B4-BE49-F238E27FC236}">
                  <a16:creationId xmlns:a16="http://schemas.microsoft.com/office/drawing/2014/main" id="{BFA6440D-D13B-9D52-1A20-A89FAC1764C7}"/>
                </a:ext>
              </a:extLst>
            </p:cNvPr>
            <p:cNvSpPr/>
            <p:nvPr/>
          </p:nvSpPr>
          <p:spPr>
            <a:xfrm>
              <a:off x="4242248" y="4876389"/>
              <a:ext cx="597945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(4) Co-benefits minus costs</a:t>
              </a:r>
            </a:p>
          </p:txBody>
        </p:sp>
        <p:sp>
          <p:nvSpPr>
            <p:cNvPr id="82" name="pl11">
              <a:extLst>
                <a:ext uri="{FF2B5EF4-FFF2-40B4-BE49-F238E27FC236}">
                  <a16:creationId xmlns:a16="http://schemas.microsoft.com/office/drawing/2014/main" id="{5EE653CC-8105-23D9-24C5-4B94A2C68DF5}"/>
                </a:ext>
              </a:extLst>
            </p:cNvPr>
            <p:cNvSpPr/>
            <p:nvPr/>
          </p:nvSpPr>
          <p:spPr>
            <a:xfrm>
              <a:off x="6423296" y="5005760"/>
              <a:ext cx="45719" cy="1449395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33EBD4-796A-4764-1A8D-FFA674A4760C}"/>
              </a:ext>
            </a:extLst>
          </p:cNvPr>
          <p:cNvGrpSpPr/>
          <p:nvPr/>
        </p:nvGrpSpPr>
        <p:grpSpPr>
          <a:xfrm>
            <a:off x="7609648" y="76991"/>
            <a:ext cx="2226769" cy="1751809"/>
            <a:chOff x="6729820" y="76991"/>
            <a:chExt cx="2226769" cy="1751809"/>
          </a:xfrm>
        </p:grpSpPr>
        <p:sp>
          <p:nvSpPr>
            <p:cNvPr id="6" name="rc6">
              <a:extLst>
                <a:ext uri="{FF2B5EF4-FFF2-40B4-BE49-F238E27FC236}">
                  <a16:creationId xmlns:a16="http://schemas.microsoft.com/office/drawing/2014/main" id="{7735C18E-D431-A0FB-3F1D-51D89AA6D902}"/>
                </a:ext>
              </a:extLst>
            </p:cNvPr>
            <p:cNvSpPr/>
            <p:nvPr/>
          </p:nvSpPr>
          <p:spPr>
            <a:xfrm>
              <a:off x="6775540" y="222106"/>
              <a:ext cx="1196782" cy="24462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F3717357-3665-820B-FDF2-612E5DB1DFDE}"/>
                </a:ext>
              </a:extLst>
            </p:cNvPr>
            <p:cNvSpPr/>
            <p:nvPr/>
          </p:nvSpPr>
          <p:spPr>
            <a:xfrm>
              <a:off x="6775540" y="493913"/>
              <a:ext cx="2181049" cy="24462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4631E14F-8A87-71B1-AA56-51907332F5DA}"/>
                </a:ext>
              </a:extLst>
            </p:cNvPr>
            <p:cNvSpPr/>
            <p:nvPr/>
          </p:nvSpPr>
          <p:spPr>
            <a:xfrm>
              <a:off x="6775540" y="1037527"/>
              <a:ext cx="1214833" cy="24462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5A61AE2B-E07E-F6B9-57A2-1752761A45B1}"/>
                </a:ext>
              </a:extLst>
            </p:cNvPr>
            <p:cNvSpPr/>
            <p:nvPr/>
          </p:nvSpPr>
          <p:spPr>
            <a:xfrm>
              <a:off x="6775540" y="1309335"/>
              <a:ext cx="1108879" cy="24462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28C11DFB-F660-8A15-B71F-65BBF989B455}"/>
                </a:ext>
              </a:extLst>
            </p:cNvPr>
            <p:cNvSpPr/>
            <p:nvPr/>
          </p:nvSpPr>
          <p:spPr>
            <a:xfrm>
              <a:off x="6775540" y="765720"/>
              <a:ext cx="1144154" cy="24462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3" name="pl13">
              <a:extLst>
                <a:ext uri="{FF2B5EF4-FFF2-40B4-BE49-F238E27FC236}">
                  <a16:creationId xmlns:a16="http://schemas.microsoft.com/office/drawing/2014/main" id="{AF9A5BD4-51D2-C9E5-2519-9CD5CF183F04}"/>
                </a:ext>
              </a:extLst>
            </p:cNvPr>
            <p:cNvSpPr/>
            <p:nvPr/>
          </p:nvSpPr>
          <p:spPr>
            <a:xfrm>
              <a:off x="6775540" y="1594732"/>
              <a:ext cx="2181049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5" name="pl15">
              <a:extLst>
                <a:ext uri="{FF2B5EF4-FFF2-40B4-BE49-F238E27FC236}">
                  <a16:creationId xmlns:a16="http://schemas.microsoft.com/office/drawing/2014/main" id="{106AB4B2-78A8-5017-A20A-B7545C0D88DA}"/>
                </a:ext>
              </a:extLst>
            </p:cNvPr>
            <p:cNvSpPr/>
            <p:nvPr/>
          </p:nvSpPr>
          <p:spPr>
            <a:xfrm>
              <a:off x="7295693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16A3FB45-83EC-333C-B922-62FB0B70CCDB}"/>
                </a:ext>
              </a:extLst>
            </p:cNvPr>
            <p:cNvSpPr/>
            <p:nvPr/>
          </p:nvSpPr>
          <p:spPr>
            <a:xfrm>
              <a:off x="7815845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7" name="pl17">
              <a:extLst>
                <a:ext uri="{FF2B5EF4-FFF2-40B4-BE49-F238E27FC236}">
                  <a16:creationId xmlns:a16="http://schemas.microsoft.com/office/drawing/2014/main" id="{B8AADB5F-F0CD-CC1E-C70D-2270A8A4D1AF}"/>
                </a:ext>
              </a:extLst>
            </p:cNvPr>
            <p:cNvSpPr/>
            <p:nvPr/>
          </p:nvSpPr>
          <p:spPr>
            <a:xfrm>
              <a:off x="8335996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8" name="pl18">
              <a:extLst>
                <a:ext uri="{FF2B5EF4-FFF2-40B4-BE49-F238E27FC236}">
                  <a16:creationId xmlns:a16="http://schemas.microsoft.com/office/drawing/2014/main" id="{76D7D68E-D632-CF0D-BB9F-3DD62AA3FF87}"/>
                </a:ext>
              </a:extLst>
            </p:cNvPr>
            <p:cNvSpPr/>
            <p:nvPr/>
          </p:nvSpPr>
          <p:spPr>
            <a:xfrm>
              <a:off x="8856148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9" name="tx19">
              <a:extLst>
                <a:ext uri="{FF2B5EF4-FFF2-40B4-BE49-F238E27FC236}">
                  <a16:creationId xmlns:a16="http://schemas.microsoft.com/office/drawing/2014/main" id="{8D44EC94-E5C2-1D6E-8A13-DA1E754FA06D}"/>
                </a:ext>
              </a:extLst>
            </p:cNvPr>
            <p:cNvSpPr/>
            <p:nvPr/>
          </p:nvSpPr>
          <p:spPr>
            <a:xfrm>
              <a:off x="6765396" y="1676400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20">
              <a:extLst>
                <a:ext uri="{FF2B5EF4-FFF2-40B4-BE49-F238E27FC236}">
                  <a16:creationId xmlns:a16="http://schemas.microsoft.com/office/drawing/2014/main" id="{0DFD5ECD-E951-32A0-ED64-F07FB9C27419}"/>
                </a:ext>
              </a:extLst>
            </p:cNvPr>
            <p:cNvSpPr/>
            <p:nvPr/>
          </p:nvSpPr>
          <p:spPr>
            <a:xfrm>
              <a:off x="7285548" y="1676952"/>
              <a:ext cx="20288" cy="26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x21">
              <a:extLst>
                <a:ext uri="{FF2B5EF4-FFF2-40B4-BE49-F238E27FC236}">
                  <a16:creationId xmlns:a16="http://schemas.microsoft.com/office/drawing/2014/main" id="{E6E5E218-5C9A-8A6F-F1C8-3C129BCCF50D}"/>
                </a:ext>
              </a:extLst>
            </p:cNvPr>
            <p:cNvSpPr/>
            <p:nvPr/>
          </p:nvSpPr>
          <p:spPr>
            <a:xfrm>
              <a:off x="7805700" y="1676400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" name="tx22">
              <a:extLst>
                <a:ext uri="{FF2B5EF4-FFF2-40B4-BE49-F238E27FC236}">
                  <a16:creationId xmlns:a16="http://schemas.microsoft.com/office/drawing/2014/main" id="{186FAA14-56CE-D9EC-DFD1-37A78BD2F888}"/>
                </a:ext>
              </a:extLst>
            </p:cNvPr>
            <p:cNvSpPr/>
            <p:nvPr/>
          </p:nvSpPr>
          <p:spPr>
            <a:xfrm>
              <a:off x="8315708" y="1676845"/>
              <a:ext cx="40577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3" name="tx23">
              <a:extLst>
                <a:ext uri="{FF2B5EF4-FFF2-40B4-BE49-F238E27FC236}">
                  <a16:creationId xmlns:a16="http://schemas.microsoft.com/office/drawing/2014/main" id="{B80E1F46-13FB-F60D-F7A6-1E2168BB53E1}"/>
                </a:ext>
              </a:extLst>
            </p:cNvPr>
            <p:cNvSpPr/>
            <p:nvPr/>
          </p:nvSpPr>
          <p:spPr>
            <a:xfrm>
              <a:off x="8835860" y="1676400"/>
              <a:ext cx="40577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4" name="tx24">
              <a:extLst>
                <a:ext uri="{FF2B5EF4-FFF2-40B4-BE49-F238E27FC236}">
                  <a16:creationId xmlns:a16="http://schemas.microsoft.com/office/drawing/2014/main" id="{6238B64F-5604-9894-80C9-F9097D691854}"/>
                </a:ext>
              </a:extLst>
            </p:cNvPr>
            <p:cNvSpPr/>
            <p:nvPr/>
          </p:nvSpPr>
          <p:spPr>
            <a:xfrm>
              <a:off x="7570788" y="1786006"/>
              <a:ext cx="590552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 change (%)</a:t>
              </a:r>
            </a:p>
          </p:txBody>
        </p:sp>
        <p:sp>
          <p:nvSpPr>
            <p:cNvPr id="25" name="tx25">
              <a:extLst>
                <a:ext uri="{FF2B5EF4-FFF2-40B4-BE49-F238E27FC236}">
                  <a16:creationId xmlns:a16="http://schemas.microsoft.com/office/drawing/2014/main" id="{040A804C-6668-3D9D-B9CF-F3CF980A0736}"/>
                </a:ext>
              </a:extLst>
            </p:cNvPr>
            <p:cNvSpPr/>
            <p:nvPr/>
          </p:nvSpPr>
          <p:spPr>
            <a:xfrm>
              <a:off x="7654572" y="76991"/>
              <a:ext cx="435828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(1) Biodiversity gain</a:t>
              </a:r>
            </a:p>
          </p:txBody>
        </p:sp>
        <p:sp>
          <p:nvSpPr>
            <p:cNvPr id="11" name="pl11">
              <a:extLst>
                <a:ext uri="{FF2B5EF4-FFF2-40B4-BE49-F238E27FC236}">
                  <a16:creationId xmlns:a16="http://schemas.microsoft.com/office/drawing/2014/main" id="{57F66717-486A-CC14-54D9-DCEE2EA58CA6}"/>
                </a:ext>
              </a:extLst>
            </p:cNvPr>
            <p:cNvSpPr/>
            <p:nvPr/>
          </p:nvSpPr>
          <p:spPr>
            <a:xfrm flipH="1">
              <a:off x="6729820" y="181335"/>
              <a:ext cx="45719" cy="145199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494EA5-4D51-3112-B357-BBFCCF657FAB}"/>
              </a:ext>
            </a:extLst>
          </p:cNvPr>
          <p:cNvGrpSpPr/>
          <p:nvPr/>
        </p:nvGrpSpPr>
        <p:grpSpPr>
          <a:xfrm>
            <a:off x="7648099" y="3298654"/>
            <a:ext cx="2191193" cy="1789760"/>
            <a:chOff x="6765396" y="3391840"/>
            <a:chExt cx="2191193" cy="1789760"/>
          </a:xfrm>
        </p:grpSpPr>
        <p:sp>
          <p:nvSpPr>
            <p:cNvPr id="52" name="rc6">
              <a:extLst>
                <a:ext uri="{FF2B5EF4-FFF2-40B4-BE49-F238E27FC236}">
                  <a16:creationId xmlns:a16="http://schemas.microsoft.com/office/drawing/2014/main" id="{C6A15979-ECB5-8B07-5D16-9A6181691679}"/>
                </a:ext>
              </a:extLst>
            </p:cNvPr>
            <p:cNvSpPr/>
            <p:nvPr/>
          </p:nvSpPr>
          <p:spPr>
            <a:xfrm>
              <a:off x="6775540" y="3540923"/>
              <a:ext cx="730097" cy="24462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53" name="rc7">
              <a:extLst>
                <a:ext uri="{FF2B5EF4-FFF2-40B4-BE49-F238E27FC236}">
                  <a16:creationId xmlns:a16="http://schemas.microsoft.com/office/drawing/2014/main" id="{4AE33BF9-5907-281C-F340-ACFAA0D7EA9E}"/>
                </a:ext>
              </a:extLst>
            </p:cNvPr>
            <p:cNvSpPr/>
            <p:nvPr/>
          </p:nvSpPr>
          <p:spPr>
            <a:xfrm>
              <a:off x="6775540" y="3812730"/>
              <a:ext cx="364124" cy="24462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54" name="rc8">
              <a:extLst>
                <a:ext uri="{FF2B5EF4-FFF2-40B4-BE49-F238E27FC236}">
                  <a16:creationId xmlns:a16="http://schemas.microsoft.com/office/drawing/2014/main" id="{559954A5-66AC-CFD7-B401-789155BFD3EE}"/>
                </a:ext>
              </a:extLst>
            </p:cNvPr>
            <p:cNvSpPr/>
            <p:nvPr/>
          </p:nvSpPr>
          <p:spPr>
            <a:xfrm>
              <a:off x="6775540" y="4356344"/>
              <a:ext cx="1885313" cy="24462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55" name="rc9">
              <a:extLst>
                <a:ext uri="{FF2B5EF4-FFF2-40B4-BE49-F238E27FC236}">
                  <a16:creationId xmlns:a16="http://schemas.microsoft.com/office/drawing/2014/main" id="{FE2AE3B9-BB35-F315-2786-FA1C18DD6ED9}"/>
                </a:ext>
              </a:extLst>
            </p:cNvPr>
            <p:cNvSpPr/>
            <p:nvPr/>
          </p:nvSpPr>
          <p:spPr>
            <a:xfrm>
              <a:off x="6775540" y="4628152"/>
              <a:ext cx="2181049" cy="24462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56" name="rc10">
              <a:extLst>
                <a:ext uri="{FF2B5EF4-FFF2-40B4-BE49-F238E27FC236}">
                  <a16:creationId xmlns:a16="http://schemas.microsoft.com/office/drawing/2014/main" id="{6AD2582E-47B7-2998-318E-3026A7B52D5D}"/>
                </a:ext>
              </a:extLst>
            </p:cNvPr>
            <p:cNvSpPr/>
            <p:nvPr/>
          </p:nvSpPr>
          <p:spPr>
            <a:xfrm>
              <a:off x="6775540" y="4084537"/>
              <a:ext cx="558200" cy="24462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60" name="pl14">
              <a:extLst>
                <a:ext uri="{FF2B5EF4-FFF2-40B4-BE49-F238E27FC236}">
                  <a16:creationId xmlns:a16="http://schemas.microsoft.com/office/drawing/2014/main" id="{4E4FBA63-4246-134D-4489-53EE554528D0}"/>
                </a:ext>
              </a:extLst>
            </p:cNvPr>
            <p:cNvSpPr/>
            <p:nvPr/>
          </p:nvSpPr>
          <p:spPr>
            <a:xfrm>
              <a:off x="6775540" y="4913549"/>
              <a:ext cx="2181049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62" name="pl16">
              <a:extLst>
                <a:ext uri="{FF2B5EF4-FFF2-40B4-BE49-F238E27FC236}">
                  <a16:creationId xmlns:a16="http://schemas.microsoft.com/office/drawing/2014/main" id="{1C7A3557-9399-AA86-9B0F-7FDBF6806BCC}"/>
                </a:ext>
              </a:extLst>
            </p:cNvPr>
            <p:cNvSpPr/>
            <p:nvPr/>
          </p:nvSpPr>
          <p:spPr>
            <a:xfrm>
              <a:off x="7237627" y="49170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63" name="pl17">
              <a:extLst>
                <a:ext uri="{FF2B5EF4-FFF2-40B4-BE49-F238E27FC236}">
                  <a16:creationId xmlns:a16="http://schemas.microsoft.com/office/drawing/2014/main" id="{D7972B1B-C152-230C-D3F1-7E2F0AD96C0D}"/>
                </a:ext>
              </a:extLst>
            </p:cNvPr>
            <p:cNvSpPr/>
            <p:nvPr/>
          </p:nvSpPr>
          <p:spPr>
            <a:xfrm>
              <a:off x="7699714" y="49170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64" name="pl18">
              <a:extLst>
                <a:ext uri="{FF2B5EF4-FFF2-40B4-BE49-F238E27FC236}">
                  <a16:creationId xmlns:a16="http://schemas.microsoft.com/office/drawing/2014/main" id="{3813C97D-692C-8FBD-6210-1F6FEEAF68FF}"/>
                </a:ext>
              </a:extLst>
            </p:cNvPr>
            <p:cNvSpPr/>
            <p:nvPr/>
          </p:nvSpPr>
          <p:spPr>
            <a:xfrm>
              <a:off x="8161800" y="49170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65" name="pl19">
              <a:extLst>
                <a:ext uri="{FF2B5EF4-FFF2-40B4-BE49-F238E27FC236}">
                  <a16:creationId xmlns:a16="http://schemas.microsoft.com/office/drawing/2014/main" id="{F10212EA-BF07-0040-4691-EE8EF2ECEE6F}"/>
                </a:ext>
              </a:extLst>
            </p:cNvPr>
            <p:cNvSpPr/>
            <p:nvPr/>
          </p:nvSpPr>
          <p:spPr>
            <a:xfrm>
              <a:off x="8623887" y="49170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66" name="tx20">
              <a:extLst>
                <a:ext uri="{FF2B5EF4-FFF2-40B4-BE49-F238E27FC236}">
                  <a16:creationId xmlns:a16="http://schemas.microsoft.com/office/drawing/2014/main" id="{0BE6F474-8243-B91C-F30B-0072907AB828}"/>
                </a:ext>
              </a:extLst>
            </p:cNvPr>
            <p:cNvSpPr/>
            <p:nvPr/>
          </p:nvSpPr>
          <p:spPr>
            <a:xfrm>
              <a:off x="6765396" y="5029200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21">
              <a:extLst>
                <a:ext uri="{FF2B5EF4-FFF2-40B4-BE49-F238E27FC236}">
                  <a16:creationId xmlns:a16="http://schemas.microsoft.com/office/drawing/2014/main" id="{3B450193-35F0-6EA6-CC6B-6F538EF4AE54}"/>
                </a:ext>
              </a:extLst>
            </p:cNvPr>
            <p:cNvSpPr/>
            <p:nvPr/>
          </p:nvSpPr>
          <p:spPr>
            <a:xfrm>
              <a:off x="7207194" y="5029200"/>
              <a:ext cx="60865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8" name="tx22">
              <a:extLst>
                <a:ext uri="{FF2B5EF4-FFF2-40B4-BE49-F238E27FC236}">
                  <a16:creationId xmlns:a16="http://schemas.microsoft.com/office/drawing/2014/main" id="{8C711263-231E-4913-C460-18334AA5EA2C}"/>
                </a:ext>
              </a:extLst>
            </p:cNvPr>
            <p:cNvSpPr/>
            <p:nvPr/>
          </p:nvSpPr>
          <p:spPr>
            <a:xfrm>
              <a:off x="7669281" y="5029200"/>
              <a:ext cx="60865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23">
              <a:extLst>
                <a:ext uri="{FF2B5EF4-FFF2-40B4-BE49-F238E27FC236}">
                  <a16:creationId xmlns:a16="http://schemas.microsoft.com/office/drawing/2014/main" id="{3CF7B9D0-2EB8-9939-8D95-373878F49A55}"/>
                </a:ext>
              </a:extLst>
            </p:cNvPr>
            <p:cNvSpPr/>
            <p:nvPr/>
          </p:nvSpPr>
          <p:spPr>
            <a:xfrm>
              <a:off x="8131368" y="5029200"/>
              <a:ext cx="60865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0" name="tx24">
              <a:extLst>
                <a:ext uri="{FF2B5EF4-FFF2-40B4-BE49-F238E27FC236}">
                  <a16:creationId xmlns:a16="http://schemas.microsoft.com/office/drawing/2014/main" id="{96135EC5-7418-BBD1-F6D3-629E4C80E5B7}"/>
                </a:ext>
              </a:extLst>
            </p:cNvPr>
            <p:cNvSpPr/>
            <p:nvPr/>
          </p:nvSpPr>
          <p:spPr>
            <a:xfrm>
              <a:off x="8583310" y="5029200"/>
              <a:ext cx="81154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1" name="tx25">
              <a:extLst>
                <a:ext uri="{FF2B5EF4-FFF2-40B4-BE49-F238E27FC236}">
                  <a16:creationId xmlns:a16="http://schemas.microsoft.com/office/drawing/2014/main" id="{457161D1-2E32-5A3C-1930-7B2ED2829DCD}"/>
                </a:ext>
              </a:extLst>
            </p:cNvPr>
            <p:cNvSpPr/>
            <p:nvPr/>
          </p:nvSpPr>
          <p:spPr>
            <a:xfrm>
              <a:off x="7575865" y="5138806"/>
              <a:ext cx="580399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Recreation benefit (£ million)</a:t>
              </a:r>
            </a:p>
          </p:txBody>
        </p:sp>
        <p:sp>
          <p:nvSpPr>
            <p:cNvPr id="72" name="tx26">
              <a:extLst>
                <a:ext uri="{FF2B5EF4-FFF2-40B4-BE49-F238E27FC236}">
                  <a16:creationId xmlns:a16="http://schemas.microsoft.com/office/drawing/2014/main" id="{8AA46205-6AE0-4F64-7F61-823130248C2C}"/>
                </a:ext>
              </a:extLst>
            </p:cNvPr>
            <p:cNvSpPr/>
            <p:nvPr/>
          </p:nvSpPr>
          <p:spPr>
            <a:xfrm>
              <a:off x="7723297" y="3391840"/>
              <a:ext cx="319201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(3) Co-benefits</a:t>
              </a:r>
            </a:p>
          </p:txBody>
        </p:sp>
        <p:sp>
          <p:nvSpPr>
            <p:cNvPr id="58" name="pl12">
              <a:extLst>
                <a:ext uri="{FF2B5EF4-FFF2-40B4-BE49-F238E27FC236}">
                  <a16:creationId xmlns:a16="http://schemas.microsoft.com/office/drawing/2014/main" id="{CCEDF04E-F643-1B71-A625-8141FFDD5DC6}"/>
                </a:ext>
              </a:extLst>
            </p:cNvPr>
            <p:cNvSpPr/>
            <p:nvPr/>
          </p:nvSpPr>
          <p:spPr>
            <a:xfrm>
              <a:off x="6770841" y="3500152"/>
              <a:ext cx="45719" cy="1452848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2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0875" y="1356053"/>
            <a:ext cx="5804252" cy="4145894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6" name="rc6"/>
            <p:cNvSpPr/>
            <p:nvPr/>
          </p:nvSpPr>
          <p:spPr>
            <a:xfrm>
              <a:off x="2405495" y="1865790"/>
              <a:ext cx="3333134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" name="rc8"/>
            <p:cNvSpPr/>
            <p:nvPr/>
          </p:nvSpPr>
          <p:spPr>
            <a:xfrm>
              <a:off x="2405495" y="4136805"/>
              <a:ext cx="3383407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9" name="rc9"/>
            <p:cNvSpPr/>
            <p:nvPr/>
          </p:nvSpPr>
          <p:spPr>
            <a:xfrm>
              <a:off x="2405495" y="4893810"/>
              <a:ext cx="308831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0" name="rc10"/>
            <p:cNvSpPr/>
            <p:nvPr/>
          </p:nvSpPr>
          <p:spPr>
            <a:xfrm>
              <a:off x="2405495" y="3379800"/>
              <a:ext cx="3186562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1" name="pl11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4" name="pl14"/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5" name="pl15"/>
            <p:cNvSpPr/>
            <p:nvPr/>
          </p:nvSpPr>
          <p:spPr>
            <a:xfrm>
              <a:off x="3854161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6" name="pl16"/>
            <p:cNvSpPr/>
            <p:nvPr/>
          </p:nvSpPr>
          <p:spPr>
            <a:xfrm>
              <a:off x="5302826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7" name="pl17"/>
            <p:cNvSpPr/>
            <p:nvPr/>
          </p:nvSpPr>
          <p:spPr>
            <a:xfrm>
              <a:off x="6751491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8" name="pl18"/>
            <p:cNvSpPr/>
            <p:nvPr/>
          </p:nvSpPr>
          <p:spPr>
            <a:xfrm>
              <a:off x="8200156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9" name="tx19"/>
            <p:cNvSpPr/>
            <p:nvPr/>
          </p:nvSpPr>
          <p:spPr>
            <a:xfrm>
              <a:off x="2377243" y="5749758"/>
              <a:ext cx="5650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25908" y="5751296"/>
              <a:ext cx="56505" cy="727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74573" y="5749758"/>
              <a:ext cx="5650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694986" y="5750998"/>
              <a:ext cx="113010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143651" y="5749758"/>
              <a:ext cx="11301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20325" y="5851922"/>
              <a:ext cx="164473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 change (%)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05495" y="1536736"/>
              <a:ext cx="1213817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(1) Biodiversity gain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0875" y="1356053"/>
            <a:ext cx="5804252" cy="4145894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6" name="rc6"/>
            <p:cNvSpPr/>
            <p:nvPr/>
          </p:nvSpPr>
          <p:spPr>
            <a:xfrm>
              <a:off x="2773641" y="1865790"/>
              <a:ext cx="5706251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" name="rc8"/>
            <p:cNvSpPr/>
            <p:nvPr/>
          </p:nvSpPr>
          <p:spPr>
            <a:xfrm>
              <a:off x="3647986" y="4136805"/>
              <a:ext cx="4831906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9" name="rc9"/>
            <p:cNvSpPr/>
            <p:nvPr/>
          </p:nvSpPr>
          <p:spPr>
            <a:xfrm>
              <a:off x="2850337" y="4893810"/>
              <a:ext cx="5629554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0" name="rc10"/>
            <p:cNvSpPr/>
            <p:nvPr/>
          </p:nvSpPr>
          <p:spPr>
            <a:xfrm>
              <a:off x="3985452" y="3379800"/>
              <a:ext cx="4494439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4" name="pl14"/>
            <p:cNvSpPr/>
            <p:nvPr/>
          </p:nvSpPr>
          <p:spPr>
            <a:xfrm>
              <a:off x="3878076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5" name="pl15"/>
            <p:cNvSpPr/>
            <p:nvPr/>
          </p:nvSpPr>
          <p:spPr>
            <a:xfrm>
              <a:off x="5412015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6" name="pl16"/>
            <p:cNvSpPr/>
            <p:nvPr/>
          </p:nvSpPr>
          <p:spPr>
            <a:xfrm>
              <a:off x="6945953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8" name="tx18"/>
            <p:cNvSpPr/>
            <p:nvPr/>
          </p:nvSpPr>
          <p:spPr>
            <a:xfrm>
              <a:off x="3832907" y="5749708"/>
              <a:ext cx="90338" cy="74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66846" y="5750998"/>
              <a:ext cx="90338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900784" y="5750998"/>
              <a:ext cx="90338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05108" y="5851922"/>
              <a:ext cx="875171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54334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(2) Costs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0875" y="1356053"/>
            <a:ext cx="5804252" cy="4145894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6" name="rc6"/>
            <p:cNvSpPr/>
            <p:nvPr/>
          </p:nvSpPr>
          <p:spPr>
            <a:xfrm>
              <a:off x="2405495" y="1865790"/>
              <a:ext cx="2033378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1014115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" name="rc8"/>
            <p:cNvSpPr/>
            <p:nvPr/>
          </p:nvSpPr>
          <p:spPr>
            <a:xfrm>
              <a:off x="2405495" y="4136805"/>
              <a:ext cx="5250749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9" name="rc9"/>
            <p:cNvSpPr/>
            <p:nvPr/>
          </p:nvSpPr>
          <p:spPr>
            <a:xfrm>
              <a:off x="2405495" y="4893810"/>
              <a:ext cx="607439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0" name="rc10"/>
            <p:cNvSpPr/>
            <p:nvPr/>
          </p:nvSpPr>
          <p:spPr>
            <a:xfrm>
              <a:off x="2405495" y="3379800"/>
              <a:ext cx="1554633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1" name="pl11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3" name="pl13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4" name="pl14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5" name="pl15"/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6" name="pl16"/>
            <p:cNvSpPr/>
            <p:nvPr/>
          </p:nvSpPr>
          <p:spPr>
            <a:xfrm>
              <a:off x="3692444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7" name="pl17"/>
            <p:cNvSpPr/>
            <p:nvPr/>
          </p:nvSpPr>
          <p:spPr>
            <a:xfrm>
              <a:off x="4979392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8" name="pl18"/>
            <p:cNvSpPr/>
            <p:nvPr/>
          </p:nvSpPr>
          <p:spPr>
            <a:xfrm>
              <a:off x="6266341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9" name="pl19"/>
            <p:cNvSpPr/>
            <p:nvPr/>
          </p:nvSpPr>
          <p:spPr>
            <a:xfrm>
              <a:off x="7553289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20" name="tx20"/>
            <p:cNvSpPr/>
            <p:nvPr/>
          </p:nvSpPr>
          <p:spPr>
            <a:xfrm>
              <a:off x="2377243" y="5749758"/>
              <a:ext cx="5650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07686" y="5749758"/>
              <a:ext cx="16951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94635" y="5749758"/>
              <a:ext cx="16951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81583" y="5749758"/>
              <a:ext cx="16951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440279" y="5749758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4464" y="5851922"/>
              <a:ext cx="161645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Recreation benefit (£ million)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405495" y="1536736"/>
              <a:ext cx="88900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(3) Co-benefits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0875" y="1356053"/>
            <a:ext cx="5804252" cy="4145894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6" name="rc6"/>
            <p:cNvSpPr/>
            <p:nvPr/>
          </p:nvSpPr>
          <p:spPr>
            <a:xfrm>
              <a:off x="3130556" y="1865790"/>
              <a:ext cx="5349336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8" name="rc8"/>
            <p:cNvSpPr/>
            <p:nvPr/>
          </p:nvSpPr>
          <p:spPr>
            <a:xfrm>
              <a:off x="5047938" y="4136805"/>
              <a:ext cx="3431953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9" name="rc9"/>
            <p:cNvSpPr/>
            <p:nvPr/>
          </p:nvSpPr>
          <p:spPr>
            <a:xfrm>
              <a:off x="4467890" y="4893810"/>
              <a:ext cx="4012002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0" name="rc10"/>
            <p:cNvSpPr/>
            <p:nvPr/>
          </p:nvSpPr>
          <p:spPr>
            <a:xfrm>
              <a:off x="4242316" y="3379800"/>
              <a:ext cx="4237576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1814"/>
            </a:p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4" name="pl14"/>
            <p:cNvSpPr/>
            <p:nvPr/>
          </p:nvSpPr>
          <p:spPr>
            <a:xfrm>
              <a:off x="3646155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5" name="pl15"/>
            <p:cNvSpPr/>
            <p:nvPr/>
          </p:nvSpPr>
          <p:spPr>
            <a:xfrm>
              <a:off x="5257400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6" name="pl16"/>
            <p:cNvSpPr/>
            <p:nvPr/>
          </p:nvSpPr>
          <p:spPr>
            <a:xfrm>
              <a:off x="6868646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14"/>
            </a:p>
          </p:txBody>
        </p:sp>
        <p:sp>
          <p:nvSpPr>
            <p:cNvPr id="18" name="tx18"/>
            <p:cNvSpPr/>
            <p:nvPr/>
          </p:nvSpPr>
          <p:spPr>
            <a:xfrm>
              <a:off x="3600985" y="5749708"/>
              <a:ext cx="90338" cy="74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12231" y="5750998"/>
              <a:ext cx="90338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823477" y="5750998"/>
              <a:ext cx="90338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72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60311" y="5851922"/>
              <a:ext cx="116476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 benefit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166532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9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(4) Co-benefits minus costs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122</Words>
  <Application>Microsoft Office PowerPoint</Application>
  <PresentationFormat>A4 Paper (210x297 mm)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Rebecca Collins</cp:lastModifiedBy>
  <cp:revision>7</cp:revision>
  <dcterms:created xsi:type="dcterms:W3CDTF">2015-07-14T21:05:00Z</dcterms:created>
  <dcterms:modified xsi:type="dcterms:W3CDTF">2023-04-05T13:38:19Z</dcterms:modified>
</cp:coreProperties>
</file>