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1656" y="3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2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3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7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0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195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1pPr>
            <a:lvl2pPr marL="22099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419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3pPr>
            <a:lvl4pPr marL="662982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4pPr>
            <a:lvl5pPr marL="88397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5pPr>
            <a:lvl6pPr marL="110496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6pPr>
            <a:lvl7pPr marL="1325963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7pPr>
            <a:lvl8pPr marL="1546957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8pPr>
            <a:lvl9pPr marL="176795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80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4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5"/>
            <a:ext cx="4376870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7"/>
            <a:ext cx="4376870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5"/>
            <a:ext cx="4378591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7"/>
            <a:ext cx="4378591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28" cy="5853113"/>
          </a:xfrm>
        </p:spPr>
        <p:txBody>
          <a:bodyPr/>
          <a:lstStyle>
            <a:lvl1pPr>
              <a:defRPr sz="1554"/>
            </a:lvl1pPr>
            <a:lvl2pPr>
              <a:defRPr sz="1331"/>
            </a:lvl2pPr>
            <a:lvl3pPr>
              <a:defRPr sz="1154"/>
            </a:lvl3pPr>
            <a:lvl4pPr>
              <a:defRPr sz="976"/>
            </a:lvl4pPr>
            <a:lvl5pPr>
              <a:defRPr sz="976"/>
            </a:lvl5pPr>
            <a:lvl6pPr>
              <a:defRPr sz="976"/>
            </a:lvl6pPr>
            <a:lvl7pPr>
              <a:defRPr sz="976"/>
            </a:lvl7pPr>
            <a:lvl8pPr>
              <a:defRPr sz="976"/>
            </a:lvl8pPr>
            <a:lvl9pPr>
              <a:defRPr sz="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1554"/>
            </a:lvl1pPr>
            <a:lvl2pPr marL="220994" indent="0">
              <a:buNone/>
              <a:defRPr sz="1331"/>
            </a:lvl2pPr>
            <a:lvl3pPr marL="441987" indent="0">
              <a:buNone/>
              <a:defRPr sz="1154"/>
            </a:lvl3pPr>
            <a:lvl4pPr marL="662982" indent="0">
              <a:buNone/>
              <a:defRPr sz="976"/>
            </a:lvl4pPr>
            <a:lvl5pPr marL="883976" indent="0">
              <a:buNone/>
              <a:defRPr sz="976"/>
            </a:lvl5pPr>
            <a:lvl6pPr marL="1104969" indent="0">
              <a:buNone/>
              <a:defRPr sz="976"/>
            </a:lvl6pPr>
            <a:lvl7pPr marL="1325963" indent="0">
              <a:buNone/>
              <a:defRPr sz="976"/>
            </a:lvl7pPr>
            <a:lvl8pPr marL="1546957" indent="0">
              <a:buNone/>
              <a:defRPr sz="976"/>
            </a:lvl8pPr>
            <a:lvl9pPr marL="1767951" indent="0">
              <a:buNone/>
              <a:defRPr sz="97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1987" rtl="0" eaLnBrk="1" latinLnBrk="0" hangingPunct="1"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46" indent="-165746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1pPr>
      <a:lvl2pPr marL="359115" indent="-138121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55248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77347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976" kern="1200">
          <a:solidFill>
            <a:schemeClr val="tx1"/>
          </a:solidFill>
          <a:latin typeface="+mn-lt"/>
          <a:ea typeface="+mn-ea"/>
          <a:cs typeface="+mn-cs"/>
        </a:defRPr>
      </a:lvl4pPr>
      <a:lvl5pPr marL="994472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»"/>
        <a:defRPr sz="976" kern="1200">
          <a:solidFill>
            <a:schemeClr val="tx1"/>
          </a:solidFill>
          <a:latin typeface="+mn-lt"/>
          <a:ea typeface="+mn-ea"/>
          <a:cs typeface="+mn-cs"/>
        </a:defRPr>
      </a:lvl5pPr>
      <a:lvl6pPr marL="1215466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6pPr>
      <a:lvl7pPr marL="1436461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7pPr>
      <a:lvl8pPr marL="165745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8pPr>
      <a:lvl9pPr marL="187844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0994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4198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62982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883976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04969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25963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4695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767951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77F255AA-9456-472A-AC89-87C6ED00BBB7}"/>
              </a:ext>
            </a:extLst>
          </p:cNvPr>
          <p:cNvSpPr/>
          <p:nvPr/>
        </p:nvSpPr>
        <p:spPr>
          <a:xfrm>
            <a:off x="-3163" y="0"/>
            <a:ext cx="1638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062392A-C721-2167-5661-70D72EE393A8}"/>
              </a:ext>
            </a:extLst>
          </p:cNvPr>
          <p:cNvGrpSpPr/>
          <p:nvPr/>
        </p:nvGrpSpPr>
        <p:grpSpPr>
          <a:xfrm>
            <a:off x="0" y="480861"/>
            <a:ext cx="3239498" cy="6453339"/>
            <a:chOff x="0" y="480861"/>
            <a:chExt cx="3239498" cy="6453339"/>
          </a:xfrm>
        </p:grpSpPr>
        <p:pic>
          <p:nvPicPr>
            <p:cNvPr id="88" name="Picture 87" descr="Map&#10;&#10;Description automatically generated">
              <a:extLst>
                <a:ext uri="{FF2B5EF4-FFF2-40B4-BE49-F238E27FC236}">
                  <a16:creationId xmlns:a16="http://schemas.microsoft.com/office/drawing/2014/main" id="{22882E0C-7CCE-D661-B594-416FBCAA3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87" t="7272" r="25432"/>
            <a:stretch/>
          </p:blipFill>
          <p:spPr>
            <a:xfrm>
              <a:off x="0" y="480861"/>
              <a:ext cx="1563098" cy="20102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Picture 99" descr="Map&#10;&#10;Description automatically generated">
              <a:extLst>
                <a:ext uri="{FF2B5EF4-FFF2-40B4-BE49-F238E27FC236}">
                  <a16:creationId xmlns:a16="http://schemas.microsoft.com/office/drawing/2014/main" id="{3F9FA63E-2E0E-439D-F807-10CFD9B13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3" t="7272" r="25416"/>
            <a:stretch/>
          </p:blipFill>
          <p:spPr>
            <a:xfrm>
              <a:off x="1676400" y="480861"/>
              <a:ext cx="1563098" cy="20102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Picture 100" descr="Map&#10;&#10;Description automatically generated">
              <a:extLst>
                <a:ext uri="{FF2B5EF4-FFF2-40B4-BE49-F238E27FC236}">
                  <a16:creationId xmlns:a16="http://schemas.microsoft.com/office/drawing/2014/main" id="{195F1D2E-FDA5-D1D9-D0CB-7715CADCA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13" t="7456" r="25407"/>
            <a:stretch/>
          </p:blipFill>
          <p:spPr>
            <a:xfrm>
              <a:off x="1676400" y="2683946"/>
              <a:ext cx="1563098" cy="20062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Picture 101" descr="Map&#10;&#10;Description automatically generated">
              <a:extLst>
                <a:ext uri="{FF2B5EF4-FFF2-40B4-BE49-F238E27FC236}">
                  <a16:creationId xmlns:a16="http://schemas.microsoft.com/office/drawing/2014/main" id="{2D8EC6FC-7B84-2740-B8A9-4D8900AA8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982" t="7456" r="25321"/>
            <a:stretch/>
          </p:blipFill>
          <p:spPr>
            <a:xfrm>
              <a:off x="0" y="2683946"/>
              <a:ext cx="1572527" cy="20062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Picture 102" descr="Map&#10;&#10;Description automatically generated">
              <a:extLst>
                <a:ext uri="{FF2B5EF4-FFF2-40B4-BE49-F238E27FC236}">
                  <a16:creationId xmlns:a16="http://schemas.microsoft.com/office/drawing/2014/main" id="{3D560EF9-F905-C0A6-7C70-00E697137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37" t="9780" r="25470"/>
            <a:stretch/>
          </p:blipFill>
          <p:spPr>
            <a:xfrm>
              <a:off x="0" y="4978350"/>
              <a:ext cx="1545564" cy="19558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8A1882B-7C0C-4C69-611F-8F85F98A880B}"/>
              </a:ext>
            </a:extLst>
          </p:cNvPr>
          <p:cNvSpPr txBox="1"/>
          <p:nvPr/>
        </p:nvSpPr>
        <p:spPr>
          <a:xfrm>
            <a:off x="-13214" y="276999"/>
            <a:ext cx="1897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Local offset (status quo)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98A84-1ADB-5B8A-1C82-72F4E46F5442}"/>
              </a:ext>
            </a:extLst>
          </p:cNvPr>
          <p:cNvSpPr txBox="1"/>
          <p:nvPr/>
        </p:nvSpPr>
        <p:spPr>
          <a:xfrm>
            <a:off x="-18659" y="2436711"/>
            <a:ext cx="1897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(3) Minimise costs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B1C323-0745-F69F-E859-655BE5A64FE9}"/>
              </a:ext>
            </a:extLst>
          </p:cNvPr>
          <p:cNvSpPr txBox="1"/>
          <p:nvPr/>
        </p:nvSpPr>
        <p:spPr>
          <a:xfrm>
            <a:off x="-6136" y="4639796"/>
            <a:ext cx="251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(5) Maximum equity weighted </a:t>
            </a:r>
          </a:p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     co-benefits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ACA108-A141-7E8C-C4B4-FD5475897AE4}"/>
              </a:ext>
            </a:extLst>
          </p:cNvPr>
          <p:cNvSpPr txBox="1"/>
          <p:nvPr/>
        </p:nvSpPr>
        <p:spPr>
          <a:xfrm>
            <a:off x="1638000" y="278514"/>
            <a:ext cx="1897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(2) Maximise biodiversity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76F5D4-CCD2-F349-AC13-76C42AF71D94}"/>
              </a:ext>
            </a:extLst>
          </p:cNvPr>
          <p:cNvSpPr txBox="1"/>
          <p:nvPr/>
        </p:nvSpPr>
        <p:spPr>
          <a:xfrm>
            <a:off x="1644336" y="2441308"/>
            <a:ext cx="205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(4) Maximise co-benefits minus </a:t>
            </a:r>
          </a:p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     costs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1C0E0A-6A19-002A-A85B-075920A9C4E7}"/>
              </a:ext>
            </a:extLst>
          </p:cNvPr>
          <p:cNvSpPr/>
          <p:nvPr/>
        </p:nvSpPr>
        <p:spPr>
          <a:xfrm>
            <a:off x="6609298" y="12105"/>
            <a:ext cx="327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46707A-41C8-953F-EA6F-3669ED95A4E8}"/>
              </a:ext>
            </a:extLst>
          </p:cNvPr>
          <p:cNvSpPr/>
          <p:nvPr/>
        </p:nvSpPr>
        <p:spPr>
          <a:xfrm>
            <a:off x="3217708" y="-14242"/>
            <a:ext cx="327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34E9021-041E-451F-048C-85314524731A}"/>
              </a:ext>
            </a:extLst>
          </p:cNvPr>
          <p:cNvGrpSpPr/>
          <p:nvPr/>
        </p:nvGrpSpPr>
        <p:grpSpPr>
          <a:xfrm>
            <a:off x="6841800" y="462963"/>
            <a:ext cx="2988000" cy="6120000"/>
            <a:chOff x="5472053" y="76991"/>
            <a:chExt cx="4367239" cy="665342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BC09F-56B9-1DD4-DC43-1F51B9A39CE8}"/>
                </a:ext>
              </a:extLst>
            </p:cNvPr>
            <p:cNvGrpSpPr/>
            <p:nvPr/>
          </p:nvGrpSpPr>
          <p:grpSpPr>
            <a:xfrm>
              <a:off x="5472174" y="1698139"/>
              <a:ext cx="2226767" cy="1738199"/>
              <a:chOff x="4579648" y="1733595"/>
              <a:chExt cx="2226767" cy="1738199"/>
            </a:xfrm>
          </p:grpSpPr>
          <p:sp>
            <p:nvSpPr>
              <p:cNvPr id="42" name="tx18">
                <a:extLst>
                  <a:ext uri="{FF2B5EF4-FFF2-40B4-BE49-F238E27FC236}">
                    <a16:creationId xmlns:a16="http://schemas.microsoft.com/office/drawing/2014/main" id="{1C202671-3D72-BB1C-C845-E7207DF91994}"/>
                  </a:ext>
                </a:extLst>
              </p:cNvPr>
              <p:cNvSpPr/>
              <p:nvPr/>
            </p:nvSpPr>
            <p:spPr>
              <a:xfrm>
                <a:off x="5092169" y="33261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43" name="tx19">
                <a:extLst>
                  <a:ext uri="{FF2B5EF4-FFF2-40B4-BE49-F238E27FC236}">
                    <a16:creationId xmlns:a16="http://schemas.microsoft.com/office/drawing/2014/main" id="{10063300-5138-FBF8-005B-B6B927417C9C}"/>
                  </a:ext>
                </a:extLst>
              </p:cNvPr>
              <p:cNvSpPr/>
              <p:nvPr/>
            </p:nvSpPr>
            <p:spPr>
              <a:xfrm>
                <a:off x="564293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44" name="tx20">
                <a:extLst>
                  <a:ext uri="{FF2B5EF4-FFF2-40B4-BE49-F238E27FC236}">
                    <a16:creationId xmlns:a16="http://schemas.microsoft.com/office/drawing/2014/main" id="{45E758B5-0D42-6BB7-12D4-1F877797DCAE}"/>
                  </a:ext>
                </a:extLst>
              </p:cNvPr>
              <p:cNvSpPr/>
              <p:nvPr/>
            </p:nvSpPr>
            <p:spPr>
              <a:xfrm>
                <a:off x="619370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45" name="tx21">
                <a:extLst>
                  <a:ext uri="{FF2B5EF4-FFF2-40B4-BE49-F238E27FC236}">
                    <a16:creationId xmlns:a16="http://schemas.microsoft.com/office/drawing/2014/main" id="{D12D8492-50F2-D245-9B07-A54464D3717B}"/>
                  </a:ext>
                </a:extLst>
              </p:cNvPr>
              <p:cNvSpPr/>
              <p:nvPr/>
            </p:nvSpPr>
            <p:spPr>
              <a:xfrm>
                <a:off x="6750553" y="33261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28E6C14-F86E-3466-9BF6-F6C168CE0B2E}"/>
                  </a:ext>
                </a:extLst>
              </p:cNvPr>
              <p:cNvGrpSpPr/>
              <p:nvPr/>
            </p:nvGrpSpPr>
            <p:grpSpPr>
              <a:xfrm>
                <a:off x="4579648" y="1733595"/>
                <a:ext cx="2226767" cy="1738199"/>
                <a:chOff x="4579648" y="1733595"/>
                <a:chExt cx="2226767" cy="1738199"/>
              </a:xfrm>
            </p:grpSpPr>
            <p:sp>
              <p:nvSpPr>
                <p:cNvPr id="30" name="rc6">
                  <a:extLst>
                    <a:ext uri="{FF2B5EF4-FFF2-40B4-BE49-F238E27FC236}">
                      <a16:creationId xmlns:a16="http://schemas.microsoft.com/office/drawing/2014/main" id="{C7D2107A-F4F4-F17D-0546-F081A65FC57E}"/>
                    </a:ext>
                  </a:extLst>
                </p:cNvPr>
                <p:cNvSpPr/>
                <p:nvPr/>
              </p:nvSpPr>
              <p:spPr>
                <a:xfrm>
                  <a:off x="4711833" y="1872084"/>
                  <a:ext cx="2048864" cy="244626"/>
                </a:xfrm>
                <a:prstGeom prst="rect">
                  <a:avLst/>
                </a:prstGeom>
                <a:solidFill>
                  <a:srgbClr val="000000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c7">
                  <a:extLst>
                    <a:ext uri="{FF2B5EF4-FFF2-40B4-BE49-F238E27FC236}">
                      <a16:creationId xmlns:a16="http://schemas.microsoft.com/office/drawing/2014/main" id="{A12C81ED-A668-AD9E-4665-9F43B8AA1AC2}"/>
                    </a:ext>
                  </a:extLst>
                </p:cNvPr>
                <p:cNvSpPr/>
                <p:nvPr/>
              </p:nvSpPr>
              <p:spPr>
                <a:xfrm>
                  <a:off x="4579648" y="2143891"/>
                  <a:ext cx="2181049" cy="244626"/>
                </a:xfrm>
                <a:prstGeom prst="rect">
                  <a:avLst/>
                </a:prstGeom>
                <a:solidFill>
                  <a:srgbClr val="1B9E77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c8">
                  <a:extLst>
                    <a:ext uri="{FF2B5EF4-FFF2-40B4-BE49-F238E27FC236}">
                      <a16:creationId xmlns:a16="http://schemas.microsoft.com/office/drawing/2014/main" id="{9A70309E-E6D7-F23E-4C77-741A3E8CAB38}"/>
                    </a:ext>
                  </a:extLst>
                </p:cNvPr>
                <p:cNvSpPr/>
                <p:nvPr/>
              </p:nvSpPr>
              <p:spPr>
                <a:xfrm>
                  <a:off x="5025772" y="2687505"/>
                  <a:ext cx="1734925" cy="244626"/>
                </a:xfrm>
                <a:prstGeom prst="rect">
                  <a:avLst/>
                </a:prstGeom>
                <a:solidFill>
                  <a:srgbClr val="7570B3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c9">
                  <a:extLst>
                    <a:ext uri="{FF2B5EF4-FFF2-40B4-BE49-F238E27FC236}">
                      <a16:creationId xmlns:a16="http://schemas.microsoft.com/office/drawing/2014/main" id="{4B6177D8-4AF6-C06F-983C-0734972AC22E}"/>
                    </a:ext>
                  </a:extLst>
                </p:cNvPr>
                <p:cNvSpPr/>
                <p:nvPr/>
              </p:nvSpPr>
              <p:spPr>
                <a:xfrm>
                  <a:off x="4739371" y="2959313"/>
                  <a:ext cx="2021325" cy="244626"/>
                </a:xfrm>
                <a:prstGeom prst="rect">
                  <a:avLst/>
                </a:prstGeom>
                <a:solidFill>
                  <a:srgbClr val="E7298A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rc10">
                  <a:extLst>
                    <a:ext uri="{FF2B5EF4-FFF2-40B4-BE49-F238E27FC236}">
                      <a16:creationId xmlns:a16="http://schemas.microsoft.com/office/drawing/2014/main" id="{D354092A-54A7-78CB-3301-FFE3A0535CEA}"/>
                    </a:ext>
                  </a:extLst>
                </p:cNvPr>
                <p:cNvSpPr/>
                <p:nvPr/>
              </p:nvSpPr>
              <p:spPr>
                <a:xfrm>
                  <a:off x="5146941" y="2415698"/>
                  <a:ext cx="1613756" cy="244626"/>
                </a:xfrm>
                <a:prstGeom prst="rect">
                  <a:avLst/>
                </a:prstGeom>
                <a:solidFill>
                  <a:srgbClr val="D95F02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pl12">
                  <a:extLst>
                    <a:ext uri="{FF2B5EF4-FFF2-40B4-BE49-F238E27FC236}">
                      <a16:creationId xmlns:a16="http://schemas.microsoft.com/office/drawing/2014/main" id="{7E3017D8-1B70-C20F-1005-219985474878}"/>
                    </a:ext>
                  </a:extLst>
                </p:cNvPr>
                <p:cNvSpPr/>
                <p:nvPr/>
              </p:nvSpPr>
              <p:spPr>
                <a:xfrm>
                  <a:off x="4579648" y="1831313"/>
                  <a:ext cx="0" cy="14133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pl13">
                  <a:extLst>
                    <a:ext uri="{FF2B5EF4-FFF2-40B4-BE49-F238E27FC236}">
                      <a16:creationId xmlns:a16="http://schemas.microsoft.com/office/drawing/2014/main" id="{5C41722F-7BC5-09C6-CE6E-0454435C3683}"/>
                    </a:ext>
                  </a:extLst>
                </p:cNvPr>
                <p:cNvSpPr/>
                <p:nvPr/>
              </p:nvSpPr>
              <p:spPr>
                <a:xfrm>
                  <a:off x="4579648" y="3244710"/>
                  <a:ext cx="21810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74396">
                      <a:moveTo>
                        <a:pt x="0" y="0"/>
                      </a:moveTo>
                      <a:lnTo>
                        <a:pt x="6074396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pl14">
                  <a:extLst>
                    <a:ext uri="{FF2B5EF4-FFF2-40B4-BE49-F238E27FC236}">
                      <a16:creationId xmlns:a16="http://schemas.microsoft.com/office/drawing/2014/main" id="{F9887C02-7676-FA3F-253C-62CAA85EF011}"/>
                    </a:ext>
                  </a:extLst>
                </p:cNvPr>
                <p:cNvSpPr/>
                <p:nvPr/>
              </p:nvSpPr>
              <p:spPr>
                <a:xfrm>
                  <a:off x="510838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pl15">
                  <a:extLst>
                    <a:ext uri="{FF2B5EF4-FFF2-40B4-BE49-F238E27FC236}">
                      <a16:creationId xmlns:a16="http://schemas.microsoft.com/office/drawing/2014/main" id="{A5365AC8-CC56-4464-2278-B80C195D1775}"/>
                    </a:ext>
                  </a:extLst>
                </p:cNvPr>
                <p:cNvSpPr/>
                <p:nvPr/>
              </p:nvSpPr>
              <p:spPr>
                <a:xfrm>
                  <a:off x="565915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pl16">
                  <a:extLst>
                    <a:ext uri="{FF2B5EF4-FFF2-40B4-BE49-F238E27FC236}">
                      <a16:creationId xmlns:a16="http://schemas.microsoft.com/office/drawing/2014/main" id="{1C85AC91-C61B-6D91-A5FE-8BFCD8FD8CE2}"/>
                    </a:ext>
                  </a:extLst>
                </p:cNvPr>
                <p:cNvSpPr/>
                <p:nvPr/>
              </p:nvSpPr>
              <p:spPr>
                <a:xfrm>
                  <a:off x="620992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x22">
                  <a:extLst>
                    <a:ext uri="{FF2B5EF4-FFF2-40B4-BE49-F238E27FC236}">
                      <a16:creationId xmlns:a16="http://schemas.microsoft.com/office/drawing/2014/main" id="{B21167F4-A124-A292-0BB3-66ED1A421E2D}"/>
                    </a:ext>
                  </a:extLst>
                </p:cNvPr>
                <p:cNvSpPr/>
                <p:nvPr/>
              </p:nvSpPr>
              <p:spPr>
                <a:xfrm>
                  <a:off x="5513055" y="3429000"/>
                  <a:ext cx="314235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Costs (£ billion)</a:t>
                  </a:r>
                </a:p>
              </p:txBody>
            </p:sp>
            <p:sp>
              <p:nvSpPr>
                <p:cNvPr id="47" name="tx23">
                  <a:extLst>
                    <a:ext uri="{FF2B5EF4-FFF2-40B4-BE49-F238E27FC236}">
                      <a16:creationId xmlns:a16="http://schemas.microsoft.com/office/drawing/2014/main" id="{C5F115A7-A4A2-A7AB-C248-0C233FA6B8D7}"/>
                    </a:ext>
                  </a:extLst>
                </p:cNvPr>
                <p:cNvSpPr/>
                <p:nvPr/>
              </p:nvSpPr>
              <p:spPr>
                <a:xfrm>
                  <a:off x="5599398" y="1733595"/>
                  <a:ext cx="195092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(2) Costs</a:t>
                  </a:r>
                </a:p>
              </p:txBody>
            </p:sp>
            <p:sp>
              <p:nvSpPr>
                <p:cNvPr id="35" name="pl11">
                  <a:extLst>
                    <a:ext uri="{FF2B5EF4-FFF2-40B4-BE49-F238E27FC236}">
                      <a16:creationId xmlns:a16="http://schemas.microsoft.com/office/drawing/2014/main" id="{B2ED3F62-57CE-4D97-2B2D-8F2E3A302BA1}"/>
                    </a:ext>
                  </a:extLst>
                </p:cNvPr>
                <p:cNvSpPr/>
                <p:nvPr/>
              </p:nvSpPr>
              <p:spPr>
                <a:xfrm>
                  <a:off x="6760696" y="1831313"/>
                  <a:ext cx="45719" cy="1445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A38EDE-E03C-72BF-AC5A-555714F9B673}"/>
                </a:ext>
              </a:extLst>
            </p:cNvPr>
            <p:cNvGrpSpPr/>
            <p:nvPr/>
          </p:nvGrpSpPr>
          <p:grpSpPr>
            <a:xfrm>
              <a:off x="5472053" y="4901201"/>
              <a:ext cx="2226767" cy="1829211"/>
              <a:chOff x="4242248" y="4876389"/>
              <a:chExt cx="2226767" cy="1829211"/>
            </a:xfrm>
          </p:grpSpPr>
          <p:sp>
            <p:nvSpPr>
              <p:cNvPr id="77" name="rc6">
                <a:extLst>
                  <a:ext uri="{FF2B5EF4-FFF2-40B4-BE49-F238E27FC236}">
                    <a16:creationId xmlns:a16="http://schemas.microsoft.com/office/drawing/2014/main" id="{7E0B0CBB-93E5-436E-FF74-970F6E9D6E02}"/>
                  </a:ext>
                </a:extLst>
              </p:cNvPr>
              <p:cNvSpPr/>
              <p:nvPr/>
            </p:nvSpPr>
            <p:spPr>
              <a:xfrm>
                <a:off x="4502586" y="5046531"/>
                <a:ext cx="1920711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c7">
                <a:extLst>
                  <a:ext uri="{FF2B5EF4-FFF2-40B4-BE49-F238E27FC236}">
                    <a16:creationId xmlns:a16="http://schemas.microsoft.com/office/drawing/2014/main" id="{BBB3CF64-3633-BF1B-DA34-00C2DA29F9BF}"/>
                  </a:ext>
                </a:extLst>
              </p:cNvPr>
              <p:cNvSpPr/>
              <p:nvPr/>
            </p:nvSpPr>
            <p:spPr>
              <a:xfrm>
                <a:off x="4242248" y="5318338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c8">
                <a:extLst>
                  <a:ext uri="{FF2B5EF4-FFF2-40B4-BE49-F238E27FC236}">
                    <a16:creationId xmlns:a16="http://schemas.microsoft.com/office/drawing/2014/main" id="{CB43363D-F286-C17F-F2D0-B596A526B3C7}"/>
                  </a:ext>
                </a:extLst>
              </p:cNvPr>
              <p:cNvSpPr/>
              <p:nvPr/>
            </p:nvSpPr>
            <p:spPr>
              <a:xfrm>
                <a:off x="5191033" y="5861952"/>
                <a:ext cx="1232264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c9">
                <a:extLst>
                  <a:ext uri="{FF2B5EF4-FFF2-40B4-BE49-F238E27FC236}">
                    <a16:creationId xmlns:a16="http://schemas.microsoft.com/office/drawing/2014/main" id="{9B99716C-FE15-37C6-C926-4839DDB99DE7}"/>
                  </a:ext>
                </a:extLst>
              </p:cNvPr>
              <p:cNvSpPr/>
              <p:nvPr/>
            </p:nvSpPr>
            <p:spPr>
              <a:xfrm>
                <a:off x="4982764" y="6133760"/>
                <a:ext cx="1440534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c10">
                <a:extLst>
                  <a:ext uri="{FF2B5EF4-FFF2-40B4-BE49-F238E27FC236}">
                    <a16:creationId xmlns:a16="http://schemas.microsoft.com/office/drawing/2014/main" id="{7E5D7859-F909-9157-E8E8-EE4AE6CC6CEA}"/>
                  </a:ext>
                </a:extLst>
              </p:cNvPr>
              <p:cNvSpPr/>
              <p:nvPr/>
            </p:nvSpPr>
            <p:spPr>
              <a:xfrm>
                <a:off x="4901770" y="5590145"/>
                <a:ext cx="1521527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pl12">
                <a:extLst>
                  <a:ext uri="{FF2B5EF4-FFF2-40B4-BE49-F238E27FC236}">
                    <a16:creationId xmlns:a16="http://schemas.microsoft.com/office/drawing/2014/main" id="{2FA32E74-75A8-EC34-4ACC-CC1578FB8E3B}"/>
                  </a:ext>
                </a:extLst>
              </p:cNvPr>
              <p:cNvSpPr/>
              <p:nvPr/>
            </p:nvSpPr>
            <p:spPr>
              <a:xfrm>
                <a:off x="4242248" y="5005760"/>
                <a:ext cx="0" cy="141339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pl13">
                <a:extLst>
                  <a:ext uri="{FF2B5EF4-FFF2-40B4-BE49-F238E27FC236}">
                    <a16:creationId xmlns:a16="http://schemas.microsoft.com/office/drawing/2014/main" id="{DFE59437-7000-EE5A-6795-E0DE36BCD53E}"/>
                  </a:ext>
                </a:extLst>
              </p:cNvPr>
              <p:cNvSpPr/>
              <p:nvPr/>
            </p:nvSpPr>
            <p:spPr>
              <a:xfrm>
                <a:off x="4242248" y="6419157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pl14">
                <a:extLst>
                  <a:ext uri="{FF2B5EF4-FFF2-40B4-BE49-F238E27FC236}">
                    <a16:creationId xmlns:a16="http://schemas.microsoft.com/office/drawing/2014/main" id="{EC657D27-8F74-CE2D-21D0-34861FA7A68E}"/>
                  </a:ext>
                </a:extLst>
              </p:cNvPr>
              <p:cNvSpPr/>
              <p:nvPr/>
            </p:nvSpPr>
            <p:spPr>
              <a:xfrm>
                <a:off x="4687715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pl15">
                <a:extLst>
                  <a:ext uri="{FF2B5EF4-FFF2-40B4-BE49-F238E27FC236}">
                    <a16:creationId xmlns:a16="http://schemas.microsoft.com/office/drawing/2014/main" id="{92009151-5881-5B25-041D-A7794FD2C238}"/>
                  </a:ext>
                </a:extLst>
              </p:cNvPr>
              <p:cNvSpPr/>
              <p:nvPr/>
            </p:nvSpPr>
            <p:spPr>
              <a:xfrm>
                <a:off x="5266242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pl16">
                <a:extLst>
                  <a:ext uri="{FF2B5EF4-FFF2-40B4-BE49-F238E27FC236}">
                    <a16:creationId xmlns:a16="http://schemas.microsoft.com/office/drawing/2014/main" id="{B7253AB8-19CF-9294-3D7C-EC5D822C2207}"/>
                  </a:ext>
                </a:extLst>
              </p:cNvPr>
              <p:cNvSpPr/>
              <p:nvPr/>
            </p:nvSpPr>
            <p:spPr>
              <a:xfrm>
                <a:off x="5844770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x18">
                <a:extLst>
                  <a:ext uri="{FF2B5EF4-FFF2-40B4-BE49-F238E27FC236}">
                    <a16:creationId xmlns:a16="http://schemas.microsoft.com/office/drawing/2014/main" id="{BC05A0A0-C0C6-55DD-7CFB-8ECACD2F0747}"/>
                  </a:ext>
                </a:extLst>
              </p:cNvPr>
              <p:cNvSpPr/>
              <p:nvPr/>
            </p:nvSpPr>
            <p:spPr>
              <a:xfrm>
                <a:off x="4671496" y="65265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90" name="tx19">
                <a:extLst>
                  <a:ext uri="{FF2B5EF4-FFF2-40B4-BE49-F238E27FC236}">
                    <a16:creationId xmlns:a16="http://schemas.microsoft.com/office/drawing/2014/main" id="{ABE10B6E-298F-7110-859B-A3F6D7BB9CE8}"/>
                  </a:ext>
                </a:extLst>
              </p:cNvPr>
              <p:cNvSpPr/>
              <p:nvPr/>
            </p:nvSpPr>
            <p:spPr>
              <a:xfrm>
                <a:off x="5250024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91" name="tx20">
                <a:extLst>
                  <a:ext uri="{FF2B5EF4-FFF2-40B4-BE49-F238E27FC236}">
                    <a16:creationId xmlns:a16="http://schemas.microsoft.com/office/drawing/2014/main" id="{35C5F634-A5E4-B4B1-DDD9-12050C84F829}"/>
                  </a:ext>
                </a:extLst>
              </p:cNvPr>
              <p:cNvSpPr/>
              <p:nvPr/>
            </p:nvSpPr>
            <p:spPr>
              <a:xfrm>
                <a:off x="5828551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92" name="tx21">
                <a:extLst>
                  <a:ext uri="{FF2B5EF4-FFF2-40B4-BE49-F238E27FC236}">
                    <a16:creationId xmlns:a16="http://schemas.microsoft.com/office/drawing/2014/main" id="{5A7EFD32-B231-3E87-1BBA-6246B5E5A9CE}"/>
                  </a:ext>
                </a:extLst>
              </p:cNvPr>
              <p:cNvSpPr/>
              <p:nvPr/>
            </p:nvSpPr>
            <p:spPr>
              <a:xfrm>
                <a:off x="6413153" y="65265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3" name="tx22">
                <a:extLst>
                  <a:ext uri="{FF2B5EF4-FFF2-40B4-BE49-F238E27FC236}">
                    <a16:creationId xmlns:a16="http://schemas.microsoft.com/office/drawing/2014/main" id="{76EAA381-0765-D7AE-1C51-BE7DC589886D}"/>
                  </a:ext>
                </a:extLst>
              </p:cNvPr>
              <p:cNvSpPr/>
              <p:nvPr/>
            </p:nvSpPr>
            <p:spPr>
              <a:xfrm>
                <a:off x="5123665" y="6662806"/>
                <a:ext cx="418216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 benefit (£ billion)</a:t>
                </a:r>
              </a:p>
            </p:txBody>
          </p:sp>
          <p:sp>
            <p:nvSpPr>
              <p:cNvPr id="94" name="tx23">
                <a:extLst>
                  <a:ext uri="{FF2B5EF4-FFF2-40B4-BE49-F238E27FC236}">
                    <a16:creationId xmlns:a16="http://schemas.microsoft.com/office/drawing/2014/main" id="{BFA6440D-D13B-9D52-1A20-A89FAC1764C7}"/>
                  </a:ext>
                </a:extLst>
              </p:cNvPr>
              <p:cNvSpPr/>
              <p:nvPr/>
            </p:nvSpPr>
            <p:spPr>
              <a:xfrm>
                <a:off x="4242248" y="4876389"/>
                <a:ext cx="597945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(4) Co-benefits minus costs</a:t>
                </a:r>
              </a:p>
            </p:txBody>
          </p:sp>
          <p:sp>
            <p:nvSpPr>
              <p:cNvPr id="82" name="pl11">
                <a:extLst>
                  <a:ext uri="{FF2B5EF4-FFF2-40B4-BE49-F238E27FC236}">
                    <a16:creationId xmlns:a16="http://schemas.microsoft.com/office/drawing/2014/main" id="{5EE653CC-8105-23D9-24C5-4B94A2C68DF5}"/>
                  </a:ext>
                </a:extLst>
              </p:cNvPr>
              <p:cNvSpPr/>
              <p:nvPr/>
            </p:nvSpPr>
            <p:spPr>
              <a:xfrm>
                <a:off x="6423296" y="5005760"/>
                <a:ext cx="45719" cy="1449395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33EBD4-796A-4764-1A8D-FFA674A4760C}"/>
                </a:ext>
              </a:extLst>
            </p:cNvPr>
            <p:cNvGrpSpPr/>
            <p:nvPr/>
          </p:nvGrpSpPr>
          <p:grpSpPr>
            <a:xfrm>
              <a:off x="7609648" y="76991"/>
              <a:ext cx="2226769" cy="1751809"/>
              <a:chOff x="6729820" y="76991"/>
              <a:chExt cx="2226769" cy="1751809"/>
            </a:xfrm>
          </p:grpSpPr>
          <p:sp>
            <p:nvSpPr>
              <p:cNvPr id="6" name="rc6">
                <a:extLst>
                  <a:ext uri="{FF2B5EF4-FFF2-40B4-BE49-F238E27FC236}">
                    <a16:creationId xmlns:a16="http://schemas.microsoft.com/office/drawing/2014/main" id="{7735C18E-D431-A0FB-3F1D-51D89AA6D902}"/>
                  </a:ext>
                </a:extLst>
              </p:cNvPr>
              <p:cNvSpPr/>
              <p:nvPr/>
            </p:nvSpPr>
            <p:spPr>
              <a:xfrm>
                <a:off x="6775540" y="222106"/>
                <a:ext cx="1196782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c7">
                <a:extLst>
                  <a:ext uri="{FF2B5EF4-FFF2-40B4-BE49-F238E27FC236}">
                    <a16:creationId xmlns:a16="http://schemas.microsoft.com/office/drawing/2014/main" id="{F3717357-3665-820B-FDF2-612E5DB1DFDE}"/>
                  </a:ext>
                </a:extLst>
              </p:cNvPr>
              <p:cNvSpPr/>
              <p:nvPr/>
            </p:nvSpPr>
            <p:spPr>
              <a:xfrm>
                <a:off x="6775540" y="493913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c8">
                <a:extLst>
                  <a:ext uri="{FF2B5EF4-FFF2-40B4-BE49-F238E27FC236}">
                    <a16:creationId xmlns:a16="http://schemas.microsoft.com/office/drawing/2014/main" id="{4631E14F-8A87-71B1-AA56-51907332F5DA}"/>
                  </a:ext>
                </a:extLst>
              </p:cNvPr>
              <p:cNvSpPr/>
              <p:nvPr/>
            </p:nvSpPr>
            <p:spPr>
              <a:xfrm>
                <a:off x="6775540" y="1037527"/>
                <a:ext cx="121483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c9">
                <a:extLst>
                  <a:ext uri="{FF2B5EF4-FFF2-40B4-BE49-F238E27FC236}">
                    <a16:creationId xmlns:a16="http://schemas.microsoft.com/office/drawing/2014/main" id="{5A61AE2B-E07E-F6B9-57A2-1752761A45B1}"/>
                  </a:ext>
                </a:extLst>
              </p:cNvPr>
              <p:cNvSpPr/>
              <p:nvPr/>
            </p:nvSpPr>
            <p:spPr>
              <a:xfrm>
                <a:off x="6775540" y="1309335"/>
                <a:ext cx="110887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c10">
                <a:extLst>
                  <a:ext uri="{FF2B5EF4-FFF2-40B4-BE49-F238E27FC236}">
                    <a16:creationId xmlns:a16="http://schemas.microsoft.com/office/drawing/2014/main" id="{28C11DFB-F660-8A15-B71F-65BBF989B455}"/>
                  </a:ext>
                </a:extLst>
              </p:cNvPr>
              <p:cNvSpPr/>
              <p:nvPr/>
            </p:nvSpPr>
            <p:spPr>
              <a:xfrm>
                <a:off x="6775540" y="765720"/>
                <a:ext cx="1144154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pl13">
                <a:extLst>
                  <a:ext uri="{FF2B5EF4-FFF2-40B4-BE49-F238E27FC236}">
                    <a16:creationId xmlns:a16="http://schemas.microsoft.com/office/drawing/2014/main" id="{AF9A5BD4-51D2-C9E5-2519-9CD5CF183F04}"/>
                  </a:ext>
                </a:extLst>
              </p:cNvPr>
              <p:cNvSpPr/>
              <p:nvPr/>
            </p:nvSpPr>
            <p:spPr>
              <a:xfrm>
                <a:off x="6775540" y="1594732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pl15">
                <a:extLst>
                  <a:ext uri="{FF2B5EF4-FFF2-40B4-BE49-F238E27FC236}">
                    <a16:creationId xmlns:a16="http://schemas.microsoft.com/office/drawing/2014/main" id="{106AB4B2-78A8-5017-A20A-B7545C0D88DA}"/>
                  </a:ext>
                </a:extLst>
              </p:cNvPr>
              <p:cNvSpPr/>
              <p:nvPr/>
            </p:nvSpPr>
            <p:spPr>
              <a:xfrm>
                <a:off x="7295693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pl16">
                <a:extLst>
                  <a:ext uri="{FF2B5EF4-FFF2-40B4-BE49-F238E27FC236}">
                    <a16:creationId xmlns:a16="http://schemas.microsoft.com/office/drawing/2014/main" id="{16A3FB45-83EC-333C-B922-62FB0B70CCDB}"/>
                  </a:ext>
                </a:extLst>
              </p:cNvPr>
              <p:cNvSpPr/>
              <p:nvPr/>
            </p:nvSpPr>
            <p:spPr>
              <a:xfrm>
                <a:off x="7815845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pl17">
                <a:extLst>
                  <a:ext uri="{FF2B5EF4-FFF2-40B4-BE49-F238E27FC236}">
                    <a16:creationId xmlns:a16="http://schemas.microsoft.com/office/drawing/2014/main" id="{B8AADB5F-F0CD-CC1E-C70D-2270A8A4D1AF}"/>
                  </a:ext>
                </a:extLst>
              </p:cNvPr>
              <p:cNvSpPr/>
              <p:nvPr/>
            </p:nvSpPr>
            <p:spPr>
              <a:xfrm>
                <a:off x="8335996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pl18">
                <a:extLst>
                  <a:ext uri="{FF2B5EF4-FFF2-40B4-BE49-F238E27FC236}">
                    <a16:creationId xmlns:a16="http://schemas.microsoft.com/office/drawing/2014/main" id="{76D7D68E-D632-CF0D-BB9F-3DD62AA3FF87}"/>
                  </a:ext>
                </a:extLst>
              </p:cNvPr>
              <p:cNvSpPr/>
              <p:nvPr/>
            </p:nvSpPr>
            <p:spPr>
              <a:xfrm>
                <a:off x="8856148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x19">
                <a:extLst>
                  <a:ext uri="{FF2B5EF4-FFF2-40B4-BE49-F238E27FC236}">
                    <a16:creationId xmlns:a16="http://schemas.microsoft.com/office/drawing/2014/main" id="{8D44EC94-E5C2-1D6E-8A13-DA1E754FA06D}"/>
                  </a:ext>
                </a:extLst>
              </p:cNvPr>
              <p:cNvSpPr/>
              <p:nvPr/>
            </p:nvSpPr>
            <p:spPr>
              <a:xfrm>
                <a:off x="6765396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0" name="tx20">
                <a:extLst>
                  <a:ext uri="{FF2B5EF4-FFF2-40B4-BE49-F238E27FC236}">
                    <a16:creationId xmlns:a16="http://schemas.microsoft.com/office/drawing/2014/main" id="{0DFD5ECD-E951-32A0-ED64-F07FB9C27419}"/>
                  </a:ext>
                </a:extLst>
              </p:cNvPr>
              <p:cNvSpPr/>
              <p:nvPr/>
            </p:nvSpPr>
            <p:spPr>
              <a:xfrm>
                <a:off x="7285548" y="1676952"/>
                <a:ext cx="20288" cy="2611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1" name="tx21">
                <a:extLst>
                  <a:ext uri="{FF2B5EF4-FFF2-40B4-BE49-F238E27FC236}">
                    <a16:creationId xmlns:a16="http://schemas.microsoft.com/office/drawing/2014/main" id="{E6E5E218-5C9A-8A6F-F1C8-3C129BCCF50D}"/>
                  </a:ext>
                </a:extLst>
              </p:cNvPr>
              <p:cNvSpPr/>
              <p:nvPr/>
            </p:nvSpPr>
            <p:spPr>
              <a:xfrm>
                <a:off x="7805700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2" name="tx22">
                <a:extLst>
                  <a:ext uri="{FF2B5EF4-FFF2-40B4-BE49-F238E27FC236}">
                    <a16:creationId xmlns:a16="http://schemas.microsoft.com/office/drawing/2014/main" id="{186FAA14-56CE-D9EC-DFD1-37A78BD2F888}"/>
                  </a:ext>
                </a:extLst>
              </p:cNvPr>
              <p:cNvSpPr/>
              <p:nvPr/>
            </p:nvSpPr>
            <p:spPr>
              <a:xfrm>
                <a:off x="8315708" y="1676845"/>
                <a:ext cx="40577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3" name="tx23">
                <a:extLst>
                  <a:ext uri="{FF2B5EF4-FFF2-40B4-BE49-F238E27FC236}">
                    <a16:creationId xmlns:a16="http://schemas.microsoft.com/office/drawing/2014/main" id="{B80E1F46-13FB-F60D-F7A6-1E2168BB53E1}"/>
                  </a:ext>
                </a:extLst>
              </p:cNvPr>
              <p:cNvSpPr/>
              <p:nvPr/>
            </p:nvSpPr>
            <p:spPr>
              <a:xfrm>
                <a:off x="8835860" y="1676400"/>
                <a:ext cx="40577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4" name="tx24">
                <a:extLst>
                  <a:ext uri="{FF2B5EF4-FFF2-40B4-BE49-F238E27FC236}">
                    <a16:creationId xmlns:a16="http://schemas.microsoft.com/office/drawing/2014/main" id="{6238B64F-5604-9894-80C9-F9097D691854}"/>
                  </a:ext>
                </a:extLst>
              </p:cNvPr>
              <p:cNvSpPr/>
              <p:nvPr/>
            </p:nvSpPr>
            <p:spPr>
              <a:xfrm>
                <a:off x="7570788" y="1786006"/>
                <a:ext cx="590552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Species richness change (%)</a:t>
                </a:r>
              </a:p>
            </p:txBody>
          </p:sp>
          <p:sp>
            <p:nvSpPr>
              <p:cNvPr id="25" name="tx25">
                <a:extLst>
                  <a:ext uri="{FF2B5EF4-FFF2-40B4-BE49-F238E27FC236}">
                    <a16:creationId xmlns:a16="http://schemas.microsoft.com/office/drawing/2014/main" id="{040A804C-6668-3D9D-B9CF-F3CF980A0736}"/>
                  </a:ext>
                </a:extLst>
              </p:cNvPr>
              <p:cNvSpPr/>
              <p:nvPr/>
            </p:nvSpPr>
            <p:spPr>
              <a:xfrm>
                <a:off x="7654572" y="76991"/>
                <a:ext cx="435828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 Biodiversity gain</a:t>
                </a:r>
              </a:p>
            </p:txBody>
          </p:sp>
          <p:sp>
            <p:nvSpPr>
              <p:cNvPr id="11" name="pl11">
                <a:extLst>
                  <a:ext uri="{FF2B5EF4-FFF2-40B4-BE49-F238E27FC236}">
                    <a16:creationId xmlns:a16="http://schemas.microsoft.com/office/drawing/2014/main" id="{57F66717-486A-CC14-54D9-DCEE2EA58CA6}"/>
                  </a:ext>
                </a:extLst>
              </p:cNvPr>
              <p:cNvSpPr/>
              <p:nvPr/>
            </p:nvSpPr>
            <p:spPr>
              <a:xfrm flipH="1">
                <a:off x="6729820" y="181335"/>
                <a:ext cx="45719" cy="1451996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94EA5-4D51-3112-B357-BBFCCF657FAB}"/>
                </a:ext>
              </a:extLst>
            </p:cNvPr>
            <p:cNvGrpSpPr/>
            <p:nvPr/>
          </p:nvGrpSpPr>
          <p:grpSpPr>
            <a:xfrm>
              <a:off x="7648099" y="3298654"/>
              <a:ext cx="2191193" cy="1789760"/>
              <a:chOff x="6765396" y="3391840"/>
              <a:chExt cx="2191193" cy="1789760"/>
            </a:xfrm>
          </p:grpSpPr>
          <p:sp>
            <p:nvSpPr>
              <p:cNvPr id="52" name="rc6">
                <a:extLst>
                  <a:ext uri="{FF2B5EF4-FFF2-40B4-BE49-F238E27FC236}">
                    <a16:creationId xmlns:a16="http://schemas.microsoft.com/office/drawing/2014/main" id="{C6A15979-ECB5-8B07-5D16-9A6181691679}"/>
                  </a:ext>
                </a:extLst>
              </p:cNvPr>
              <p:cNvSpPr/>
              <p:nvPr/>
            </p:nvSpPr>
            <p:spPr>
              <a:xfrm>
                <a:off x="6775540" y="3540923"/>
                <a:ext cx="730097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c7">
                <a:extLst>
                  <a:ext uri="{FF2B5EF4-FFF2-40B4-BE49-F238E27FC236}">
                    <a16:creationId xmlns:a16="http://schemas.microsoft.com/office/drawing/2014/main" id="{4AE33BF9-5907-281C-F340-ACFAA0D7EA9E}"/>
                  </a:ext>
                </a:extLst>
              </p:cNvPr>
              <p:cNvSpPr/>
              <p:nvPr/>
            </p:nvSpPr>
            <p:spPr>
              <a:xfrm>
                <a:off x="6775540" y="3812730"/>
                <a:ext cx="364124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c8">
                <a:extLst>
                  <a:ext uri="{FF2B5EF4-FFF2-40B4-BE49-F238E27FC236}">
                    <a16:creationId xmlns:a16="http://schemas.microsoft.com/office/drawing/2014/main" id="{559954A5-66AC-CFD7-B401-789155BFD3EE}"/>
                  </a:ext>
                </a:extLst>
              </p:cNvPr>
              <p:cNvSpPr/>
              <p:nvPr/>
            </p:nvSpPr>
            <p:spPr>
              <a:xfrm>
                <a:off x="6775540" y="4356344"/>
                <a:ext cx="188531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c9">
                <a:extLst>
                  <a:ext uri="{FF2B5EF4-FFF2-40B4-BE49-F238E27FC236}">
                    <a16:creationId xmlns:a16="http://schemas.microsoft.com/office/drawing/2014/main" id="{FE2AE3B9-BB35-F315-2786-FA1C18DD6ED9}"/>
                  </a:ext>
                </a:extLst>
              </p:cNvPr>
              <p:cNvSpPr/>
              <p:nvPr/>
            </p:nvSpPr>
            <p:spPr>
              <a:xfrm>
                <a:off x="6775540" y="4628152"/>
                <a:ext cx="218104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c10">
                <a:extLst>
                  <a:ext uri="{FF2B5EF4-FFF2-40B4-BE49-F238E27FC236}">
                    <a16:creationId xmlns:a16="http://schemas.microsoft.com/office/drawing/2014/main" id="{6AD2582E-47B7-2998-318E-3026A7B52D5D}"/>
                  </a:ext>
                </a:extLst>
              </p:cNvPr>
              <p:cNvSpPr/>
              <p:nvPr/>
            </p:nvSpPr>
            <p:spPr>
              <a:xfrm>
                <a:off x="6775540" y="4084537"/>
                <a:ext cx="558200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pl14">
                <a:extLst>
                  <a:ext uri="{FF2B5EF4-FFF2-40B4-BE49-F238E27FC236}">
                    <a16:creationId xmlns:a16="http://schemas.microsoft.com/office/drawing/2014/main" id="{4E4FBA63-4246-134D-4489-53EE554528D0}"/>
                  </a:ext>
                </a:extLst>
              </p:cNvPr>
              <p:cNvSpPr/>
              <p:nvPr/>
            </p:nvSpPr>
            <p:spPr>
              <a:xfrm>
                <a:off x="6775540" y="4913549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pl16">
                <a:extLst>
                  <a:ext uri="{FF2B5EF4-FFF2-40B4-BE49-F238E27FC236}">
                    <a16:creationId xmlns:a16="http://schemas.microsoft.com/office/drawing/2014/main" id="{1C7A3557-9399-AA86-9B0F-7FDBF6806BCC}"/>
                  </a:ext>
                </a:extLst>
              </p:cNvPr>
              <p:cNvSpPr/>
              <p:nvPr/>
            </p:nvSpPr>
            <p:spPr>
              <a:xfrm>
                <a:off x="723762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pl17">
                <a:extLst>
                  <a:ext uri="{FF2B5EF4-FFF2-40B4-BE49-F238E27FC236}">
                    <a16:creationId xmlns:a16="http://schemas.microsoft.com/office/drawing/2014/main" id="{D7972B1B-C152-230C-D3F1-7E2F0AD96C0D}"/>
                  </a:ext>
                </a:extLst>
              </p:cNvPr>
              <p:cNvSpPr/>
              <p:nvPr/>
            </p:nvSpPr>
            <p:spPr>
              <a:xfrm>
                <a:off x="7699714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pl18">
                <a:extLst>
                  <a:ext uri="{FF2B5EF4-FFF2-40B4-BE49-F238E27FC236}">
                    <a16:creationId xmlns:a16="http://schemas.microsoft.com/office/drawing/2014/main" id="{3813C97D-692C-8FBD-6210-1F6FEEAF68FF}"/>
                  </a:ext>
                </a:extLst>
              </p:cNvPr>
              <p:cNvSpPr/>
              <p:nvPr/>
            </p:nvSpPr>
            <p:spPr>
              <a:xfrm>
                <a:off x="8161800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pl19">
                <a:extLst>
                  <a:ext uri="{FF2B5EF4-FFF2-40B4-BE49-F238E27FC236}">
                    <a16:creationId xmlns:a16="http://schemas.microsoft.com/office/drawing/2014/main" id="{F10212EA-BF07-0040-4691-EE8EF2ECEE6F}"/>
                  </a:ext>
                </a:extLst>
              </p:cNvPr>
              <p:cNvSpPr/>
              <p:nvPr/>
            </p:nvSpPr>
            <p:spPr>
              <a:xfrm>
                <a:off x="862388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x20">
                <a:extLst>
                  <a:ext uri="{FF2B5EF4-FFF2-40B4-BE49-F238E27FC236}">
                    <a16:creationId xmlns:a16="http://schemas.microsoft.com/office/drawing/2014/main" id="{0BE6F474-8243-B91C-F30B-0072907AB828}"/>
                  </a:ext>
                </a:extLst>
              </p:cNvPr>
              <p:cNvSpPr/>
              <p:nvPr/>
            </p:nvSpPr>
            <p:spPr>
              <a:xfrm>
                <a:off x="6765396" y="50292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7" name="tx21">
                <a:extLst>
                  <a:ext uri="{FF2B5EF4-FFF2-40B4-BE49-F238E27FC236}">
                    <a16:creationId xmlns:a16="http://schemas.microsoft.com/office/drawing/2014/main" id="{3B450193-35F0-6EA6-CC6B-6F538EF4AE54}"/>
                  </a:ext>
                </a:extLst>
              </p:cNvPr>
              <p:cNvSpPr/>
              <p:nvPr/>
            </p:nvSpPr>
            <p:spPr>
              <a:xfrm>
                <a:off x="7207194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</a:p>
            </p:txBody>
          </p:sp>
          <p:sp>
            <p:nvSpPr>
              <p:cNvPr id="68" name="tx22">
                <a:extLst>
                  <a:ext uri="{FF2B5EF4-FFF2-40B4-BE49-F238E27FC236}">
                    <a16:creationId xmlns:a16="http://schemas.microsoft.com/office/drawing/2014/main" id="{8C711263-231E-4913-C460-18334AA5EA2C}"/>
                  </a:ext>
                </a:extLst>
              </p:cNvPr>
              <p:cNvSpPr/>
              <p:nvPr/>
            </p:nvSpPr>
            <p:spPr>
              <a:xfrm>
                <a:off x="7669281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69" name="tx23">
                <a:extLst>
                  <a:ext uri="{FF2B5EF4-FFF2-40B4-BE49-F238E27FC236}">
                    <a16:creationId xmlns:a16="http://schemas.microsoft.com/office/drawing/2014/main" id="{3CF7B9D0-2EB8-9939-8D95-373878F49A55}"/>
                  </a:ext>
                </a:extLst>
              </p:cNvPr>
              <p:cNvSpPr/>
              <p:nvPr/>
            </p:nvSpPr>
            <p:spPr>
              <a:xfrm>
                <a:off x="8131368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750</a:t>
                </a:r>
              </a:p>
            </p:txBody>
          </p:sp>
          <p:sp>
            <p:nvSpPr>
              <p:cNvPr id="70" name="tx24">
                <a:extLst>
                  <a:ext uri="{FF2B5EF4-FFF2-40B4-BE49-F238E27FC236}">
                    <a16:creationId xmlns:a16="http://schemas.microsoft.com/office/drawing/2014/main" id="{96135EC5-7418-BBD1-F6D3-629E4C80E5B7}"/>
                  </a:ext>
                </a:extLst>
              </p:cNvPr>
              <p:cNvSpPr/>
              <p:nvPr/>
            </p:nvSpPr>
            <p:spPr>
              <a:xfrm>
                <a:off x="8583310" y="5029200"/>
                <a:ext cx="81154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  <p:sp>
            <p:nvSpPr>
              <p:cNvPr id="71" name="tx25">
                <a:extLst>
                  <a:ext uri="{FF2B5EF4-FFF2-40B4-BE49-F238E27FC236}">
                    <a16:creationId xmlns:a16="http://schemas.microsoft.com/office/drawing/2014/main" id="{457161D1-2E32-5A3C-1930-7B2ED2829DCD}"/>
                  </a:ext>
                </a:extLst>
              </p:cNvPr>
              <p:cNvSpPr/>
              <p:nvPr/>
            </p:nvSpPr>
            <p:spPr>
              <a:xfrm>
                <a:off x="7575865" y="5138806"/>
                <a:ext cx="580399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Recreation benefit (£ million)</a:t>
                </a:r>
              </a:p>
            </p:txBody>
          </p:sp>
          <p:sp>
            <p:nvSpPr>
              <p:cNvPr id="72" name="tx26">
                <a:extLst>
                  <a:ext uri="{FF2B5EF4-FFF2-40B4-BE49-F238E27FC236}">
                    <a16:creationId xmlns:a16="http://schemas.microsoft.com/office/drawing/2014/main" id="{8AA46205-6AE0-4F64-7F61-823130248C2C}"/>
                  </a:ext>
                </a:extLst>
              </p:cNvPr>
              <p:cNvSpPr/>
              <p:nvPr/>
            </p:nvSpPr>
            <p:spPr>
              <a:xfrm>
                <a:off x="7723297" y="3391840"/>
                <a:ext cx="319201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(3) Co-benefits</a:t>
                </a:r>
              </a:p>
            </p:txBody>
          </p:sp>
          <p:sp>
            <p:nvSpPr>
              <p:cNvPr id="58" name="pl12">
                <a:extLst>
                  <a:ext uri="{FF2B5EF4-FFF2-40B4-BE49-F238E27FC236}">
                    <a16:creationId xmlns:a16="http://schemas.microsoft.com/office/drawing/2014/main" id="{CCEDF04E-F643-1B71-A625-8141FFDD5DC6}"/>
                  </a:ext>
                </a:extLst>
              </p:cNvPr>
              <p:cNvSpPr/>
              <p:nvPr/>
            </p:nvSpPr>
            <p:spPr>
              <a:xfrm>
                <a:off x="6770841" y="3500152"/>
                <a:ext cx="45719" cy="1452848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EB64582-C851-E9F4-BF46-942DDED67B42}"/>
              </a:ext>
            </a:extLst>
          </p:cNvPr>
          <p:cNvSpPr txBox="1"/>
          <p:nvPr/>
        </p:nvSpPr>
        <p:spPr>
          <a:xfrm>
            <a:off x="-1631" y="0"/>
            <a:ext cx="329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(a) Offset scenarios: Spatial distribution of sites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EB2DA-FF85-7301-5B4B-F5341A979EC6}"/>
              </a:ext>
            </a:extLst>
          </p:cNvPr>
          <p:cNvSpPr txBox="1"/>
          <p:nvPr/>
        </p:nvSpPr>
        <p:spPr>
          <a:xfrm>
            <a:off x="3305832" y="0"/>
            <a:ext cx="327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(b) Offset outcomes: Radar Chart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9F5357-5377-31D9-C2C8-56D0555A16DA}"/>
              </a:ext>
            </a:extLst>
          </p:cNvPr>
          <p:cNvSpPr txBox="1"/>
          <p:nvPr/>
        </p:nvSpPr>
        <p:spPr>
          <a:xfrm>
            <a:off x="6630000" y="0"/>
            <a:ext cx="32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(c) Offset gains and losses: Histograms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2E0D11-1F7E-5230-E756-499CF89F998E}"/>
              </a:ext>
            </a:extLst>
          </p:cNvPr>
          <p:cNvGrpSpPr/>
          <p:nvPr/>
        </p:nvGrpSpPr>
        <p:grpSpPr>
          <a:xfrm>
            <a:off x="3270994" y="511312"/>
            <a:ext cx="3319329" cy="2753435"/>
            <a:chOff x="3270994" y="511312"/>
            <a:chExt cx="3319329" cy="275343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8D9BCB-24C5-D834-7937-69F996FB0FBC}"/>
                </a:ext>
              </a:extLst>
            </p:cNvPr>
            <p:cNvSpPr txBox="1"/>
            <p:nvPr/>
          </p:nvSpPr>
          <p:spPr>
            <a:xfrm>
              <a:off x="5868425" y="1685878"/>
              <a:ext cx="72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</a:p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co-benefits minus costs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8CCE63E-D0A2-C768-44E4-343F3457A74B}"/>
                </a:ext>
              </a:extLst>
            </p:cNvPr>
            <p:cNvSpPr txBox="1"/>
            <p:nvPr/>
          </p:nvSpPr>
          <p:spPr>
            <a:xfrm>
              <a:off x="4298447" y="2926193"/>
              <a:ext cx="114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equity weighted co-benefits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C71F27-0954-1B5E-0ED8-81319775D233}"/>
                </a:ext>
              </a:extLst>
            </p:cNvPr>
            <p:cNvSpPr txBox="1"/>
            <p:nvPr/>
          </p:nvSpPr>
          <p:spPr>
            <a:xfrm>
              <a:off x="4373124" y="511312"/>
              <a:ext cx="1044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biodiversity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A357EDB-2612-1822-F03E-88C98E047891}"/>
                </a:ext>
              </a:extLst>
            </p:cNvPr>
            <p:cNvSpPr txBox="1"/>
            <p:nvPr/>
          </p:nvSpPr>
          <p:spPr>
            <a:xfrm>
              <a:off x="3270994" y="1716089"/>
              <a:ext cx="644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Minimum costs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5326B0-5F8F-AA08-E4EC-682E576E0941}"/>
                </a:ext>
              </a:extLst>
            </p:cNvPr>
            <p:cNvGrpSpPr/>
            <p:nvPr/>
          </p:nvGrpSpPr>
          <p:grpSpPr>
            <a:xfrm>
              <a:off x="3868708" y="830784"/>
              <a:ext cx="2046796" cy="2074667"/>
              <a:chOff x="295993" y="711230"/>
              <a:chExt cx="2654455" cy="2654455"/>
            </a:xfrm>
          </p:grpSpPr>
          <p:sp>
            <p:nvSpPr>
              <p:cNvPr id="116" name="pl7">
                <a:extLst>
                  <a:ext uri="{FF2B5EF4-FFF2-40B4-BE49-F238E27FC236}">
                    <a16:creationId xmlns:a16="http://schemas.microsoft.com/office/drawing/2014/main" id="{4E9A3936-AFC6-0D34-0BB1-01F0BE2D6A15}"/>
                  </a:ext>
                </a:extLst>
              </p:cNvPr>
              <p:cNvSpPr/>
              <p:nvPr/>
            </p:nvSpPr>
            <p:spPr>
              <a:xfrm>
                <a:off x="1490953" y="1906186"/>
                <a:ext cx="264540" cy="264543"/>
              </a:xfrm>
              <a:custGeom>
                <a:avLst/>
                <a:gdLst/>
                <a:ahLst/>
                <a:cxnLst/>
                <a:rect l="0" t="0" r="0" b="0"/>
                <a:pathLst>
                  <a:path w="264540" h="264543">
                    <a:moveTo>
                      <a:pt x="264540" y="132271"/>
                    </a:moveTo>
                    <a:lnTo>
                      <a:pt x="264520" y="129956"/>
                    </a:lnTo>
                    <a:lnTo>
                      <a:pt x="264459" y="127642"/>
                    </a:lnTo>
                    <a:lnTo>
                      <a:pt x="264358" y="125329"/>
                    </a:lnTo>
                    <a:lnTo>
                      <a:pt x="264216" y="123018"/>
                    </a:lnTo>
                    <a:lnTo>
                      <a:pt x="264034" y="120711"/>
                    </a:lnTo>
                    <a:lnTo>
                      <a:pt x="263811" y="118406"/>
                    </a:lnTo>
                    <a:lnTo>
                      <a:pt x="263549" y="116106"/>
                    </a:lnTo>
                    <a:lnTo>
                      <a:pt x="263246" y="113811"/>
                    </a:lnTo>
                    <a:lnTo>
                      <a:pt x="262902" y="111522"/>
                    </a:lnTo>
                    <a:lnTo>
                      <a:pt x="262519" y="109239"/>
                    </a:lnTo>
                    <a:lnTo>
                      <a:pt x="262096" y="106963"/>
                    </a:lnTo>
                    <a:lnTo>
                      <a:pt x="261633" y="104694"/>
                    </a:lnTo>
                    <a:lnTo>
                      <a:pt x="261131" y="102435"/>
                    </a:lnTo>
                    <a:lnTo>
                      <a:pt x="260589" y="100184"/>
                    </a:lnTo>
                    <a:lnTo>
                      <a:pt x="260008" y="97943"/>
                    </a:lnTo>
                    <a:lnTo>
                      <a:pt x="259388" y="95713"/>
                    </a:lnTo>
                    <a:lnTo>
                      <a:pt x="258728" y="93494"/>
                    </a:lnTo>
                    <a:lnTo>
                      <a:pt x="258030" y="91286"/>
                    </a:lnTo>
                    <a:lnTo>
                      <a:pt x="257294" y="89092"/>
                    </a:lnTo>
                    <a:lnTo>
                      <a:pt x="256519" y="86910"/>
                    </a:lnTo>
                    <a:lnTo>
                      <a:pt x="255706" y="84743"/>
                    </a:lnTo>
                    <a:lnTo>
                      <a:pt x="254855" y="82590"/>
                    </a:lnTo>
                    <a:lnTo>
                      <a:pt x="253967" y="80452"/>
                    </a:lnTo>
                    <a:lnTo>
                      <a:pt x="253042" y="78330"/>
                    </a:lnTo>
                    <a:lnTo>
                      <a:pt x="252079" y="76224"/>
                    </a:lnTo>
                    <a:lnTo>
                      <a:pt x="251080" y="74136"/>
                    </a:lnTo>
                    <a:lnTo>
                      <a:pt x="250044" y="72066"/>
                    </a:lnTo>
                    <a:lnTo>
                      <a:pt x="248973" y="70014"/>
                    </a:lnTo>
                    <a:lnTo>
                      <a:pt x="247865" y="67981"/>
                    </a:lnTo>
                    <a:lnTo>
                      <a:pt x="246722" y="65968"/>
                    </a:lnTo>
                    <a:lnTo>
                      <a:pt x="245544" y="63975"/>
                    </a:lnTo>
                    <a:lnTo>
                      <a:pt x="244332" y="62003"/>
                    </a:lnTo>
                    <a:lnTo>
                      <a:pt x="243085" y="60052"/>
                    </a:lnTo>
                    <a:lnTo>
                      <a:pt x="241804" y="58124"/>
                    </a:lnTo>
                    <a:lnTo>
                      <a:pt x="240489" y="56218"/>
                    </a:lnTo>
                    <a:lnTo>
                      <a:pt x="239142" y="54336"/>
                    </a:lnTo>
                    <a:lnTo>
                      <a:pt x="237762" y="52477"/>
                    </a:lnTo>
                    <a:lnTo>
                      <a:pt x="236349" y="50643"/>
                    </a:lnTo>
                    <a:lnTo>
                      <a:pt x="234904" y="48834"/>
                    </a:lnTo>
                    <a:lnTo>
                      <a:pt x="233429" y="47051"/>
                    </a:lnTo>
                    <a:lnTo>
                      <a:pt x="231922" y="45293"/>
                    </a:lnTo>
                    <a:lnTo>
                      <a:pt x="230384" y="43563"/>
                    </a:lnTo>
                    <a:lnTo>
                      <a:pt x="228817" y="41859"/>
                    </a:lnTo>
                    <a:lnTo>
                      <a:pt x="227220" y="40183"/>
                    </a:lnTo>
                    <a:lnTo>
                      <a:pt x="225593" y="38536"/>
                    </a:lnTo>
                    <a:lnTo>
                      <a:pt x="223939" y="36917"/>
                    </a:lnTo>
                    <a:lnTo>
                      <a:pt x="222256" y="35327"/>
                    </a:lnTo>
                    <a:lnTo>
                      <a:pt x="220545" y="33767"/>
                    </a:lnTo>
                    <a:lnTo>
                      <a:pt x="218808" y="32237"/>
                    </a:lnTo>
                    <a:lnTo>
                      <a:pt x="217044" y="30738"/>
                    </a:lnTo>
                    <a:lnTo>
                      <a:pt x="215254" y="29270"/>
                    </a:lnTo>
                    <a:lnTo>
                      <a:pt x="213439" y="27833"/>
                    </a:lnTo>
                    <a:lnTo>
                      <a:pt x="211599" y="26429"/>
                    </a:lnTo>
                    <a:lnTo>
                      <a:pt x="209734" y="25056"/>
                    </a:lnTo>
                    <a:lnTo>
                      <a:pt x="207846" y="23717"/>
                    </a:lnTo>
                    <a:lnTo>
                      <a:pt x="205934" y="22411"/>
                    </a:lnTo>
                    <a:lnTo>
                      <a:pt x="204000" y="21139"/>
                    </a:lnTo>
                    <a:lnTo>
                      <a:pt x="202045" y="19900"/>
                    </a:lnTo>
                    <a:lnTo>
                      <a:pt x="200067" y="18696"/>
                    </a:lnTo>
                    <a:lnTo>
                      <a:pt x="198069" y="17527"/>
                    </a:lnTo>
                    <a:lnTo>
                      <a:pt x="196051" y="16393"/>
                    </a:lnTo>
                    <a:lnTo>
                      <a:pt x="194013" y="15294"/>
                    </a:lnTo>
                    <a:lnTo>
                      <a:pt x="191957" y="14232"/>
                    </a:lnTo>
                    <a:lnTo>
                      <a:pt x="189882" y="13205"/>
                    </a:lnTo>
                    <a:lnTo>
                      <a:pt x="187789" y="12215"/>
                    </a:lnTo>
                    <a:lnTo>
                      <a:pt x="185679" y="11262"/>
                    </a:lnTo>
                    <a:lnTo>
                      <a:pt x="183553" y="10346"/>
                    </a:lnTo>
                    <a:lnTo>
                      <a:pt x="181412" y="9467"/>
                    </a:lnTo>
                    <a:lnTo>
                      <a:pt x="179255" y="8625"/>
                    </a:lnTo>
                    <a:lnTo>
                      <a:pt x="177084" y="7822"/>
                    </a:lnTo>
                    <a:lnTo>
                      <a:pt x="174899" y="7057"/>
                    </a:lnTo>
                    <a:lnTo>
                      <a:pt x="172701" y="6330"/>
                    </a:lnTo>
                    <a:lnTo>
                      <a:pt x="170491" y="5641"/>
                    </a:lnTo>
                    <a:lnTo>
                      <a:pt x="168269" y="4992"/>
                    </a:lnTo>
                    <a:lnTo>
                      <a:pt x="166036" y="4381"/>
                    </a:lnTo>
                    <a:lnTo>
                      <a:pt x="163792" y="3810"/>
                    </a:lnTo>
                    <a:lnTo>
                      <a:pt x="161539" y="3278"/>
                    </a:lnTo>
                    <a:lnTo>
                      <a:pt x="159277" y="2785"/>
                    </a:lnTo>
                    <a:lnTo>
                      <a:pt x="157007" y="2332"/>
                    </a:lnTo>
                    <a:lnTo>
                      <a:pt x="154729" y="1919"/>
                    </a:lnTo>
                    <a:lnTo>
                      <a:pt x="152445" y="1546"/>
                    </a:lnTo>
                    <a:lnTo>
                      <a:pt x="150154" y="1213"/>
                    </a:lnTo>
                    <a:lnTo>
                      <a:pt x="147857" y="920"/>
                    </a:lnTo>
                    <a:lnTo>
                      <a:pt x="145556" y="667"/>
                    </a:lnTo>
                    <a:lnTo>
                      <a:pt x="143251" y="455"/>
                    </a:lnTo>
                    <a:lnTo>
                      <a:pt x="140942" y="283"/>
                    </a:lnTo>
                    <a:lnTo>
                      <a:pt x="138631" y="151"/>
                    </a:lnTo>
                    <a:lnTo>
                      <a:pt x="136318" y="60"/>
                    </a:lnTo>
                    <a:lnTo>
                      <a:pt x="134003" y="10"/>
                    </a:lnTo>
                    <a:lnTo>
                      <a:pt x="131688" y="0"/>
                    </a:lnTo>
                    <a:lnTo>
                      <a:pt x="129374" y="30"/>
                    </a:lnTo>
                    <a:lnTo>
                      <a:pt x="127060" y="101"/>
                    </a:lnTo>
                    <a:lnTo>
                      <a:pt x="124747" y="212"/>
                    </a:lnTo>
                    <a:lnTo>
                      <a:pt x="122437" y="364"/>
                    </a:lnTo>
                    <a:lnTo>
                      <a:pt x="120130" y="556"/>
                    </a:lnTo>
                    <a:lnTo>
                      <a:pt x="117827" y="789"/>
                    </a:lnTo>
                    <a:lnTo>
                      <a:pt x="115528" y="1062"/>
                    </a:lnTo>
                    <a:lnTo>
                      <a:pt x="113235" y="1375"/>
                    </a:lnTo>
                    <a:lnTo>
                      <a:pt x="110947" y="1728"/>
                    </a:lnTo>
                    <a:lnTo>
                      <a:pt x="108665" y="2121"/>
                    </a:lnTo>
                    <a:lnTo>
                      <a:pt x="106391" y="2554"/>
                    </a:lnTo>
                    <a:lnTo>
                      <a:pt x="104125" y="3027"/>
                    </a:lnTo>
                    <a:lnTo>
                      <a:pt x="101867" y="3539"/>
                    </a:lnTo>
                    <a:lnTo>
                      <a:pt x="99619" y="4091"/>
                    </a:lnTo>
                    <a:lnTo>
                      <a:pt x="97381" y="4682"/>
                    </a:lnTo>
                    <a:lnTo>
                      <a:pt x="95153" y="5312"/>
                    </a:lnTo>
                    <a:lnTo>
                      <a:pt x="92937" y="5981"/>
                    </a:lnTo>
                    <a:lnTo>
                      <a:pt x="90733" y="6688"/>
                    </a:lnTo>
                    <a:lnTo>
                      <a:pt x="88541" y="7435"/>
                    </a:lnTo>
                    <a:lnTo>
                      <a:pt x="86363" y="8219"/>
                    </a:lnTo>
                    <a:lnTo>
                      <a:pt x="84199" y="9041"/>
                    </a:lnTo>
                    <a:lnTo>
                      <a:pt x="82050" y="9901"/>
                    </a:lnTo>
                    <a:lnTo>
                      <a:pt x="79916" y="10799"/>
                    </a:lnTo>
                    <a:lnTo>
                      <a:pt x="77798" y="11734"/>
                    </a:lnTo>
                    <a:lnTo>
                      <a:pt x="75697" y="12706"/>
                    </a:lnTo>
                    <a:lnTo>
                      <a:pt x="73613" y="13714"/>
                    </a:lnTo>
                    <a:lnTo>
                      <a:pt x="71547" y="14759"/>
                    </a:lnTo>
                    <a:lnTo>
                      <a:pt x="69500" y="15839"/>
                    </a:lnTo>
                    <a:lnTo>
                      <a:pt x="67472" y="16956"/>
                    </a:lnTo>
                    <a:lnTo>
                      <a:pt x="65464" y="18107"/>
                    </a:lnTo>
                    <a:lnTo>
                      <a:pt x="63476" y="19294"/>
                    </a:lnTo>
                    <a:lnTo>
                      <a:pt x="61509" y="20515"/>
                    </a:lnTo>
                    <a:lnTo>
                      <a:pt x="59564" y="21770"/>
                    </a:lnTo>
                    <a:lnTo>
                      <a:pt x="57641" y="23060"/>
                    </a:lnTo>
                    <a:lnTo>
                      <a:pt x="55742" y="24383"/>
                    </a:lnTo>
                    <a:lnTo>
                      <a:pt x="53865" y="25738"/>
                    </a:lnTo>
                    <a:lnTo>
                      <a:pt x="52013" y="27127"/>
                    </a:lnTo>
                    <a:lnTo>
                      <a:pt x="50185" y="28547"/>
                    </a:lnTo>
                    <a:lnTo>
                      <a:pt x="48382" y="30000"/>
                    </a:lnTo>
                    <a:lnTo>
                      <a:pt x="46605" y="31484"/>
                    </a:lnTo>
                    <a:lnTo>
                      <a:pt x="44854" y="32998"/>
                    </a:lnTo>
                    <a:lnTo>
                      <a:pt x="43130" y="34543"/>
                    </a:lnTo>
                    <a:lnTo>
                      <a:pt x="41434" y="36118"/>
                    </a:lnTo>
                    <a:lnTo>
                      <a:pt x="39765" y="37723"/>
                    </a:lnTo>
                    <a:lnTo>
                      <a:pt x="38124" y="39356"/>
                    </a:lnTo>
                    <a:lnTo>
                      <a:pt x="36513" y="41018"/>
                    </a:lnTo>
                    <a:lnTo>
                      <a:pt x="34930" y="42708"/>
                    </a:lnTo>
                    <a:lnTo>
                      <a:pt x="33378" y="44425"/>
                    </a:lnTo>
                    <a:lnTo>
                      <a:pt x="31856" y="46169"/>
                    </a:lnTo>
                    <a:lnTo>
                      <a:pt x="30364" y="47939"/>
                    </a:lnTo>
                    <a:lnTo>
                      <a:pt x="28904" y="49736"/>
                    </a:lnTo>
                    <a:lnTo>
                      <a:pt x="27475" y="51557"/>
                    </a:lnTo>
                    <a:lnTo>
                      <a:pt x="26079" y="53404"/>
                    </a:lnTo>
                    <a:lnTo>
                      <a:pt x="24715" y="55274"/>
                    </a:lnTo>
                    <a:lnTo>
                      <a:pt x="23384" y="57168"/>
                    </a:lnTo>
                    <a:lnTo>
                      <a:pt x="22086" y="59085"/>
                    </a:lnTo>
                    <a:lnTo>
                      <a:pt x="20822" y="61025"/>
                    </a:lnTo>
                    <a:lnTo>
                      <a:pt x="19592" y="62986"/>
                    </a:lnTo>
                    <a:lnTo>
                      <a:pt x="18397" y="64969"/>
                    </a:lnTo>
                    <a:lnTo>
                      <a:pt x="17236" y="66972"/>
                    </a:lnTo>
                    <a:lnTo>
                      <a:pt x="16111" y="68995"/>
                    </a:lnTo>
                    <a:lnTo>
                      <a:pt x="15022" y="71037"/>
                    </a:lnTo>
                    <a:lnTo>
                      <a:pt x="13968" y="73099"/>
                    </a:lnTo>
                    <a:lnTo>
                      <a:pt x="12950" y="75178"/>
                    </a:lnTo>
                    <a:lnTo>
                      <a:pt x="11970" y="77275"/>
                    </a:lnTo>
                    <a:lnTo>
                      <a:pt x="11025" y="79389"/>
                    </a:lnTo>
                    <a:lnTo>
                      <a:pt x="10119" y="81519"/>
                    </a:lnTo>
                    <a:lnTo>
                      <a:pt x="9249" y="83664"/>
                    </a:lnTo>
                    <a:lnTo>
                      <a:pt x="8417" y="85825"/>
                    </a:lnTo>
                    <a:lnTo>
                      <a:pt x="7623" y="87999"/>
                    </a:lnTo>
                    <a:lnTo>
                      <a:pt x="6868" y="90187"/>
                    </a:lnTo>
                    <a:lnTo>
                      <a:pt x="6150" y="92389"/>
                    </a:lnTo>
                    <a:lnTo>
                      <a:pt x="5472" y="94602"/>
                    </a:lnTo>
                    <a:lnTo>
                      <a:pt x="4832" y="96827"/>
                    </a:lnTo>
                    <a:lnTo>
                      <a:pt x="4231" y="99062"/>
                    </a:lnTo>
                    <a:lnTo>
                      <a:pt x="3669" y="101308"/>
                    </a:lnTo>
                    <a:lnTo>
                      <a:pt x="3147" y="103563"/>
                    </a:lnTo>
                    <a:lnTo>
                      <a:pt x="2665" y="105828"/>
                    </a:lnTo>
                    <a:lnTo>
                      <a:pt x="2222" y="108100"/>
                    </a:lnTo>
                    <a:lnTo>
                      <a:pt x="1819" y="110379"/>
                    </a:lnTo>
                    <a:lnTo>
                      <a:pt x="1455" y="112666"/>
                    </a:lnTo>
                    <a:lnTo>
                      <a:pt x="1132" y="114958"/>
                    </a:lnTo>
                    <a:lnTo>
                      <a:pt x="849" y="117256"/>
                    </a:lnTo>
                    <a:lnTo>
                      <a:pt x="607" y="119558"/>
                    </a:lnTo>
                    <a:lnTo>
                      <a:pt x="404" y="121864"/>
                    </a:lnTo>
                    <a:lnTo>
                      <a:pt x="243" y="124173"/>
                    </a:lnTo>
                    <a:lnTo>
                      <a:pt x="121" y="126485"/>
                    </a:lnTo>
                    <a:lnTo>
                      <a:pt x="40" y="128799"/>
                    </a:lnTo>
                    <a:lnTo>
                      <a:pt x="0" y="131114"/>
                    </a:lnTo>
                    <a:lnTo>
                      <a:pt x="0" y="133429"/>
                    </a:lnTo>
                    <a:lnTo>
                      <a:pt x="40" y="135743"/>
                    </a:lnTo>
                    <a:lnTo>
                      <a:pt x="121" y="138057"/>
                    </a:lnTo>
                    <a:lnTo>
                      <a:pt x="243" y="140369"/>
                    </a:lnTo>
                    <a:lnTo>
                      <a:pt x="404" y="142678"/>
                    </a:lnTo>
                    <a:lnTo>
                      <a:pt x="607" y="144984"/>
                    </a:lnTo>
                    <a:lnTo>
                      <a:pt x="849" y="147286"/>
                    </a:lnTo>
                    <a:lnTo>
                      <a:pt x="1132" y="149584"/>
                    </a:lnTo>
                    <a:lnTo>
                      <a:pt x="1455" y="151876"/>
                    </a:lnTo>
                    <a:lnTo>
                      <a:pt x="1819" y="154163"/>
                    </a:lnTo>
                    <a:lnTo>
                      <a:pt x="2222" y="156442"/>
                    </a:lnTo>
                    <a:lnTo>
                      <a:pt x="2665" y="158714"/>
                    </a:lnTo>
                    <a:lnTo>
                      <a:pt x="3147" y="160979"/>
                    </a:lnTo>
                    <a:lnTo>
                      <a:pt x="3669" y="163234"/>
                    </a:lnTo>
                    <a:lnTo>
                      <a:pt x="4231" y="165480"/>
                    </a:lnTo>
                    <a:lnTo>
                      <a:pt x="4832" y="167715"/>
                    </a:lnTo>
                    <a:lnTo>
                      <a:pt x="5472" y="169940"/>
                    </a:lnTo>
                    <a:lnTo>
                      <a:pt x="6150" y="172154"/>
                    </a:lnTo>
                    <a:lnTo>
                      <a:pt x="6868" y="174355"/>
                    </a:lnTo>
                    <a:lnTo>
                      <a:pt x="7623" y="176543"/>
                    </a:lnTo>
                    <a:lnTo>
                      <a:pt x="8417" y="178717"/>
                    </a:lnTo>
                    <a:lnTo>
                      <a:pt x="9249" y="180878"/>
                    </a:lnTo>
                    <a:lnTo>
                      <a:pt x="10119" y="183023"/>
                    </a:lnTo>
                    <a:lnTo>
                      <a:pt x="11025" y="185153"/>
                    </a:lnTo>
                    <a:lnTo>
                      <a:pt x="11970" y="187267"/>
                    </a:lnTo>
                    <a:lnTo>
                      <a:pt x="12950" y="189364"/>
                    </a:lnTo>
                    <a:lnTo>
                      <a:pt x="13968" y="191443"/>
                    </a:lnTo>
                    <a:lnTo>
                      <a:pt x="15022" y="193505"/>
                    </a:lnTo>
                    <a:lnTo>
                      <a:pt x="16111" y="195547"/>
                    </a:lnTo>
                    <a:lnTo>
                      <a:pt x="17236" y="197570"/>
                    </a:lnTo>
                    <a:lnTo>
                      <a:pt x="18397" y="199573"/>
                    </a:lnTo>
                    <a:lnTo>
                      <a:pt x="19592" y="201556"/>
                    </a:lnTo>
                    <a:lnTo>
                      <a:pt x="20822" y="203517"/>
                    </a:lnTo>
                    <a:lnTo>
                      <a:pt x="22086" y="205457"/>
                    </a:lnTo>
                    <a:lnTo>
                      <a:pt x="23384" y="207374"/>
                    </a:lnTo>
                    <a:lnTo>
                      <a:pt x="24715" y="209268"/>
                    </a:lnTo>
                    <a:lnTo>
                      <a:pt x="26079" y="211138"/>
                    </a:lnTo>
                    <a:lnTo>
                      <a:pt x="27475" y="212985"/>
                    </a:lnTo>
                    <a:lnTo>
                      <a:pt x="28904" y="214806"/>
                    </a:lnTo>
                    <a:lnTo>
                      <a:pt x="30364" y="216603"/>
                    </a:lnTo>
                    <a:lnTo>
                      <a:pt x="31856" y="218373"/>
                    </a:lnTo>
                    <a:lnTo>
                      <a:pt x="33378" y="220117"/>
                    </a:lnTo>
                    <a:lnTo>
                      <a:pt x="34930" y="221835"/>
                    </a:lnTo>
                    <a:lnTo>
                      <a:pt x="36513" y="223524"/>
                    </a:lnTo>
                    <a:lnTo>
                      <a:pt x="38124" y="225186"/>
                    </a:lnTo>
                    <a:lnTo>
                      <a:pt x="39765" y="226819"/>
                    </a:lnTo>
                    <a:lnTo>
                      <a:pt x="41434" y="228424"/>
                    </a:lnTo>
                    <a:lnTo>
                      <a:pt x="43130" y="229999"/>
                    </a:lnTo>
                    <a:lnTo>
                      <a:pt x="44854" y="231544"/>
                    </a:lnTo>
                    <a:lnTo>
                      <a:pt x="46605" y="233058"/>
                    </a:lnTo>
                    <a:lnTo>
                      <a:pt x="48382" y="234542"/>
                    </a:lnTo>
                    <a:lnTo>
                      <a:pt x="50185" y="235995"/>
                    </a:lnTo>
                    <a:lnTo>
                      <a:pt x="52013" y="237415"/>
                    </a:lnTo>
                    <a:lnTo>
                      <a:pt x="53865" y="238804"/>
                    </a:lnTo>
                    <a:lnTo>
                      <a:pt x="55742" y="240159"/>
                    </a:lnTo>
                    <a:lnTo>
                      <a:pt x="57641" y="241482"/>
                    </a:lnTo>
                    <a:lnTo>
                      <a:pt x="59564" y="242772"/>
                    </a:lnTo>
                    <a:lnTo>
                      <a:pt x="61509" y="244027"/>
                    </a:lnTo>
                    <a:lnTo>
                      <a:pt x="63476" y="245248"/>
                    </a:lnTo>
                    <a:lnTo>
                      <a:pt x="65464" y="246435"/>
                    </a:lnTo>
                    <a:lnTo>
                      <a:pt x="67472" y="247586"/>
                    </a:lnTo>
                    <a:lnTo>
                      <a:pt x="69500" y="248703"/>
                    </a:lnTo>
                    <a:lnTo>
                      <a:pt x="71547" y="249783"/>
                    </a:lnTo>
                    <a:lnTo>
                      <a:pt x="73613" y="250828"/>
                    </a:lnTo>
                    <a:lnTo>
                      <a:pt x="75697" y="251836"/>
                    </a:lnTo>
                    <a:lnTo>
                      <a:pt x="77798" y="252808"/>
                    </a:lnTo>
                    <a:lnTo>
                      <a:pt x="79916" y="253743"/>
                    </a:lnTo>
                    <a:lnTo>
                      <a:pt x="82050" y="254641"/>
                    </a:lnTo>
                    <a:lnTo>
                      <a:pt x="84199" y="255501"/>
                    </a:lnTo>
                    <a:lnTo>
                      <a:pt x="86363" y="256323"/>
                    </a:lnTo>
                    <a:lnTo>
                      <a:pt x="88541" y="257107"/>
                    </a:lnTo>
                    <a:lnTo>
                      <a:pt x="90733" y="257854"/>
                    </a:lnTo>
                    <a:lnTo>
                      <a:pt x="92937" y="258561"/>
                    </a:lnTo>
                    <a:lnTo>
                      <a:pt x="95153" y="259230"/>
                    </a:lnTo>
                    <a:lnTo>
                      <a:pt x="97381" y="259860"/>
                    </a:lnTo>
                    <a:lnTo>
                      <a:pt x="99619" y="260451"/>
                    </a:lnTo>
                    <a:lnTo>
                      <a:pt x="101867" y="261003"/>
                    </a:lnTo>
                    <a:lnTo>
                      <a:pt x="104125" y="261515"/>
                    </a:lnTo>
                    <a:lnTo>
                      <a:pt x="106391" y="261988"/>
                    </a:lnTo>
                    <a:lnTo>
                      <a:pt x="108665" y="262421"/>
                    </a:lnTo>
                    <a:lnTo>
                      <a:pt x="110947" y="262814"/>
                    </a:lnTo>
                    <a:lnTo>
                      <a:pt x="113235" y="263167"/>
                    </a:lnTo>
                    <a:lnTo>
                      <a:pt x="115528" y="263480"/>
                    </a:lnTo>
                    <a:lnTo>
                      <a:pt x="117827" y="263753"/>
                    </a:lnTo>
                    <a:lnTo>
                      <a:pt x="120130" y="263986"/>
                    </a:lnTo>
                    <a:lnTo>
                      <a:pt x="122437" y="264178"/>
                    </a:lnTo>
                    <a:lnTo>
                      <a:pt x="124747" y="264330"/>
                    </a:lnTo>
                    <a:lnTo>
                      <a:pt x="127060" y="264441"/>
                    </a:lnTo>
                    <a:lnTo>
                      <a:pt x="129374" y="264512"/>
                    </a:lnTo>
                    <a:lnTo>
                      <a:pt x="131688" y="264543"/>
                    </a:lnTo>
                    <a:lnTo>
                      <a:pt x="134003" y="264532"/>
                    </a:lnTo>
                    <a:lnTo>
                      <a:pt x="136318" y="264482"/>
                    </a:lnTo>
                    <a:lnTo>
                      <a:pt x="138631" y="264391"/>
                    </a:lnTo>
                    <a:lnTo>
                      <a:pt x="140942" y="264259"/>
                    </a:lnTo>
                    <a:lnTo>
                      <a:pt x="143251" y="264087"/>
                    </a:lnTo>
                    <a:lnTo>
                      <a:pt x="145556" y="263875"/>
                    </a:lnTo>
                    <a:lnTo>
                      <a:pt x="147857" y="263622"/>
                    </a:lnTo>
                    <a:lnTo>
                      <a:pt x="150154" y="263329"/>
                    </a:lnTo>
                    <a:lnTo>
                      <a:pt x="152445" y="262996"/>
                    </a:lnTo>
                    <a:lnTo>
                      <a:pt x="154729" y="262623"/>
                    </a:lnTo>
                    <a:lnTo>
                      <a:pt x="157007" y="262210"/>
                    </a:lnTo>
                    <a:lnTo>
                      <a:pt x="159277" y="261757"/>
                    </a:lnTo>
                    <a:lnTo>
                      <a:pt x="161539" y="261264"/>
                    </a:lnTo>
                    <a:lnTo>
                      <a:pt x="163792" y="260732"/>
                    </a:lnTo>
                    <a:lnTo>
                      <a:pt x="166036" y="260161"/>
                    </a:lnTo>
                    <a:lnTo>
                      <a:pt x="168269" y="259550"/>
                    </a:lnTo>
                    <a:lnTo>
                      <a:pt x="170491" y="258901"/>
                    </a:lnTo>
                    <a:lnTo>
                      <a:pt x="172701" y="258212"/>
                    </a:lnTo>
                    <a:lnTo>
                      <a:pt x="174899" y="257485"/>
                    </a:lnTo>
                    <a:lnTo>
                      <a:pt x="177084" y="256720"/>
                    </a:lnTo>
                    <a:lnTo>
                      <a:pt x="179255" y="255917"/>
                    </a:lnTo>
                    <a:lnTo>
                      <a:pt x="181412" y="255075"/>
                    </a:lnTo>
                    <a:lnTo>
                      <a:pt x="183553" y="254196"/>
                    </a:lnTo>
                    <a:lnTo>
                      <a:pt x="185679" y="253280"/>
                    </a:lnTo>
                    <a:lnTo>
                      <a:pt x="187789" y="252327"/>
                    </a:lnTo>
                    <a:lnTo>
                      <a:pt x="189882" y="251337"/>
                    </a:lnTo>
                    <a:lnTo>
                      <a:pt x="191957" y="250310"/>
                    </a:lnTo>
                    <a:lnTo>
                      <a:pt x="194013" y="249248"/>
                    </a:lnTo>
                    <a:lnTo>
                      <a:pt x="196051" y="248149"/>
                    </a:lnTo>
                    <a:lnTo>
                      <a:pt x="198069" y="247015"/>
                    </a:lnTo>
                    <a:lnTo>
                      <a:pt x="200067" y="245846"/>
                    </a:lnTo>
                    <a:lnTo>
                      <a:pt x="202045" y="244642"/>
                    </a:lnTo>
                    <a:lnTo>
                      <a:pt x="204000" y="243404"/>
                    </a:lnTo>
                    <a:lnTo>
                      <a:pt x="205934" y="242131"/>
                    </a:lnTo>
                    <a:lnTo>
                      <a:pt x="207846" y="240825"/>
                    </a:lnTo>
                    <a:lnTo>
                      <a:pt x="209734" y="239486"/>
                    </a:lnTo>
                    <a:lnTo>
                      <a:pt x="211599" y="238114"/>
                    </a:lnTo>
                    <a:lnTo>
                      <a:pt x="213439" y="236709"/>
                    </a:lnTo>
                    <a:lnTo>
                      <a:pt x="215254" y="235272"/>
                    </a:lnTo>
                    <a:lnTo>
                      <a:pt x="217044" y="233804"/>
                    </a:lnTo>
                    <a:lnTo>
                      <a:pt x="218808" y="232305"/>
                    </a:lnTo>
                    <a:lnTo>
                      <a:pt x="220545" y="230775"/>
                    </a:lnTo>
                    <a:lnTo>
                      <a:pt x="222256" y="229215"/>
                    </a:lnTo>
                    <a:lnTo>
                      <a:pt x="223939" y="227625"/>
                    </a:lnTo>
                    <a:lnTo>
                      <a:pt x="225593" y="226006"/>
                    </a:lnTo>
                    <a:lnTo>
                      <a:pt x="227220" y="224359"/>
                    </a:lnTo>
                    <a:lnTo>
                      <a:pt x="228817" y="222683"/>
                    </a:lnTo>
                    <a:lnTo>
                      <a:pt x="230384" y="220979"/>
                    </a:lnTo>
                    <a:lnTo>
                      <a:pt x="231922" y="219249"/>
                    </a:lnTo>
                    <a:lnTo>
                      <a:pt x="233429" y="217491"/>
                    </a:lnTo>
                    <a:lnTo>
                      <a:pt x="234904" y="215708"/>
                    </a:lnTo>
                    <a:lnTo>
                      <a:pt x="236349" y="213899"/>
                    </a:lnTo>
                    <a:lnTo>
                      <a:pt x="237762" y="212065"/>
                    </a:lnTo>
                    <a:lnTo>
                      <a:pt x="239142" y="210206"/>
                    </a:lnTo>
                    <a:lnTo>
                      <a:pt x="240489" y="208324"/>
                    </a:lnTo>
                    <a:lnTo>
                      <a:pt x="241804" y="206418"/>
                    </a:lnTo>
                    <a:lnTo>
                      <a:pt x="243085" y="204490"/>
                    </a:lnTo>
                    <a:lnTo>
                      <a:pt x="244332" y="202539"/>
                    </a:lnTo>
                    <a:lnTo>
                      <a:pt x="245544" y="200567"/>
                    </a:lnTo>
                    <a:lnTo>
                      <a:pt x="246722" y="198574"/>
                    </a:lnTo>
                    <a:lnTo>
                      <a:pt x="247865" y="196561"/>
                    </a:lnTo>
                    <a:lnTo>
                      <a:pt x="248973" y="194528"/>
                    </a:lnTo>
                    <a:lnTo>
                      <a:pt x="250044" y="192476"/>
                    </a:lnTo>
                    <a:lnTo>
                      <a:pt x="251080" y="190406"/>
                    </a:lnTo>
                    <a:lnTo>
                      <a:pt x="252079" y="188318"/>
                    </a:lnTo>
                    <a:lnTo>
                      <a:pt x="253042" y="186212"/>
                    </a:lnTo>
                    <a:lnTo>
                      <a:pt x="253967" y="184090"/>
                    </a:lnTo>
                    <a:lnTo>
                      <a:pt x="254855" y="181952"/>
                    </a:lnTo>
                    <a:lnTo>
                      <a:pt x="255706" y="179799"/>
                    </a:lnTo>
                    <a:lnTo>
                      <a:pt x="256519" y="177632"/>
                    </a:lnTo>
                    <a:lnTo>
                      <a:pt x="257294" y="175450"/>
                    </a:lnTo>
                    <a:lnTo>
                      <a:pt x="258030" y="173256"/>
                    </a:lnTo>
                    <a:lnTo>
                      <a:pt x="258728" y="171048"/>
                    </a:lnTo>
                    <a:lnTo>
                      <a:pt x="259388" y="168829"/>
                    </a:lnTo>
                    <a:lnTo>
                      <a:pt x="260008" y="166599"/>
                    </a:lnTo>
                    <a:lnTo>
                      <a:pt x="260589" y="164358"/>
                    </a:lnTo>
                    <a:lnTo>
                      <a:pt x="261131" y="162107"/>
                    </a:lnTo>
                    <a:lnTo>
                      <a:pt x="261633" y="159848"/>
                    </a:lnTo>
                    <a:lnTo>
                      <a:pt x="262096" y="157579"/>
                    </a:lnTo>
                    <a:lnTo>
                      <a:pt x="262519" y="155303"/>
                    </a:lnTo>
                    <a:lnTo>
                      <a:pt x="262902" y="153020"/>
                    </a:lnTo>
                    <a:lnTo>
                      <a:pt x="263246" y="150731"/>
                    </a:lnTo>
                    <a:lnTo>
                      <a:pt x="263549" y="148436"/>
                    </a:lnTo>
                    <a:lnTo>
                      <a:pt x="263811" y="146136"/>
                    </a:lnTo>
                    <a:lnTo>
                      <a:pt x="264034" y="143831"/>
                    </a:lnTo>
                    <a:lnTo>
                      <a:pt x="264216" y="141524"/>
                    </a:lnTo>
                    <a:lnTo>
                      <a:pt x="264358" y="139213"/>
                    </a:lnTo>
                    <a:lnTo>
                      <a:pt x="264459" y="136900"/>
                    </a:lnTo>
                    <a:lnTo>
                      <a:pt x="264520" y="134586"/>
                    </a:lnTo>
                    <a:lnTo>
                      <a:pt x="264540" y="132271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l8">
                <a:extLst>
                  <a:ext uri="{FF2B5EF4-FFF2-40B4-BE49-F238E27FC236}">
                    <a16:creationId xmlns:a16="http://schemas.microsoft.com/office/drawing/2014/main" id="{438456B8-6460-5A33-5DF1-BDD50D8B095C}"/>
                  </a:ext>
                </a:extLst>
              </p:cNvPr>
              <p:cNvSpPr/>
              <p:nvPr/>
            </p:nvSpPr>
            <p:spPr>
              <a:xfrm>
                <a:off x="895748" y="1310964"/>
                <a:ext cx="1454972" cy="1454986"/>
              </a:xfrm>
              <a:custGeom>
                <a:avLst/>
                <a:gdLst/>
                <a:ahLst/>
                <a:cxnLst/>
                <a:rect l="0" t="0" r="0" b="0"/>
                <a:pathLst>
                  <a:path w="1454972" h="1454986">
                    <a:moveTo>
                      <a:pt x="1454972" y="727493"/>
                    </a:moveTo>
                    <a:lnTo>
                      <a:pt x="1454861" y="714761"/>
                    </a:lnTo>
                    <a:lnTo>
                      <a:pt x="1454527" y="702033"/>
                    </a:lnTo>
                    <a:lnTo>
                      <a:pt x="1453970" y="689312"/>
                    </a:lnTo>
                    <a:lnTo>
                      <a:pt x="1453190" y="676604"/>
                    </a:lnTo>
                    <a:lnTo>
                      <a:pt x="1452188" y="663911"/>
                    </a:lnTo>
                    <a:lnTo>
                      <a:pt x="1450965" y="651237"/>
                    </a:lnTo>
                    <a:lnTo>
                      <a:pt x="1449519" y="638587"/>
                    </a:lnTo>
                    <a:lnTo>
                      <a:pt x="1447853" y="625964"/>
                    </a:lnTo>
                    <a:lnTo>
                      <a:pt x="1445966" y="613372"/>
                    </a:lnTo>
                    <a:lnTo>
                      <a:pt x="1443858" y="600815"/>
                    </a:lnTo>
                    <a:lnTo>
                      <a:pt x="1441532" y="588297"/>
                    </a:lnTo>
                    <a:lnTo>
                      <a:pt x="1438986" y="575822"/>
                    </a:lnTo>
                    <a:lnTo>
                      <a:pt x="1436223" y="563393"/>
                    </a:lnTo>
                    <a:lnTo>
                      <a:pt x="1433242" y="551014"/>
                    </a:lnTo>
                    <a:lnTo>
                      <a:pt x="1430046" y="538690"/>
                    </a:lnTo>
                    <a:lnTo>
                      <a:pt x="1426634" y="526423"/>
                    </a:lnTo>
                    <a:lnTo>
                      <a:pt x="1423008" y="514217"/>
                    </a:lnTo>
                    <a:lnTo>
                      <a:pt x="1419169" y="502078"/>
                    </a:lnTo>
                    <a:lnTo>
                      <a:pt x="1415118" y="490007"/>
                    </a:lnTo>
                    <a:lnTo>
                      <a:pt x="1410856" y="478008"/>
                    </a:lnTo>
                    <a:lnTo>
                      <a:pt x="1406385" y="466087"/>
                    </a:lnTo>
                    <a:lnTo>
                      <a:pt x="1401707" y="454245"/>
                    </a:lnTo>
                    <a:lnTo>
                      <a:pt x="1396821" y="442487"/>
                    </a:lnTo>
                    <a:lnTo>
                      <a:pt x="1391731" y="430817"/>
                    </a:lnTo>
                    <a:lnTo>
                      <a:pt x="1386437" y="419237"/>
                    </a:lnTo>
                    <a:lnTo>
                      <a:pt x="1380941" y="407751"/>
                    </a:lnTo>
                    <a:lnTo>
                      <a:pt x="1375245" y="396364"/>
                    </a:lnTo>
                    <a:lnTo>
                      <a:pt x="1369351" y="385078"/>
                    </a:lnTo>
                    <a:lnTo>
                      <a:pt x="1363260" y="373897"/>
                    </a:lnTo>
                    <a:lnTo>
                      <a:pt x="1356975" y="362824"/>
                    </a:lnTo>
                    <a:lnTo>
                      <a:pt x="1350496" y="351863"/>
                    </a:lnTo>
                    <a:lnTo>
                      <a:pt x="1343827" y="341017"/>
                    </a:lnTo>
                    <a:lnTo>
                      <a:pt x="1336969" y="330289"/>
                    </a:lnTo>
                    <a:lnTo>
                      <a:pt x="1329924" y="319683"/>
                    </a:lnTo>
                    <a:lnTo>
                      <a:pt x="1322694" y="309202"/>
                    </a:lnTo>
                    <a:lnTo>
                      <a:pt x="1315283" y="298849"/>
                    </a:lnTo>
                    <a:lnTo>
                      <a:pt x="1307691" y="288628"/>
                    </a:lnTo>
                    <a:lnTo>
                      <a:pt x="1299922" y="278541"/>
                    </a:lnTo>
                    <a:lnTo>
                      <a:pt x="1291977" y="268591"/>
                    </a:lnTo>
                    <a:lnTo>
                      <a:pt x="1283859" y="258782"/>
                    </a:lnTo>
                    <a:lnTo>
                      <a:pt x="1275571" y="249116"/>
                    </a:lnTo>
                    <a:lnTo>
                      <a:pt x="1267115" y="239597"/>
                    </a:lnTo>
                    <a:lnTo>
                      <a:pt x="1258494" y="230228"/>
                    </a:lnTo>
                    <a:lnTo>
                      <a:pt x="1249710" y="221010"/>
                    </a:lnTo>
                    <a:lnTo>
                      <a:pt x="1240766" y="211948"/>
                    </a:lnTo>
                    <a:lnTo>
                      <a:pt x="1231665" y="203044"/>
                    </a:lnTo>
                    <a:lnTo>
                      <a:pt x="1222409" y="194300"/>
                    </a:lnTo>
                    <a:lnTo>
                      <a:pt x="1213002" y="185720"/>
                    </a:lnTo>
                    <a:lnTo>
                      <a:pt x="1203446" y="177306"/>
                    </a:lnTo>
                    <a:lnTo>
                      <a:pt x="1193744" y="169060"/>
                    </a:lnTo>
                    <a:lnTo>
                      <a:pt x="1183900" y="160985"/>
                    </a:lnTo>
                    <a:lnTo>
                      <a:pt x="1173915" y="153084"/>
                    </a:lnTo>
                    <a:lnTo>
                      <a:pt x="1163794" y="145359"/>
                    </a:lnTo>
                    <a:lnTo>
                      <a:pt x="1153539" y="137812"/>
                    </a:lnTo>
                    <a:lnTo>
                      <a:pt x="1143154" y="130446"/>
                    </a:lnTo>
                    <a:lnTo>
                      <a:pt x="1132641" y="123262"/>
                    </a:lnTo>
                    <a:lnTo>
                      <a:pt x="1122005" y="116264"/>
                    </a:lnTo>
                    <a:lnTo>
                      <a:pt x="1111247" y="109453"/>
                    </a:lnTo>
                    <a:lnTo>
                      <a:pt x="1100372" y="102831"/>
                    </a:lnTo>
                    <a:lnTo>
                      <a:pt x="1089383" y="96401"/>
                    </a:lnTo>
                    <a:lnTo>
                      <a:pt x="1078283" y="90164"/>
                    </a:lnTo>
                    <a:lnTo>
                      <a:pt x="1067075" y="84122"/>
                    </a:lnTo>
                    <a:lnTo>
                      <a:pt x="1055763" y="78277"/>
                    </a:lnTo>
                    <a:lnTo>
                      <a:pt x="1044351" y="72631"/>
                    </a:lnTo>
                    <a:lnTo>
                      <a:pt x="1032842" y="67185"/>
                    </a:lnTo>
                    <a:lnTo>
                      <a:pt x="1021239" y="61942"/>
                    </a:lnTo>
                    <a:lnTo>
                      <a:pt x="1009546" y="56903"/>
                    </a:lnTo>
                    <a:lnTo>
                      <a:pt x="997767" y="52069"/>
                    </a:lnTo>
                    <a:lnTo>
                      <a:pt x="985905" y="47442"/>
                    </a:lnTo>
                    <a:lnTo>
                      <a:pt x="973964" y="43023"/>
                    </a:lnTo>
                    <a:lnTo>
                      <a:pt x="961947" y="38814"/>
                    </a:lnTo>
                    <a:lnTo>
                      <a:pt x="949859" y="34816"/>
                    </a:lnTo>
                    <a:lnTo>
                      <a:pt x="937702" y="31030"/>
                    </a:lnTo>
                    <a:lnTo>
                      <a:pt x="925481" y="27458"/>
                    </a:lnTo>
                    <a:lnTo>
                      <a:pt x="913199" y="24100"/>
                    </a:lnTo>
                    <a:lnTo>
                      <a:pt x="900861" y="20957"/>
                    </a:lnTo>
                    <a:lnTo>
                      <a:pt x="888469" y="18031"/>
                    </a:lnTo>
                    <a:lnTo>
                      <a:pt x="876028" y="15322"/>
                    </a:lnTo>
                    <a:lnTo>
                      <a:pt x="863542" y="12831"/>
                    </a:lnTo>
                    <a:lnTo>
                      <a:pt x="851014" y="10559"/>
                    </a:lnTo>
                    <a:lnTo>
                      <a:pt x="838448" y="8507"/>
                    </a:lnTo>
                    <a:lnTo>
                      <a:pt x="825848" y="6675"/>
                    </a:lnTo>
                    <a:lnTo>
                      <a:pt x="813218" y="5063"/>
                    </a:lnTo>
                    <a:lnTo>
                      <a:pt x="800561" y="3673"/>
                    </a:lnTo>
                    <a:lnTo>
                      <a:pt x="787882" y="2505"/>
                    </a:lnTo>
                    <a:lnTo>
                      <a:pt x="775185" y="1559"/>
                    </a:lnTo>
                    <a:lnTo>
                      <a:pt x="762473" y="835"/>
                    </a:lnTo>
                    <a:lnTo>
                      <a:pt x="749751" y="334"/>
                    </a:lnTo>
                    <a:lnTo>
                      <a:pt x="737021" y="55"/>
                    </a:lnTo>
                    <a:lnTo>
                      <a:pt x="724289" y="0"/>
                    </a:lnTo>
                    <a:lnTo>
                      <a:pt x="711557" y="167"/>
                    </a:lnTo>
                    <a:lnTo>
                      <a:pt x="698831" y="557"/>
                    </a:lnTo>
                    <a:lnTo>
                      <a:pt x="686113" y="1169"/>
                    </a:lnTo>
                    <a:lnTo>
                      <a:pt x="673408" y="2004"/>
                    </a:lnTo>
                    <a:lnTo>
                      <a:pt x="660720" y="3061"/>
                    </a:lnTo>
                    <a:lnTo>
                      <a:pt x="648052" y="4341"/>
                    </a:lnTo>
                    <a:lnTo>
                      <a:pt x="635408" y="5841"/>
                    </a:lnTo>
                    <a:lnTo>
                      <a:pt x="622792" y="7563"/>
                    </a:lnTo>
                    <a:lnTo>
                      <a:pt x="610209" y="9505"/>
                    </a:lnTo>
                    <a:lnTo>
                      <a:pt x="597661" y="11668"/>
                    </a:lnTo>
                    <a:lnTo>
                      <a:pt x="585153" y="14049"/>
                    </a:lnTo>
                    <a:lnTo>
                      <a:pt x="572689" y="16649"/>
                    </a:lnTo>
                    <a:lnTo>
                      <a:pt x="560272" y="19467"/>
                    </a:lnTo>
                    <a:lnTo>
                      <a:pt x="547907" y="22501"/>
                    </a:lnTo>
                    <a:lnTo>
                      <a:pt x="535596" y="25752"/>
                    </a:lnTo>
                    <a:lnTo>
                      <a:pt x="523345" y="29217"/>
                    </a:lnTo>
                    <a:lnTo>
                      <a:pt x="511155" y="32897"/>
                    </a:lnTo>
                    <a:lnTo>
                      <a:pt x="499032" y="36789"/>
                    </a:lnTo>
                    <a:lnTo>
                      <a:pt x="486979" y="40893"/>
                    </a:lnTo>
                    <a:lnTo>
                      <a:pt x="475000" y="45207"/>
                    </a:lnTo>
                    <a:lnTo>
                      <a:pt x="463098" y="49730"/>
                    </a:lnTo>
                    <a:lnTo>
                      <a:pt x="451277" y="54460"/>
                    </a:lnTo>
                    <a:lnTo>
                      <a:pt x="439540" y="59397"/>
                    </a:lnTo>
                    <a:lnTo>
                      <a:pt x="427892" y="64538"/>
                    </a:lnTo>
                    <a:lnTo>
                      <a:pt x="416336" y="69883"/>
                    </a:lnTo>
                    <a:lnTo>
                      <a:pt x="404874" y="75429"/>
                    </a:lnTo>
                    <a:lnTo>
                      <a:pt x="393512" y="81174"/>
                    </a:lnTo>
                    <a:lnTo>
                      <a:pt x="382252" y="87118"/>
                    </a:lnTo>
                    <a:lnTo>
                      <a:pt x="371098" y="93258"/>
                    </a:lnTo>
                    <a:lnTo>
                      <a:pt x="360052" y="99592"/>
                    </a:lnTo>
                    <a:lnTo>
                      <a:pt x="349120" y="106118"/>
                    </a:lnTo>
                    <a:lnTo>
                      <a:pt x="338303" y="112835"/>
                    </a:lnTo>
                    <a:lnTo>
                      <a:pt x="327606" y="119740"/>
                    </a:lnTo>
                    <a:lnTo>
                      <a:pt x="317030" y="126831"/>
                    </a:lnTo>
                    <a:lnTo>
                      <a:pt x="306581" y="134106"/>
                    </a:lnTo>
                    <a:lnTo>
                      <a:pt x="296261" y="141563"/>
                    </a:lnTo>
                    <a:lnTo>
                      <a:pt x="286072" y="149200"/>
                    </a:lnTo>
                    <a:lnTo>
                      <a:pt x="276019" y="157013"/>
                    </a:lnTo>
                    <a:lnTo>
                      <a:pt x="266104" y="165001"/>
                    </a:lnTo>
                    <a:lnTo>
                      <a:pt x="256331" y="173162"/>
                    </a:lnTo>
                    <a:lnTo>
                      <a:pt x="246702" y="181492"/>
                    </a:lnTo>
                    <a:lnTo>
                      <a:pt x="237220" y="189990"/>
                    </a:lnTo>
                    <a:lnTo>
                      <a:pt x="227888" y="198652"/>
                    </a:lnTo>
                    <a:lnTo>
                      <a:pt x="218709" y="207476"/>
                    </a:lnTo>
                    <a:lnTo>
                      <a:pt x="209686" y="216460"/>
                    </a:lnTo>
                    <a:lnTo>
                      <a:pt x="200822" y="225600"/>
                    </a:lnTo>
                    <a:lnTo>
                      <a:pt x="192119" y="234894"/>
                    </a:lnTo>
                    <a:lnTo>
                      <a:pt x="183580" y="244338"/>
                    </a:lnTo>
                    <a:lnTo>
                      <a:pt x="175208" y="253931"/>
                    </a:lnTo>
                    <a:lnTo>
                      <a:pt x="167005" y="263669"/>
                    </a:lnTo>
                    <a:lnTo>
                      <a:pt x="158973" y="273548"/>
                    </a:lnTo>
                    <a:lnTo>
                      <a:pt x="151116" y="283567"/>
                    </a:lnTo>
                    <a:lnTo>
                      <a:pt x="143435" y="293722"/>
                    </a:lnTo>
                    <a:lnTo>
                      <a:pt x="135933" y="304010"/>
                    </a:lnTo>
                    <a:lnTo>
                      <a:pt x="128612" y="314427"/>
                    </a:lnTo>
                    <a:lnTo>
                      <a:pt x="121475" y="324971"/>
                    </a:lnTo>
                    <a:lnTo>
                      <a:pt x="114523" y="335638"/>
                    </a:lnTo>
                    <a:lnTo>
                      <a:pt x="107759" y="346425"/>
                    </a:lnTo>
                    <a:lnTo>
                      <a:pt x="101185" y="357329"/>
                    </a:lnTo>
                    <a:lnTo>
                      <a:pt x="94802" y="368347"/>
                    </a:lnTo>
                    <a:lnTo>
                      <a:pt x="88614" y="379474"/>
                    </a:lnTo>
                    <a:lnTo>
                      <a:pt x="82621" y="390708"/>
                    </a:lnTo>
                    <a:lnTo>
                      <a:pt x="76826" y="402045"/>
                    </a:lnTo>
                    <a:lnTo>
                      <a:pt x="71230" y="413482"/>
                    </a:lnTo>
                    <a:lnTo>
                      <a:pt x="65835" y="425015"/>
                    </a:lnTo>
                    <a:lnTo>
                      <a:pt x="60642" y="436641"/>
                    </a:lnTo>
                    <a:lnTo>
                      <a:pt x="55654" y="448355"/>
                    </a:lnTo>
                    <a:lnTo>
                      <a:pt x="50872" y="460156"/>
                    </a:lnTo>
                    <a:lnTo>
                      <a:pt x="46297" y="472038"/>
                    </a:lnTo>
                    <a:lnTo>
                      <a:pt x="41931" y="483998"/>
                    </a:lnTo>
                    <a:lnTo>
                      <a:pt x="37774" y="496033"/>
                    </a:lnTo>
                    <a:lnTo>
                      <a:pt x="33829" y="508139"/>
                    </a:lnTo>
                    <a:lnTo>
                      <a:pt x="30096" y="520312"/>
                    </a:lnTo>
                    <a:lnTo>
                      <a:pt x="26577" y="532549"/>
                    </a:lnTo>
                    <a:lnTo>
                      <a:pt x="23273" y="544845"/>
                    </a:lnTo>
                    <a:lnTo>
                      <a:pt x="20184" y="557197"/>
                    </a:lnTo>
                    <a:lnTo>
                      <a:pt x="17312" y="569601"/>
                    </a:lnTo>
                    <a:lnTo>
                      <a:pt x="14658" y="582054"/>
                    </a:lnTo>
                    <a:lnTo>
                      <a:pt x="12221" y="594551"/>
                    </a:lnTo>
                    <a:lnTo>
                      <a:pt x="10004" y="607089"/>
                    </a:lnTo>
                    <a:lnTo>
                      <a:pt x="8007" y="619664"/>
                    </a:lnTo>
                    <a:lnTo>
                      <a:pt x="6230" y="632272"/>
                    </a:lnTo>
                    <a:lnTo>
                      <a:pt x="4674" y="644909"/>
                    </a:lnTo>
                    <a:lnTo>
                      <a:pt x="3340" y="657571"/>
                    </a:lnTo>
                    <a:lnTo>
                      <a:pt x="2227" y="670255"/>
                    </a:lnTo>
                    <a:lnTo>
                      <a:pt x="1336" y="682956"/>
                    </a:lnTo>
                    <a:lnTo>
                      <a:pt x="668" y="695671"/>
                    </a:lnTo>
                    <a:lnTo>
                      <a:pt x="222" y="708396"/>
                    </a:lnTo>
                    <a:lnTo>
                      <a:pt x="0" y="721127"/>
                    </a:lnTo>
                    <a:lnTo>
                      <a:pt x="0" y="733859"/>
                    </a:lnTo>
                    <a:lnTo>
                      <a:pt x="222" y="746590"/>
                    </a:lnTo>
                    <a:lnTo>
                      <a:pt x="668" y="759314"/>
                    </a:lnTo>
                    <a:lnTo>
                      <a:pt x="1336" y="772029"/>
                    </a:lnTo>
                    <a:lnTo>
                      <a:pt x="2227" y="784731"/>
                    </a:lnTo>
                    <a:lnTo>
                      <a:pt x="3340" y="797414"/>
                    </a:lnTo>
                    <a:lnTo>
                      <a:pt x="4674" y="810077"/>
                    </a:lnTo>
                    <a:lnTo>
                      <a:pt x="6230" y="822714"/>
                    </a:lnTo>
                    <a:lnTo>
                      <a:pt x="8007" y="835322"/>
                    </a:lnTo>
                    <a:lnTo>
                      <a:pt x="10004" y="847896"/>
                    </a:lnTo>
                    <a:lnTo>
                      <a:pt x="12221" y="860434"/>
                    </a:lnTo>
                    <a:lnTo>
                      <a:pt x="14658" y="872932"/>
                    </a:lnTo>
                    <a:lnTo>
                      <a:pt x="17312" y="885384"/>
                    </a:lnTo>
                    <a:lnTo>
                      <a:pt x="20184" y="897789"/>
                    </a:lnTo>
                    <a:lnTo>
                      <a:pt x="23273" y="910141"/>
                    </a:lnTo>
                    <a:lnTo>
                      <a:pt x="26577" y="922437"/>
                    </a:lnTo>
                    <a:lnTo>
                      <a:pt x="30096" y="934674"/>
                    </a:lnTo>
                    <a:lnTo>
                      <a:pt x="33829" y="946847"/>
                    </a:lnTo>
                    <a:lnTo>
                      <a:pt x="37774" y="958952"/>
                    </a:lnTo>
                    <a:lnTo>
                      <a:pt x="41931" y="970987"/>
                    </a:lnTo>
                    <a:lnTo>
                      <a:pt x="46297" y="982948"/>
                    </a:lnTo>
                    <a:lnTo>
                      <a:pt x="50872" y="994830"/>
                    </a:lnTo>
                    <a:lnTo>
                      <a:pt x="55654" y="1006630"/>
                    </a:lnTo>
                    <a:lnTo>
                      <a:pt x="60642" y="1018345"/>
                    </a:lnTo>
                    <a:lnTo>
                      <a:pt x="65835" y="1029971"/>
                    </a:lnTo>
                    <a:lnTo>
                      <a:pt x="71230" y="1041504"/>
                    </a:lnTo>
                    <a:lnTo>
                      <a:pt x="76826" y="1052940"/>
                    </a:lnTo>
                    <a:lnTo>
                      <a:pt x="82621" y="1064278"/>
                    </a:lnTo>
                    <a:lnTo>
                      <a:pt x="88614" y="1075512"/>
                    </a:lnTo>
                    <a:lnTo>
                      <a:pt x="94802" y="1086639"/>
                    </a:lnTo>
                    <a:lnTo>
                      <a:pt x="101185" y="1097656"/>
                    </a:lnTo>
                    <a:lnTo>
                      <a:pt x="107759" y="1108560"/>
                    </a:lnTo>
                    <a:lnTo>
                      <a:pt x="114523" y="1119347"/>
                    </a:lnTo>
                    <a:lnTo>
                      <a:pt x="121475" y="1130015"/>
                    </a:lnTo>
                    <a:lnTo>
                      <a:pt x="128612" y="1140559"/>
                    </a:lnTo>
                    <a:lnTo>
                      <a:pt x="135933" y="1150976"/>
                    </a:lnTo>
                    <a:lnTo>
                      <a:pt x="143435" y="1161264"/>
                    </a:lnTo>
                    <a:lnTo>
                      <a:pt x="151116" y="1171418"/>
                    </a:lnTo>
                    <a:lnTo>
                      <a:pt x="158973" y="1181437"/>
                    </a:lnTo>
                    <a:lnTo>
                      <a:pt x="167005" y="1191317"/>
                    </a:lnTo>
                    <a:lnTo>
                      <a:pt x="175208" y="1201055"/>
                    </a:lnTo>
                    <a:lnTo>
                      <a:pt x="183580" y="1210647"/>
                    </a:lnTo>
                    <a:lnTo>
                      <a:pt x="192119" y="1220092"/>
                    </a:lnTo>
                    <a:lnTo>
                      <a:pt x="200822" y="1229386"/>
                    </a:lnTo>
                    <a:lnTo>
                      <a:pt x="209686" y="1238526"/>
                    </a:lnTo>
                    <a:lnTo>
                      <a:pt x="218709" y="1247509"/>
                    </a:lnTo>
                    <a:lnTo>
                      <a:pt x="227888" y="1256334"/>
                    </a:lnTo>
                    <a:lnTo>
                      <a:pt x="237220" y="1264996"/>
                    </a:lnTo>
                    <a:lnTo>
                      <a:pt x="246702" y="1273493"/>
                    </a:lnTo>
                    <a:lnTo>
                      <a:pt x="256331" y="1281824"/>
                    </a:lnTo>
                    <a:lnTo>
                      <a:pt x="266104" y="1289984"/>
                    </a:lnTo>
                    <a:lnTo>
                      <a:pt x="276019" y="1297973"/>
                    </a:lnTo>
                    <a:lnTo>
                      <a:pt x="286072" y="1305786"/>
                    </a:lnTo>
                    <a:lnTo>
                      <a:pt x="296261" y="1313423"/>
                    </a:lnTo>
                    <a:lnTo>
                      <a:pt x="306581" y="1320879"/>
                    </a:lnTo>
                    <a:lnTo>
                      <a:pt x="317030" y="1328155"/>
                    </a:lnTo>
                    <a:lnTo>
                      <a:pt x="327606" y="1335246"/>
                    </a:lnTo>
                    <a:lnTo>
                      <a:pt x="338303" y="1342151"/>
                    </a:lnTo>
                    <a:lnTo>
                      <a:pt x="349120" y="1348867"/>
                    </a:lnTo>
                    <a:lnTo>
                      <a:pt x="360052" y="1355394"/>
                    </a:lnTo>
                    <a:lnTo>
                      <a:pt x="371098" y="1361728"/>
                    </a:lnTo>
                    <a:lnTo>
                      <a:pt x="382252" y="1367868"/>
                    </a:lnTo>
                    <a:lnTo>
                      <a:pt x="393512" y="1373811"/>
                    </a:lnTo>
                    <a:lnTo>
                      <a:pt x="404874" y="1379557"/>
                    </a:lnTo>
                    <a:lnTo>
                      <a:pt x="416336" y="1385103"/>
                    </a:lnTo>
                    <a:lnTo>
                      <a:pt x="427892" y="1390447"/>
                    </a:lnTo>
                    <a:lnTo>
                      <a:pt x="439540" y="1395589"/>
                    </a:lnTo>
                    <a:lnTo>
                      <a:pt x="451277" y="1400525"/>
                    </a:lnTo>
                    <a:lnTo>
                      <a:pt x="463098" y="1405256"/>
                    </a:lnTo>
                    <a:lnTo>
                      <a:pt x="475000" y="1409779"/>
                    </a:lnTo>
                    <a:lnTo>
                      <a:pt x="486979" y="1414093"/>
                    </a:lnTo>
                    <a:lnTo>
                      <a:pt x="499032" y="1418197"/>
                    </a:lnTo>
                    <a:lnTo>
                      <a:pt x="511155" y="1422089"/>
                    </a:lnTo>
                    <a:lnTo>
                      <a:pt x="523345" y="1425768"/>
                    </a:lnTo>
                    <a:lnTo>
                      <a:pt x="535596" y="1429234"/>
                    </a:lnTo>
                    <a:lnTo>
                      <a:pt x="547907" y="1432484"/>
                    </a:lnTo>
                    <a:lnTo>
                      <a:pt x="560272" y="1435519"/>
                    </a:lnTo>
                    <a:lnTo>
                      <a:pt x="572689" y="1438337"/>
                    </a:lnTo>
                    <a:lnTo>
                      <a:pt x="585153" y="1440937"/>
                    </a:lnTo>
                    <a:lnTo>
                      <a:pt x="597661" y="1443318"/>
                    </a:lnTo>
                    <a:lnTo>
                      <a:pt x="610209" y="1445480"/>
                    </a:lnTo>
                    <a:lnTo>
                      <a:pt x="622792" y="1447423"/>
                    </a:lnTo>
                    <a:lnTo>
                      <a:pt x="635408" y="1449144"/>
                    </a:lnTo>
                    <a:lnTo>
                      <a:pt x="648052" y="1450645"/>
                    </a:lnTo>
                    <a:lnTo>
                      <a:pt x="660720" y="1451924"/>
                    </a:lnTo>
                    <a:lnTo>
                      <a:pt x="673408" y="1452982"/>
                    </a:lnTo>
                    <a:lnTo>
                      <a:pt x="686113" y="1453817"/>
                    </a:lnTo>
                    <a:lnTo>
                      <a:pt x="698831" y="1454429"/>
                    </a:lnTo>
                    <a:lnTo>
                      <a:pt x="711557" y="1454819"/>
                    </a:lnTo>
                    <a:lnTo>
                      <a:pt x="724289" y="1454986"/>
                    </a:lnTo>
                    <a:lnTo>
                      <a:pt x="737021" y="1454930"/>
                    </a:lnTo>
                    <a:lnTo>
                      <a:pt x="749751" y="1454652"/>
                    </a:lnTo>
                    <a:lnTo>
                      <a:pt x="762473" y="1454151"/>
                    </a:lnTo>
                    <a:lnTo>
                      <a:pt x="775185" y="1453427"/>
                    </a:lnTo>
                    <a:lnTo>
                      <a:pt x="787882" y="1452481"/>
                    </a:lnTo>
                    <a:lnTo>
                      <a:pt x="800561" y="1451312"/>
                    </a:lnTo>
                    <a:lnTo>
                      <a:pt x="813218" y="1449922"/>
                    </a:lnTo>
                    <a:lnTo>
                      <a:pt x="825848" y="1448311"/>
                    </a:lnTo>
                    <a:lnTo>
                      <a:pt x="838448" y="1446479"/>
                    </a:lnTo>
                    <a:lnTo>
                      <a:pt x="851014" y="1444427"/>
                    </a:lnTo>
                    <a:lnTo>
                      <a:pt x="863542" y="1442155"/>
                    </a:lnTo>
                    <a:lnTo>
                      <a:pt x="876028" y="1439664"/>
                    </a:lnTo>
                    <a:lnTo>
                      <a:pt x="888469" y="1436955"/>
                    </a:lnTo>
                    <a:lnTo>
                      <a:pt x="900861" y="1434029"/>
                    </a:lnTo>
                    <a:lnTo>
                      <a:pt x="913199" y="1430886"/>
                    </a:lnTo>
                    <a:lnTo>
                      <a:pt x="925481" y="1427528"/>
                    </a:lnTo>
                    <a:lnTo>
                      <a:pt x="937702" y="1423955"/>
                    </a:lnTo>
                    <a:lnTo>
                      <a:pt x="949859" y="1420169"/>
                    </a:lnTo>
                    <a:lnTo>
                      <a:pt x="961947" y="1416171"/>
                    </a:lnTo>
                    <a:lnTo>
                      <a:pt x="973964" y="1411962"/>
                    </a:lnTo>
                    <a:lnTo>
                      <a:pt x="985905" y="1407544"/>
                    </a:lnTo>
                    <a:lnTo>
                      <a:pt x="997767" y="1402917"/>
                    </a:lnTo>
                    <a:lnTo>
                      <a:pt x="1009546" y="1398083"/>
                    </a:lnTo>
                    <a:lnTo>
                      <a:pt x="1021239" y="1393043"/>
                    </a:lnTo>
                    <a:lnTo>
                      <a:pt x="1032842" y="1387800"/>
                    </a:lnTo>
                    <a:lnTo>
                      <a:pt x="1044351" y="1382355"/>
                    </a:lnTo>
                    <a:lnTo>
                      <a:pt x="1055763" y="1376709"/>
                    </a:lnTo>
                    <a:lnTo>
                      <a:pt x="1067075" y="1370864"/>
                    </a:lnTo>
                    <a:lnTo>
                      <a:pt x="1078283" y="1364822"/>
                    </a:lnTo>
                    <a:lnTo>
                      <a:pt x="1089383" y="1358585"/>
                    </a:lnTo>
                    <a:lnTo>
                      <a:pt x="1100372" y="1352155"/>
                    </a:lnTo>
                    <a:lnTo>
                      <a:pt x="1111247" y="1345533"/>
                    </a:lnTo>
                    <a:lnTo>
                      <a:pt x="1122005" y="1338722"/>
                    </a:lnTo>
                    <a:lnTo>
                      <a:pt x="1132641" y="1331723"/>
                    </a:lnTo>
                    <a:lnTo>
                      <a:pt x="1143154" y="1324540"/>
                    </a:lnTo>
                    <a:lnTo>
                      <a:pt x="1153539" y="1317174"/>
                    </a:lnTo>
                    <a:lnTo>
                      <a:pt x="1163794" y="1309627"/>
                    </a:lnTo>
                    <a:lnTo>
                      <a:pt x="1173915" y="1301901"/>
                    </a:lnTo>
                    <a:lnTo>
                      <a:pt x="1183900" y="1294000"/>
                    </a:lnTo>
                    <a:lnTo>
                      <a:pt x="1193744" y="1285925"/>
                    </a:lnTo>
                    <a:lnTo>
                      <a:pt x="1203446" y="1277680"/>
                    </a:lnTo>
                    <a:lnTo>
                      <a:pt x="1213002" y="1269265"/>
                    </a:lnTo>
                    <a:lnTo>
                      <a:pt x="1222409" y="1260685"/>
                    </a:lnTo>
                    <a:lnTo>
                      <a:pt x="1231665" y="1251942"/>
                    </a:lnTo>
                    <a:lnTo>
                      <a:pt x="1240766" y="1243037"/>
                    </a:lnTo>
                    <a:lnTo>
                      <a:pt x="1249710" y="1233975"/>
                    </a:lnTo>
                    <a:lnTo>
                      <a:pt x="1258494" y="1224758"/>
                    </a:lnTo>
                    <a:lnTo>
                      <a:pt x="1267115" y="1215388"/>
                    </a:lnTo>
                    <a:lnTo>
                      <a:pt x="1275571" y="1205869"/>
                    </a:lnTo>
                    <a:lnTo>
                      <a:pt x="1283859" y="1196204"/>
                    </a:lnTo>
                    <a:lnTo>
                      <a:pt x="1291977" y="1186395"/>
                    </a:lnTo>
                    <a:lnTo>
                      <a:pt x="1299922" y="1176445"/>
                    </a:lnTo>
                    <a:lnTo>
                      <a:pt x="1307691" y="1166358"/>
                    </a:lnTo>
                    <a:lnTo>
                      <a:pt x="1315283" y="1156136"/>
                    </a:lnTo>
                    <a:lnTo>
                      <a:pt x="1322694" y="1145783"/>
                    </a:lnTo>
                    <a:lnTo>
                      <a:pt x="1329924" y="1135302"/>
                    </a:lnTo>
                    <a:lnTo>
                      <a:pt x="1336969" y="1124696"/>
                    </a:lnTo>
                    <a:lnTo>
                      <a:pt x="1343827" y="1113969"/>
                    </a:lnTo>
                    <a:lnTo>
                      <a:pt x="1350496" y="1103123"/>
                    </a:lnTo>
                    <a:lnTo>
                      <a:pt x="1356975" y="1092162"/>
                    </a:lnTo>
                    <a:lnTo>
                      <a:pt x="1363260" y="1081089"/>
                    </a:lnTo>
                    <a:lnTo>
                      <a:pt x="1369351" y="1069908"/>
                    </a:lnTo>
                    <a:lnTo>
                      <a:pt x="1375245" y="1058622"/>
                    </a:lnTo>
                    <a:lnTo>
                      <a:pt x="1380941" y="1047234"/>
                    </a:lnTo>
                    <a:lnTo>
                      <a:pt x="1386437" y="1035749"/>
                    </a:lnTo>
                    <a:lnTo>
                      <a:pt x="1391731" y="1024169"/>
                    </a:lnTo>
                    <a:lnTo>
                      <a:pt x="1396821" y="1012498"/>
                    </a:lnTo>
                    <a:lnTo>
                      <a:pt x="1401707" y="1000741"/>
                    </a:lnTo>
                    <a:lnTo>
                      <a:pt x="1406385" y="988899"/>
                    </a:lnTo>
                    <a:lnTo>
                      <a:pt x="1410856" y="976977"/>
                    </a:lnTo>
                    <a:lnTo>
                      <a:pt x="1415118" y="964979"/>
                    </a:lnTo>
                    <a:lnTo>
                      <a:pt x="1419169" y="952908"/>
                    </a:lnTo>
                    <a:lnTo>
                      <a:pt x="1423008" y="940768"/>
                    </a:lnTo>
                    <a:lnTo>
                      <a:pt x="1426634" y="928563"/>
                    </a:lnTo>
                    <a:lnTo>
                      <a:pt x="1430046" y="916296"/>
                    </a:lnTo>
                    <a:lnTo>
                      <a:pt x="1433242" y="903972"/>
                    </a:lnTo>
                    <a:lnTo>
                      <a:pt x="1436223" y="891593"/>
                    </a:lnTo>
                    <a:lnTo>
                      <a:pt x="1438986" y="879164"/>
                    </a:lnTo>
                    <a:lnTo>
                      <a:pt x="1441532" y="866688"/>
                    </a:lnTo>
                    <a:lnTo>
                      <a:pt x="1443858" y="854170"/>
                    </a:lnTo>
                    <a:lnTo>
                      <a:pt x="1445966" y="841613"/>
                    </a:lnTo>
                    <a:lnTo>
                      <a:pt x="1447853" y="829022"/>
                    </a:lnTo>
                    <a:lnTo>
                      <a:pt x="1449519" y="816399"/>
                    </a:lnTo>
                    <a:lnTo>
                      <a:pt x="1450965" y="803748"/>
                    </a:lnTo>
                    <a:lnTo>
                      <a:pt x="1452188" y="791075"/>
                    </a:lnTo>
                    <a:lnTo>
                      <a:pt x="1453190" y="778382"/>
                    </a:lnTo>
                    <a:lnTo>
                      <a:pt x="1453970" y="765673"/>
                    </a:lnTo>
                    <a:lnTo>
                      <a:pt x="1454527" y="752953"/>
                    </a:lnTo>
                    <a:lnTo>
                      <a:pt x="1454861" y="740225"/>
                    </a:lnTo>
                    <a:lnTo>
                      <a:pt x="1454972" y="727493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l9">
                <a:extLst>
                  <a:ext uri="{FF2B5EF4-FFF2-40B4-BE49-F238E27FC236}">
                    <a16:creationId xmlns:a16="http://schemas.microsoft.com/office/drawing/2014/main" id="{C02911CE-32FC-6338-0A76-CF1212F76D83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lnTo>
                      <a:pt x="2645405" y="132271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g13">
                <a:extLst>
                  <a:ext uri="{FF2B5EF4-FFF2-40B4-BE49-F238E27FC236}">
                    <a16:creationId xmlns:a16="http://schemas.microsoft.com/office/drawing/2014/main" id="{189430F8-E869-DB1F-A32F-84D3C6BB353B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close/>
                  </a:path>
                </a:pathLst>
              </a:custGeom>
              <a:solidFill>
                <a:srgbClr val="BEBEBE">
                  <a:alpha val="20000"/>
                </a:srgbClr>
              </a:solidFill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l14">
                <a:extLst>
                  <a:ext uri="{FF2B5EF4-FFF2-40B4-BE49-F238E27FC236}">
                    <a16:creationId xmlns:a16="http://schemas.microsoft.com/office/drawing/2014/main" id="{D7765FCA-BA3E-89A3-3AE9-17C0B16CEA0B}"/>
                  </a:ext>
                </a:extLst>
              </p:cNvPr>
              <p:cNvSpPr/>
              <p:nvPr/>
            </p:nvSpPr>
            <p:spPr>
              <a:xfrm>
                <a:off x="1623221" y="715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119045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l15">
                <a:extLst>
                  <a:ext uri="{FF2B5EF4-FFF2-40B4-BE49-F238E27FC236}">
                    <a16:creationId xmlns:a16="http://schemas.microsoft.com/office/drawing/2014/main" id="{CDB729F8-FDE1-3A85-DDD2-DC5D6778E756}"/>
                  </a:ext>
                </a:extLst>
              </p:cNvPr>
              <p:cNvSpPr/>
              <p:nvPr/>
            </p:nvSpPr>
            <p:spPr>
              <a:xfrm>
                <a:off x="1755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0" y="0"/>
                    </a:moveTo>
                    <a:lnTo>
                      <a:pt x="1190455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6">
                <a:extLst>
                  <a:ext uri="{FF2B5EF4-FFF2-40B4-BE49-F238E27FC236}">
                    <a16:creationId xmlns:a16="http://schemas.microsoft.com/office/drawing/2014/main" id="{11DA187B-B123-8AC1-6CC5-9255CB8A15D7}"/>
                  </a:ext>
                </a:extLst>
              </p:cNvPr>
              <p:cNvSpPr/>
              <p:nvPr/>
            </p:nvSpPr>
            <p:spPr>
              <a:xfrm>
                <a:off x="1623221" y="2170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0"/>
                    </a:moveTo>
                    <a:lnTo>
                      <a:pt x="0" y="119045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pl17">
                <a:extLst>
                  <a:ext uri="{FF2B5EF4-FFF2-40B4-BE49-F238E27FC236}">
                    <a16:creationId xmlns:a16="http://schemas.microsoft.com/office/drawing/2014/main" id="{58F7C083-588C-88AE-1039-3A471E4C5F93}"/>
                  </a:ext>
                </a:extLst>
              </p:cNvPr>
              <p:cNvSpPr/>
              <p:nvPr/>
            </p:nvSpPr>
            <p:spPr>
              <a:xfrm>
                <a:off x="300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1190455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pl19">
                <a:extLst>
                  <a:ext uri="{FF2B5EF4-FFF2-40B4-BE49-F238E27FC236}">
                    <a16:creationId xmlns:a16="http://schemas.microsoft.com/office/drawing/2014/main" id="{513FCD14-537E-6075-E2B6-1AD18A24C952}"/>
                  </a:ext>
                </a:extLst>
              </p:cNvPr>
              <p:cNvSpPr/>
              <p:nvPr/>
            </p:nvSpPr>
            <p:spPr>
              <a:xfrm>
                <a:off x="1490948" y="715730"/>
                <a:ext cx="264545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264545" h="1455000">
                    <a:moveTo>
                      <a:pt x="132272" y="0"/>
                    </a:moveTo>
                    <a:lnTo>
                      <a:pt x="264545" y="1322727"/>
                    </a:lnTo>
                    <a:lnTo>
                      <a:pt x="132272" y="1455000"/>
                    </a:lnTo>
                    <a:lnTo>
                      <a:pt x="0" y="1322727"/>
                    </a:lnTo>
                    <a:lnTo>
                      <a:pt x="132272" y="0"/>
                    </a:lnTo>
                  </a:path>
                </a:pathLst>
              </a:custGeom>
              <a:ln w="24391" cap="flat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pl20">
                <a:extLst>
                  <a:ext uri="{FF2B5EF4-FFF2-40B4-BE49-F238E27FC236}">
                    <a16:creationId xmlns:a16="http://schemas.microsoft.com/office/drawing/2014/main" id="{6F224F1D-CE13-AC88-F736-B499FB32D6D4}"/>
                  </a:ext>
                </a:extLst>
              </p:cNvPr>
              <p:cNvSpPr/>
              <p:nvPr/>
            </p:nvSpPr>
            <p:spPr>
              <a:xfrm>
                <a:off x="550488" y="1787139"/>
                <a:ext cx="2395460" cy="1383573"/>
              </a:xfrm>
              <a:custGeom>
                <a:avLst/>
                <a:gdLst/>
                <a:ahLst/>
                <a:cxnLst/>
                <a:rect l="0" t="0" r="0" b="0"/>
                <a:pathLst>
                  <a:path w="2395460" h="1383573">
                    <a:moveTo>
                      <a:pt x="1072732" y="0"/>
                    </a:moveTo>
                    <a:lnTo>
                      <a:pt x="2395460" y="251318"/>
                    </a:lnTo>
                    <a:lnTo>
                      <a:pt x="1072732" y="1383573"/>
                    </a:lnTo>
                    <a:lnTo>
                      <a:pt x="0" y="251318"/>
                    </a:lnTo>
                    <a:lnTo>
                      <a:pt x="1072732" y="0"/>
                    </a:lnTo>
                  </a:path>
                </a:pathLst>
              </a:custGeom>
              <a:ln w="24391" cap="flat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pl21">
                <a:extLst>
                  <a:ext uri="{FF2B5EF4-FFF2-40B4-BE49-F238E27FC236}">
                    <a16:creationId xmlns:a16="http://schemas.microsoft.com/office/drawing/2014/main" id="{25204BC3-1474-C6E8-1773-1FF03F3012C5}"/>
                  </a:ext>
                </a:extLst>
              </p:cNvPr>
              <p:cNvSpPr/>
              <p:nvPr/>
            </p:nvSpPr>
            <p:spPr>
              <a:xfrm>
                <a:off x="1157620" y="1906185"/>
                <a:ext cx="1526427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1526427" h="1455000">
                    <a:moveTo>
                      <a:pt x="465600" y="0"/>
                    </a:moveTo>
                    <a:lnTo>
                      <a:pt x="1526427" y="132272"/>
                    </a:lnTo>
                    <a:lnTo>
                      <a:pt x="465600" y="1455000"/>
                    </a:lnTo>
                    <a:lnTo>
                      <a:pt x="0" y="132272"/>
                    </a:lnTo>
                    <a:lnTo>
                      <a:pt x="465600" y="0"/>
                    </a:lnTo>
                  </a:path>
                </a:pathLst>
              </a:custGeom>
              <a:ln w="24391" cap="flat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pl22">
                <a:extLst>
                  <a:ext uri="{FF2B5EF4-FFF2-40B4-BE49-F238E27FC236}">
                    <a16:creationId xmlns:a16="http://schemas.microsoft.com/office/drawing/2014/main" id="{6437EBDA-B898-8744-758E-CC893A04F3E9}"/>
                  </a:ext>
                </a:extLst>
              </p:cNvPr>
              <p:cNvSpPr/>
              <p:nvPr/>
            </p:nvSpPr>
            <p:spPr>
              <a:xfrm>
                <a:off x="300493" y="1870471"/>
                <a:ext cx="2288319" cy="431209"/>
              </a:xfrm>
              <a:custGeom>
                <a:avLst/>
                <a:gdLst/>
                <a:ahLst/>
                <a:cxnLst/>
                <a:rect l="0" t="0" r="0" b="0"/>
                <a:pathLst>
                  <a:path w="2288319" h="431209">
                    <a:moveTo>
                      <a:pt x="1322727" y="0"/>
                    </a:moveTo>
                    <a:lnTo>
                      <a:pt x="2288319" y="167986"/>
                    </a:lnTo>
                    <a:lnTo>
                      <a:pt x="1322727" y="431209"/>
                    </a:lnTo>
                    <a:lnTo>
                      <a:pt x="0" y="167986"/>
                    </a:lnTo>
                    <a:lnTo>
                      <a:pt x="1322727" y="0"/>
                    </a:lnTo>
                  </a:path>
                </a:pathLst>
              </a:custGeom>
              <a:ln w="24391" cap="flat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t23">
                <a:extLst>
                  <a:ext uri="{FF2B5EF4-FFF2-40B4-BE49-F238E27FC236}">
                    <a16:creationId xmlns:a16="http://schemas.microsoft.com/office/drawing/2014/main" id="{D847AC5F-7EDF-6E6C-4868-91726B4D692D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t24">
                <a:extLst>
                  <a:ext uri="{FF2B5EF4-FFF2-40B4-BE49-F238E27FC236}">
                    <a16:creationId xmlns:a16="http://schemas.microsoft.com/office/drawing/2014/main" id="{A3994933-0D1D-8D16-83E9-1E01F9E955BC}"/>
                  </a:ext>
                </a:extLst>
              </p:cNvPr>
              <p:cNvSpPr/>
              <p:nvPr/>
            </p:nvSpPr>
            <p:spPr>
              <a:xfrm>
                <a:off x="2072416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t25">
                <a:extLst>
                  <a:ext uri="{FF2B5EF4-FFF2-40B4-BE49-F238E27FC236}">
                    <a16:creationId xmlns:a16="http://schemas.microsoft.com/office/drawing/2014/main" id="{D2981DC7-00D1-EC16-C6DF-1074E54005F3}"/>
                  </a:ext>
                </a:extLst>
              </p:cNvPr>
              <p:cNvSpPr/>
              <p:nvPr/>
            </p:nvSpPr>
            <p:spPr>
              <a:xfrm>
                <a:off x="1618721" y="2404321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t26">
                <a:extLst>
                  <a:ext uri="{FF2B5EF4-FFF2-40B4-BE49-F238E27FC236}">
                    <a16:creationId xmlns:a16="http://schemas.microsoft.com/office/drawing/2014/main" id="{19DCDD23-DC29-2978-9602-8AD665F1E10F}"/>
                  </a:ext>
                </a:extLst>
              </p:cNvPr>
              <p:cNvSpPr/>
              <p:nvPr/>
            </p:nvSpPr>
            <p:spPr>
              <a:xfrm>
                <a:off x="1212643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t27">
                <a:extLst>
                  <a:ext uri="{FF2B5EF4-FFF2-40B4-BE49-F238E27FC236}">
                    <a16:creationId xmlns:a16="http://schemas.microsoft.com/office/drawing/2014/main" id="{1E7C461C-1387-38B9-0AF2-477B18F47297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t28">
                <a:extLst>
                  <a:ext uri="{FF2B5EF4-FFF2-40B4-BE49-F238E27FC236}">
                    <a16:creationId xmlns:a16="http://schemas.microsoft.com/office/drawing/2014/main" id="{C9AD16BE-A356-1E2C-010A-727C910335AB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t29">
                <a:extLst>
                  <a:ext uri="{FF2B5EF4-FFF2-40B4-BE49-F238E27FC236}">
                    <a16:creationId xmlns:a16="http://schemas.microsoft.com/office/drawing/2014/main" id="{B8A1BF4E-4902-0A42-07C2-0F5DC21108A5}"/>
                  </a:ext>
                </a:extLst>
              </p:cNvPr>
              <p:cNvSpPr/>
              <p:nvPr/>
            </p:nvSpPr>
            <p:spPr>
              <a:xfrm>
                <a:off x="1750993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t30">
                <a:extLst>
                  <a:ext uri="{FF2B5EF4-FFF2-40B4-BE49-F238E27FC236}">
                    <a16:creationId xmlns:a16="http://schemas.microsoft.com/office/drawing/2014/main" id="{5447CECA-C02F-096A-0D75-26290C8824F2}"/>
                  </a:ext>
                </a:extLst>
              </p:cNvPr>
              <p:cNvSpPr/>
              <p:nvPr/>
            </p:nvSpPr>
            <p:spPr>
              <a:xfrm>
                <a:off x="1618721" y="2166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pt31">
                <a:extLst>
                  <a:ext uri="{FF2B5EF4-FFF2-40B4-BE49-F238E27FC236}">
                    <a16:creationId xmlns:a16="http://schemas.microsoft.com/office/drawing/2014/main" id="{E4692F9F-65EA-4909-B8AA-6A24C25D564B}"/>
                  </a:ext>
                </a:extLst>
              </p:cNvPr>
              <p:cNvSpPr/>
              <p:nvPr/>
            </p:nvSpPr>
            <p:spPr>
              <a:xfrm>
                <a:off x="1486448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pt32">
                <a:extLst>
                  <a:ext uri="{FF2B5EF4-FFF2-40B4-BE49-F238E27FC236}">
                    <a16:creationId xmlns:a16="http://schemas.microsoft.com/office/drawing/2014/main" id="{A43BA512-2189-2669-EC53-A34469E41F71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pt33">
                <a:extLst>
                  <a:ext uri="{FF2B5EF4-FFF2-40B4-BE49-F238E27FC236}">
                    <a16:creationId xmlns:a16="http://schemas.microsoft.com/office/drawing/2014/main" id="{CDD15AEA-06A3-607D-0FC8-780BF113F118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pt34">
                <a:extLst>
                  <a:ext uri="{FF2B5EF4-FFF2-40B4-BE49-F238E27FC236}">
                    <a16:creationId xmlns:a16="http://schemas.microsoft.com/office/drawing/2014/main" id="{9F941515-687D-E6DD-4F41-BD48ED6D592C}"/>
                  </a:ext>
                </a:extLst>
              </p:cNvPr>
              <p:cNvSpPr/>
              <p:nvPr/>
            </p:nvSpPr>
            <p:spPr>
              <a:xfrm>
                <a:off x="294144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pt35">
                <a:extLst>
                  <a:ext uri="{FF2B5EF4-FFF2-40B4-BE49-F238E27FC236}">
                    <a16:creationId xmlns:a16="http://schemas.microsoft.com/office/drawing/2014/main" id="{78CC27C4-0976-F933-9903-A808819F2C09}"/>
                  </a:ext>
                </a:extLst>
              </p:cNvPr>
              <p:cNvSpPr/>
              <p:nvPr/>
            </p:nvSpPr>
            <p:spPr>
              <a:xfrm>
                <a:off x="1618721" y="3166213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pt36">
                <a:extLst>
                  <a:ext uri="{FF2B5EF4-FFF2-40B4-BE49-F238E27FC236}">
                    <a16:creationId xmlns:a16="http://schemas.microsoft.com/office/drawing/2014/main" id="{6CE0F0EE-D586-974B-0103-F01CCDC5E861}"/>
                  </a:ext>
                </a:extLst>
              </p:cNvPr>
              <p:cNvSpPr/>
              <p:nvPr/>
            </p:nvSpPr>
            <p:spPr>
              <a:xfrm>
                <a:off x="54598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pt37">
                <a:extLst>
                  <a:ext uri="{FF2B5EF4-FFF2-40B4-BE49-F238E27FC236}">
                    <a16:creationId xmlns:a16="http://schemas.microsoft.com/office/drawing/2014/main" id="{5D9FC036-574D-503D-E01C-D0775BF7A5A3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pt38">
                <a:extLst>
                  <a:ext uri="{FF2B5EF4-FFF2-40B4-BE49-F238E27FC236}">
                    <a16:creationId xmlns:a16="http://schemas.microsoft.com/office/drawing/2014/main" id="{2F26037B-F522-D2D3-55E2-A03B7AA3D348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pt39">
                <a:extLst>
                  <a:ext uri="{FF2B5EF4-FFF2-40B4-BE49-F238E27FC236}">
                    <a16:creationId xmlns:a16="http://schemas.microsoft.com/office/drawing/2014/main" id="{E29103D7-A807-F71E-06E5-4BFBCABA8DF2}"/>
                  </a:ext>
                </a:extLst>
              </p:cNvPr>
              <p:cNvSpPr/>
              <p:nvPr/>
            </p:nvSpPr>
            <p:spPr>
              <a:xfrm>
                <a:off x="2679548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pt40">
                <a:extLst>
                  <a:ext uri="{FF2B5EF4-FFF2-40B4-BE49-F238E27FC236}">
                    <a16:creationId xmlns:a16="http://schemas.microsoft.com/office/drawing/2014/main" id="{0E27C97D-FC80-72BF-BC4F-9E10195FBFC2}"/>
                  </a:ext>
                </a:extLst>
              </p:cNvPr>
              <p:cNvSpPr/>
              <p:nvPr/>
            </p:nvSpPr>
            <p:spPr>
              <a:xfrm>
                <a:off x="1618721" y="3356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pt41">
                <a:extLst>
                  <a:ext uri="{FF2B5EF4-FFF2-40B4-BE49-F238E27FC236}">
                    <a16:creationId xmlns:a16="http://schemas.microsoft.com/office/drawing/2014/main" id="{5F1009EF-A999-F322-F21C-ACC7B7309997}"/>
                  </a:ext>
                </a:extLst>
              </p:cNvPr>
              <p:cNvSpPr/>
              <p:nvPr/>
            </p:nvSpPr>
            <p:spPr>
              <a:xfrm>
                <a:off x="1153120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pt42">
                <a:extLst>
                  <a:ext uri="{FF2B5EF4-FFF2-40B4-BE49-F238E27FC236}">
                    <a16:creationId xmlns:a16="http://schemas.microsoft.com/office/drawing/2014/main" id="{923E8A14-1B39-C839-EF7E-4C6EC5218699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pt43">
                <a:extLst>
                  <a:ext uri="{FF2B5EF4-FFF2-40B4-BE49-F238E27FC236}">
                    <a16:creationId xmlns:a16="http://schemas.microsoft.com/office/drawing/2014/main" id="{176F82D0-6B97-5214-7F4F-6759EBA4F452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pt44">
                <a:extLst>
                  <a:ext uri="{FF2B5EF4-FFF2-40B4-BE49-F238E27FC236}">
                    <a16:creationId xmlns:a16="http://schemas.microsoft.com/office/drawing/2014/main" id="{E63516E8-8FC9-1F81-3D85-364A5A1EE7B3}"/>
                  </a:ext>
                </a:extLst>
              </p:cNvPr>
              <p:cNvSpPr/>
              <p:nvPr/>
            </p:nvSpPr>
            <p:spPr>
              <a:xfrm>
                <a:off x="2584312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pt45">
                <a:extLst>
                  <a:ext uri="{FF2B5EF4-FFF2-40B4-BE49-F238E27FC236}">
                    <a16:creationId xmlns:a16="http://schemas.microsoft.com/office/drawing/2014/main" id="{D085115E-0877-1298-05EE-7546D65260A7}"/>
                  </a:ext>
                </a:extLst>
              </p:cNvPr>
              <p:cNvSpPr/>
              <p:nvPr/>
            </p:nvSpPr>
            <p:spPr>
              <a:xfrm>
                <a:off x="1618721" y="2297180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pt46">
                <a:extLst>
                  <a:ext uri="{FF2B5EF4-FFF2-40B4-BE49-F238E27FC236}">
                    <a16:creationId xmlns:a16="http://schemas.microsoft.com/office/drawing/2014/main" id="{9E1E382C-389E-A56B-99A2-0281FD701BE3}"/>
                  </a:ext>
                </a:extLst>
              </p:cNvPr>
              <p:cNvSpPr/>
              <p:nvPr/>
            </p:nvSpPr>
            <p:spPr>
              <a:xfrm>
                <a:off x="295993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pt47">
                <a:extLst>
                  <a:ext uri="{FF2B5EF4-FFF2-40B4-BE49-F238E27FC236}">
                    <a16:creationId xmlns:a16="http://schemas.microsoft.com/office/drawing/2014/main" id="{24202EDE-5A76-E435-A865-004AAE226334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pl18">
                <a:extLst>
                  <a:ext uri="{FF2B5EF4-FFF2-40B4-BE49-F238E27FC236}">
                    <a16:creationId xmlns:a16="http://schemas.microsoft.com/office/drawing/2014/main" id="{6CC33B39-3B74-1CAC-3F3C-4D62B1E9CC70}"/>
                  </a:ext>
                </a:extLst>
              </p:cNvPr>
              <p:cNvSpPr/>
              <p:nvPr/>
            </p:nvSpPr>
            <p:spPr>
              <a:xfrm>
                <a:off x="1217143" y="1810948"/>
                <a:ext cx="859773" cy="597872"/>
              </a:xfrm>
              <a:custGeom>
                <a:avLst/>
                <a:gdLst/>
                <a:ahLst/>
                <a:cxnLst/>
                <a:rect l="0" t="0" r="0" b="0"/>
                <a:pathLst>
                  <a:path w="859773" h="597872">
                    <a:moveTo>
                      <a:pt x="406077" y="0"/>
                    </a:moveTo>
                    <a:lnTo>
                      <a:pt x="859773" y="227509"/>
                    </a:lnTo>
                    <a:lnTo>
                      <a:pt x="406077" y="597872"/>
                    </a:lnTo>
                    <a:lnTo>
                      <a:pt x="0" y="227509"/>
                    </a:lnTo>
                    <a:lnTo>
                      <a:pt x="406077" y="0"/>
                    </a:lnTo>
                  </a:path>
                </a:pathLst>
              </a:custGeom>
              <a:ln w="2439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A65604F-B775-C03E-25B3-5EE609583263}"/>
              </a:ext>
            </a:extLst>
          </p:cNvPr>
          <p:cNvGrpSpPr/>
          <p:nvPr/>
        </p:nvGrpSpPr>
        <p:grpSpPr>
          <a:xfrm>
            <a:off x="3446372" y="4127398"/>
            <a:ext cx="2847956" cy="1097279"/>
            <a:chOff x="2287859" y="3201901"/>
            <a:chExt cx="2847956" cy="1097279"/>
          </a:xfrm>
        </p:grpSpPr>
        <p:sp>
          <p:nvSpPr>
            <p:cNvPr id="174" name="rc24">
              <a:extLst>
                <a:ext uri="{FF2B5EF4-FFF2-40B4-BE49-F238E27FC236}">
                  <a16:creationId xmlns:a16="http://schemas.microsoft.com/office/drawing/2014/main" id="{C1EEEAA7-54FA-FCE9-4049-EFDB43056AA2}"/>
                </a:ext>
              </a:extLst>
            </p:cNvPr>
            <p:cNvSpPr/>
            <p:nvPr/>
          </p:nvSpPr>
          <p:spPr>
            <a:xfrm>
              <a:off x="2287859" y="3201901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25">
              <a:extLst>
                <a:ext uri="{FF2B5EF4-FFF2-40B4-BE49-F238E27FC236}">
                  <a16:creationId xmlns:a16="http://schemas.microsoft.com/office/drawing/2014/main" id="{76FA17E4-67B8-FE51-6C89-AA29B560DC08}"/>
                </a:ext>
              </a:extLst>
            </p:cNvPr>
            <p:cNvSpPr/>
            <p:nvPr/>
          </p:nvSpPr>
          <p:spPr>
            <a:xfrm>
              <a:off x="2296859" y="3210901"/>
              <a:ext cx="201455" cy="20145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26">
              <a:extLst>
                <a:ext uri="{FF2B5EF4-FFF2-40B4-BE49-F238E27FC236}">
                  <a16:creationId xmlns:a16="http://schemas.microsoft.com/office/drawing/2014/main" id="{DED2651F-6D60-8520-D6B4-10152765325E}"/>
                </a:ext>
              </a:extLst>
            </p:cNvPr>
            <p:cNvSpPr/>
            <p:nvPr/>
          </p:nvSpPr>
          <p:spPr>
            <a:xfrm>
              <a:off x="2287859" y="342135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27">
              <a:extLst>
                <a:ext uri="{FF2B5EF4-FFF2-40B4-BE49-F238E27FC236}">
                  <a16:creationId xmlns:a16="http://schemas.microsoft.com/office/drawing/2014/main" id="{27F0A9A4-2F60-76E2-0023-339863F3EE7B}"/>
                </a:ext>
              </a:extLst>
            </p:cNvPr>
            <p:cNvSpPr/>
            <p:nvPr/>
          </p:nvSpPr>
          <p:spPr>
            <a:xfrm>
              <a:off x="2296859" y="3430357"/>
              <a:ext cx="201455" cy="20145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28">
              <a:extLst>
                <a:ext uri="{FF2B5EF4-FFF2-40B4-BE49-F238E27FC236}">
                  <a16:creationId xmlns:a16="http://schemas.microsoft.com/office/drawing/2014/main" id="{46EA27F8-6669-C374-2DBE-C86F6A0E9A92}"/>
                </a:ext>
              </a:extLst>
            </p:cNvPr>
            <p:cNvSpPr/>
            <p:nvPr/>
          </p:nvSpPr>
          <p:spPr>
            <a:xfrm>
              <a:off x="2287859" y="3640813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29">
              <a:extLst>
                <a:ext uri="{FF2B5EF4-FFF2-40B4-BE49-F238E27FC236}">
                  <a16:creationId xmlns:a16="http://schemas.microsoft.com/office/drawing/2014/main" id="{F52A6EFD-6B0F-AEE7-08F2-647A719A7162}"/>
                </a:ext>
              </a:extLst>
            </p:cNvPr>
            <p:cNvSpPr/>
            <p:nvPr/>
          </p:nvSpPr>
          <p:spPr>
            <a:xfrm>
              <a:off x="2296859" y="3649813"/>
              <a:ext cx="201455" cy="201455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30">
              <a:extLst>
                <a:ext uri="{FF2B5EF4-FFF2-40B4-BE49-F238E27FC236}">
                  <a16:creationId xmlns:a16="http://schemas.microsoft.com/office/drawing/2014/main" id="{3BBB5A8A-0CB6-4BCD-8EA4-1D2A3D4A1193}"/>
                </a:ext>
              </a:extLst>
            </p:cNvPr>
            <p:cNvSpPr/>
            <p:nvPr/>
          </p:nvSpPr>
          <p:spPr>
            <a:xfrm>
              <a:off x="2287859" y="3860269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31">
              <a:extLst>
                <a:ext uri="{FF2B5EF4-FFF2-40B4-BE49-F238E27FC236}">
                  <a16:creationId xmlns:a16="http://schemas.microsoft.com/office/drawing/2014/main" id="{3F83A927-298C-C363-991F-A24AA9132192}"/>
                </a:ext>
              </a:extLst>
            </p:cNvPr>
            <p:cNvSpPr/>
            <p:nvPr/>
          </p:nvSpPr>
          <p:spPr>
            <a:xfrm>
              <a:off x="2296859" y="3869269"/>
              <a:ext cx="201455" cy="201455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32">
              <a:extLst>
                <a:ext uri="{FF2B5EF4-FFF2-40B4-BE49-F238E27FC236}">
                  <a16:creationId xmlns:a16="http://schemas.microsoft.com/office/drawing/2014/main" id="{7DF0BE84-05C5-08E1-41C9-E0387D172DA6}"/>
                </a:ext>
              </a:extLst>
            </p:cNvPr>
            <p:cNvSpPr/>
            <p:nvPr/>
          </p:nvSpPr>
          <p:spPr>
            <a:xfrm>
              <a:off x="2287859" y="407972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33">
              <a:extLst>
                <a:ext uri="{FF2B5EF4-FFF2-40B4-BE49-F238E27FC236}">
                  <a16:creationId xmlns:a16="http://schemas.microsoft.com/office/drawing/2014/main" id="{07A7A8BA-DD90-9990-5130-A8FE785AE391}"/>
                </a:ext>
              </a:extLst>
            </p:cNvPr>
            <p:cNvSpPr/>
            <p:nvPr/>
          </p:nvSpPr>
          <p:spPr>
            <a:xfrm>
              <a:off x="2296859" y="4088725"/>
              <a:ext cx="201455" cy="20145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tx34">
              <a:extLst>
                <a:ext uri="{FF2B5EF4-FFF2-40B4-BE49-F238E27FC236}">
                  <a16:creationId xmlns:a16="http://schemas.microsoft.com/office/drawing/2014/main" id="{A4822C90-7EAA-07E0-7914-B2EE9B286B54}"/>
                </a:ext>
              </a:extLst>
            </p:cNvPr>
            <p:cNvSpPr/>
            <p:nvPr/>
          </p:nvSpPr>
          <p:spPr>
            <a:xfrm>
              <a:off x="2576904" y="3246745"/>
              <a:ext cx="119274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offset (status quo)</a:t>
              </a:r>
            </a:p>
          </p:txBody>
        </p:sp>
        <p:sp>
          <p:nvSpPr>
            <p:cNvPr id="186" name="tx35">
              <a:extLst>
                <a:ext uri="{FF2B5EF4-FFF2-40B4-BE49-F238E27FC236}">
                  <a16:creationId xmlns:a16="http://schemas.microsoft.com/office/drawing/2014/main" id="{B7145AEC-D7A0-A660-B179-858C5E2F6B40}"/>
                </a:ext>
              </a:extLst>
            </p:cNvPr>
            <p:cNvSpPr/>
            <p:nvPr/>
          </p:nvSpPr>
          <p:spPr>
            <a:xfrm>
              <a:off x="2576904" y="3467565"/>
              <a:ext cx="106199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Maximise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biodiversity</a:t>
              </a:r>
            </a:p>
          </p:txBody>
        </p:sp>
        <p:sp>
          <p:nvSpPr>
            <p:cNvPr id="187" name="tx36">
              <a:extLst>
                <a:ext uri="{FF2B5EF4-FFF2-40B4-BE49-F238E27FC236}">
                  <a16:creationId xmlns:a16="http://schemas.microsoft.com/office/drawing/2014/main" id="{3A83D242-0C96-9600-3BF0-39F28AAEA44A}"/>
                </a:ext>
              </a:extLst>
            </p:cNvPr>
            <p:cNvSpPr/>
            <p:nvPr/>
          </p:nvSpPr>
          <p:spPr>
            <a:xfrm>
              <a:off x="2576904" y="3709232"/>
              <a:ext cx="73277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Minimise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costs</a:t>
              </a:r>
            </a:p>
          </p:txBody>
        </p:sp>
        <p:sp>
          <p:nvSpPr>
            <p:cNvPr id="188" name="tx37">
              <a:extLst>
                <a:ext uri="{FF2B5EF4-FFF2-40B4-BE49-F238E27FC236}">
                  <a16:creationId xmlns:a16="http://schemas.microsoft.com/office/drawing/2014/main" id="{40FC9724-8971-7838-C67E-B3B9E20BD7A5}"/>
                </a:ext>
              </a:extLst>
            </p:cNvPr>
            <p:cNvSpPr/>
            <p:nvPr/>
          </p:nvSpPr>
          <p:spPr>
            <a:xfrm>
              <a:off x="2576904" y="3905113"/>
              <a:ext cx="255891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  <a:r>
                <a:rPr sz="88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aximise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(non-</a:t>
              </a:r>
              <a:r>
                <a:rPr sz="88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biodiveristy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 co-benefits minus costs</a:t>
              </a:r>
            </a:p>
          </p:txBody>
        </p:sp>
        <p:sp>
          <p:nvSpPr>
            <p:cNvPr id="189" name="tx38">
              <a:extLst>
                <a:ext uri="{FF2B5EF4-FFF2-40B4-BE49-F238E27FC236}">
                  <a16:creationId xmlns:a16="http://schemas.microsoft.com/office/drawing/2014/main" id="{93FA848B-9C79-2BCC-20BA-A2411A58AEDC}"/>
                </a:ext>
              </a:extLst>
            </p:cNvPr>
            <p:cNvSpPr/>
            <p:nvPr/>
          </p:nvSpPr>
          <p:spPr>
            <a:xfrm>
              <a:off x="2576904" y="4124569"/>
              <a:ext cx="185735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Maximise equity weighted co-benefits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EBE1934-B913-4100-8183-D49F2A9BF738}"/>
              </a:ext>
            </a:extLst>
          </p:cNvPr>
          <p:cNvSpPr txBox="1"/>
          <p:nvPr/>
        </p:nvSpPr>
        <p:spPr>
          <a:xfrm>
            <a:off x="3365117" y="3899643"/>
            <a:ext cx="2838956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" b="1" dirty="0">
                <a:latin typeface="Arial" panose="020B0604020202020204" pitchFamily="34" charset="0"/>
                <a:cs typeface="Arial" panose="020B0604020202020204" pitchFamily="34" charset="0"/>
              </a:rPr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21622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751C0E0A-6A19-002A-A85B-075920A9C4E7}"/>
              </a:ext>
            </a:extLst>
          </p:cNvPr>
          <p:cNvSpPr/>
          <p:nvPr/>
        </p:nvSpPr>
        <p:spPr>
          <a:xfrm>
            <a:off x="6609298" y="12105"/>
            <a:ext cx="327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46707A-41C8-953F-EA6F-3669ED95A4E8}"/>
              </a:ext>
            </a:extLst>
          </p:cNvPr>
          <p:cNvSpPr/>
          <p:nvPr/>
        </p:nvSpPr>
        <p:spPr>
          <a:xfrm>
            <a:off x="3312476" y="-32792"/>
            <a:ext cx="327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34E9021-041E-451F-048C-85314524731A}"/>
              </a:ext>
            </a:extLst>
          </p:cNvPr>
          <p:cNvGrpSpPr/>
          <p:nvPr/>
        </p:nvGrpSpPr>
        <p:grpSpPr>
          <a:xfrm>
            <a:off x="6841800" y="462963"/>
            <a:ext cx="2988000" cy="6120000"/>
            <a:chOff x="5472053" y="76991"/>
            <a:chExt cx="4367239" cy="665342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BC09F-56B9-1DD4-DC43-1F51B9A39CE8}"/>
                </a:ext>
              </a:extLst>
            </p:cNvPr>
            <p:cNvGrpSpPr/>
            <p:nvPr/>
          </p:nvGrpSpPr>
          <p:grpSpPr>
            <a:xfrm>
              <a:off x="5472174" y="1698139"/>
              <a:ext cx="2226767" cy="1738199"/>
              <a:chOff x="4579648" y="1733595"/>
              <a:chExt cx="2226767" cy="1738199"/>
            </a:xfrm>
          </p:grpSpPr>
          <p:sp>
            <p:nvSpPr>
              <p:cNvPr id="42" name="tx18">
                <a:extLst>
                  <a:ext uri="{FF2B5EF4-FFF2-40B4-BE49-F238E27FC236}">
                    <a16:creationId xmlns:a16="http://schemas.microsoft.com/office/drawing/2014/main" id="{1C202671-3D72-BB1C-C845-E7207DF91994}"/>
                  </a:ext>
                </a:extLst>
              </p:cNvPr>
              <p:cNvSpPr/>
              <p:nvPr/>
            </p:nvSpPr>
            <p:spPr>
              <a:xfrm>
                <a:off x="5092169" y="33261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43" name="tx19">
                <a:extLst>
                  <a:ext uri="{FF2B5EF4-FFF2-40B4-BE49-F238E27FC236}">
                    <a16:creationId xmlns:a16="http://schemas.microsoft.com/office/drawing/2014/main" id="{10063300-5138-FBF8-005B-B6B927417C9C}"/>
                  </a:ext>
                </a:extLst>
              </p:cNvPr>
              <p:cNvSpPr/>
              <p:nvPr/>
            </p:nvSpPr>
            <p:spPr>
              <a:xfrm>
                <a:off x="564293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44" name="tx20">
                <a:extLst>
                  <a:ext uri="{FF2B5EF4-FFF2-40B4-BE49-F238E27FC236}">
                    <a16:creationId xmlns:a16="http://schemas.microsoft.com/office/drawing/2014/main" id="{45E758B5-0D42-6BB7-12D4-1F877797DCAE}"/>
                  </a:ext>
                </a:extLst>
              </p:cNvPr>
              <p:cNvSpPr/>
              <p:nvPr/>
            </p:nvSpPr>
            <p:spPr>
              <a:xfrm>
                <a:off x="619370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45" name="tx21">
                <a:extLst>
                  <a:ext uri="{FF2B5EF4-FFF2-40B4-BE49-F238E27FC236}">
                    <a16:creationId xmlns:a16="http://schemas.microsoft.com/office/drawing/2014/main" id="{D12D8492-50F2-D245-9B07-A54464D3717B}"/>
                  </a:ext>
                </a:extLst>
              </p:cNvPr>
              <p:cNvSpPr/>
              <p:nvPr/>
            </p:nvSpPr>
            <p:spPr>
              <a:xfrm>
                <a:off x="6750553" y="33261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28E6C14-F86E-3466-9BF6-F6C168CE0B2E}"/>
                  </a:ext>
                </a:extLst>
              </p:cNvPr>
              <p:cNvGrpSpPr/>
              <p:nvPr/>
            </p:nvGrpSpPr>
            <p:grpSpPr>
              <a:xfrm>
                <a:off x="4579648" y="1733595"/>
                <a:ext cx="2226767" cy="1738199"/>
                <a:chOff x="4579648" y="1733595"/>
                <a:chExt cx="2226767" cy="1738199"/>
              </a:xfrm>
            </p:grpSpPr>
            <p:sp>
              <p:nvSpPr>
                <p:cNvPr id="30" name="rc6">
                  <a:extLst>
                    <a:ext uri="{FF2B5EF4-FFF2-40B4-BE49-F238E27FC236}">
                      <a16:creationId xmlns:a16="http://schemas.microsoft.com/office/drawing/2014/main" id="{C7D2107A-F4F4-F17D-0546-F081A65FC57E}"/>
                    </a:ext>
                  </a:extLst>
                </p:cNvPr>
                <p:cNvSpPr/>
                <p:nvPr/>
              </p:nvSpPr>
              <p:spPr>
                <a:xfrm>
                  <a:off x="4711833" y="1872084"/>
                  <a:ext cx="2048864" cy="244626"/>
                </a:xfrm>
                <a:prstGeom prst="rect">
                  <a:avLst/>
                </a:prstGeom>
                <a:solidFill>
                  <a:srgbClr val="000000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c7">
                  <a:extLst>
                    <a:ext uri="{FF2B5EF4-FFF2-40B4-BE49-F238E27FC236}">
                      <a16:creationId xmlns:a16="http://schemas.microsoft.com/office/drawing/2014/main" id="{A12C81ED-A668-AD9E-4665-9F43B8AA1AC2}"/>
                    </a:ext>
                  </a:extLst>
                </p:cNvPr>
                <p:cNvSpPr/>
                <p:nvPr/>
              </p:nvSpPr>
              <p:spPr>
                <a:xfrm>
                  <a:off x="4579648" y="2143891"/>
                  <a:ext cx="2181049" cy="244626"/>
                </a:xfrm>
                <a:prstGeom prst="rect">
                  <a:avLst/>
                </a:prstGeom>
                <a:solidFill>
                  <a:srgbClr val="1B9E77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c8">
                  <a:extLst>
                    <a:ext uri="{FF2B5EF4-FFF2-40B4-BE49-F238E27FC236}">
                      <a16:creationId xmlns:a16="http://schemas.microsoft.com/office/drawing/2014/main" id="{9A70309E-E6D7-F23E-4C77-741A3E8CAB38}"/>
                    </a:ext>
                  </a:extLst>
                </p:cNvPr>
                <p:cNvSpPr/>
                <p:nvPr/>
              </p:nvSpPr>
              <p:spPr>
                <a:xfrm>
                  <a:off x="5025772" y="2687505"/>
                  <a:ext cx="1734925" cy="244626"/>
                </a:xfrm>
                <a:prstGeom prst="rect">
                  <a:avLst/>
                </a:prstGeom>
                <a:solidFill>
                  <a:srgbClr val="7570B3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c9">
                  <a:extLst>
                    <a:ext uri="{FF2B5EF4-FFF2-40B4-BE49-F238E27FC236}">
                      <a16:creationId xmlns:a16="http://schemas.microsoft.com/office/drawing/2014/main" id="{4B6177D8-4AF6-C06F-983C-0734972AC22E}"/>
                    </a:ext>
                  </a:extLst>
                </p:cNvPr>
                <p:cNvSpPr/>
                <p:nvPr/>
              </p:nvSpPr>
              <p:spPr>
                <a:xfrm>
                  <a:off x="4739371" y="2959313"/>
                  <a:ext cx="2021325" cy="244626"/>
                </a:xfrm>
                <a:prstGeom prst="rect">
                  <a:avLst/>
                </a:prstGeom>
                <a:solidFill>
                  <a:srgbClr val="E7298A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rc10">
                  <a:extLst>
                    <a:ext uri="{FF2B5EF4-FFF2-40B4-BE49-F238E27FC236}">
                      <a16:creationId xmlns:a16="http://schemas.microsoft.com/office/drawing/2014/main" id="{D354092A-54A7-78CB-3301-FFE3A0535CEA}"/>
                    </a:ext>
                  </a:extLst>
                </p:cNvPr>
                <p:cNvSpPr/>
                <p:nvPr/>
              </p:nvSpPr>
              <p:spPr>
                <a:xfrm>
                  <a:off x="5146941" y="2415698"/>
                  <a:ext cx="1613756" cy="244626"/>
                </a:xfrm>
                <a:prstGeom prst="rect">
                  <a:avLst/>
                </a:prstGeom>
                <a:solidFill>
                  <a:srgbClr val="D95F02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pl12">
                  <a:extLst>
                    <a:ext uri="{FF2B5EF4-FFF2-40B4-BE49-F238E27FC236}">
                      <a16:creationId xmlns:a16="http://schemas.microsoft.com/office/drawing/2014/main" id="{7E3017D8-1B70-C20F-1005-219985474878}"/>
                    </a:ext>
                  </a:extLst>
                </p:cNvPr>
                <p:cNvSpPr/>
                <p:nvPr/>
              </p:nvSpPr>
              <p:spPr>
                <a:xfrm>
                  <a:off x="4579648" y="1831313"/>
                  <a:ext cx="0" cy="14133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pl13">
                  <a:extLst>
                    <a:ext uri="{FF2B5EF4-FFF2-40B4-BE49-F238E27FC236}">
                      <a16:creationId xmlns:a16="http://schemas.microsoft.com/office/drawing/2014/main" id="{5C41722F-7BC5-09C6-CE6E-0454435C3683}"/>
                    </a:ext>
                  </a:extLst>
                </p:cNvPr>
                <p:cNvSpPr/>
                <p:nvPr/>
              </p:nvSpPr>
              <p:spPr>
                <a:xfrm>
                  <a:off x="4579648" y="3244710"/>
                  <a:ext cx="21810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74396">
                      <a:moveTo>
                        <a:pt x="0" y="0"/>
                      </a:moveTo>
                      <a:lnTo>
                        <a:pt x="6074396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pl14">
                  <a:extLst>
                    <a:ext uri="{FF2B5EF4-FFF2-40B4-BE49-F238E27FC236}">
                      <a16:creationId xmlns:a16="http://schemas.microsoft.com/office/drawing/2014/main" id="{F9887C02-7676-FA3F-253C-62CAA85EF011}"/>
                    </a:ext>
                  </a:extLst>
                </p:cNvPr>
                <p:cNvSpPr/>
                <p:nvPr/>
              </p:nvSpPr>
              <p:spPr>
                <a:xfrm>
                  <a:off x="510838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pl15">
                  <a:extLst>
                    <a:ext uri="{FF2B5EF4-FFF2-40B4-BE49-F238E27FC236}">
                      <a16:creationId xmlns:a16="http://schemas.microsoft.com/office/drawing/2014/main" id="{A5365AC8-CC56-4464-2278-B80C195D1775}"/>
                    </a:ext>
                  </a:extLst>
                </p:cNvPr>
                <p:cNvSpPr/>
                <p:nvPr/>
              </p:nvSpPr>
              <p:spPr>
                <a:xfrm>
                  <a:off x="565915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pl16">
                  <a:extLst>
                    <a:ext uri="{FF2B5EF4-FFF2-40B4-BE49-F238E27FC236}">
                      <a16:creationId xmlns:a16="http://schemas.microsoft.com/office/drawing/2014/main" id="{1C85AC91-C61B-6D91-A5FE-8BFCD8FD8CE2}"/>
                    </a:ext>
                  </a:extLst>
                </p:cNvPr>
                <p:cNvSpPr/>
                <p:nvPr/>
              </p:nvSpPr>
              <p:spPr>
                <a:xfrm>
                  <a:off x="620992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x22">
                  <a:extLst>
                    <a:ext uri="{FF2B5EF4-FFF2-40B4-BE49-F238E27FC236}">
                      <a16:creationId xmlns:a16="http://schemas.microsoft.com/office/drawing/2014/main" id="{B21167F4-A124-A292-0BB3-66ED1A421E2D}"/>
                    </a:ext>
                  </a:extLst>
                </p:cNvPr>
                <p:cNvSpPr/>
                <p:nvPr/>
              </p:nvSpPr>
              <p:spPr>
                <a:xfrm>
                  <a:off x="5513055" y="3429000"/>
                  <a:ext cx="314235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Costs (£ billion)</a:t>
                  </a:r>
                </a:p>
              </p:txBody>
            </p:sp>
            <p:sp>
              <p:nvSpPr>
                <p:cNvPr id="47" name="tx23">
                  <a:extLst>
                    <a:ext uri="{FF2B5EF4-FFF2-40B4-BE49-F238E27FC236}">
                      <a16:creationId xmlns:a16="http://schemas.microsoft.com/office/drawing/2014/main" id="{C5F115A7-A4A2-A7AB-C248-0C233FA6B8D7}"/>
                    </a:ext>
                  </a:extLst>
                </p:cNvPr>
                <p:cNvSpPr/>
                <p:nvPr/>
              </p:nvSpPr>
              <p:spPr>
                <a:xfrm>
                  <a:off x="5599398" y="1733595"/>
                  <a:ext cx="195092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GB"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ii</a:t>
                  </a: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 Costs</a:t>
                  </a:r>
                </a:p>
              </p:txBody>
            </p:sp>
            <p:sp>
              <p:nvSpPr>
                <p:cNvPr id="35" name="pl11">
                  <a:extLst>
                    <a:ext uri="{FF2B5EF4-FFF2-40B4-BE49-F238E27FC236}">
                      <a16:creationId xmlns:a16="http://schemas.microsoft.com/office/drawing/2014/main" id="{B2ED3F62-57CE-4D97-2B2D-8F2E3A302BA1}"/>
                    </a:ext>
                  </a:extLst>
                </p:cNvPr>
                <p:cNvSpPr/>
                <p:nvPr/>
              </p:nvSpPr>
              <p:spPr>
                <a:xfrm>
                  <a:off x="6760696" y="1831313"/>
                  <a:ext cx="45719" cy="1445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A38EDE-E03C-72BF-AC5A-555714F9B673}"/>
                </a:ext>
              </a:extLst>
            </p:cNvPr>
            <p:cNvGrpSpPr/>
            <p:nvPr/>
          </p:nvGrpSpPr>
          <p:grpSpPr>
            <a:xfrm>
              <a:off x="5472053" y="4901201"/>
              <a:ext cx="2226767" cy="1829211"/>
              <a:chOff x="4242248" y="4876389"/>
              <a:chExt cx="2226767" cy="1829211"/>
            </a:xfrm>
          </p:grpSpPr>
          <p:sp>
            <p:nvSpPr>
              <p:cNvPr id="77" name="rc6">
                <a:extLst>
                  <a:ext uri="{FF2B5EF4-FFF2-40B4-BE49-F238E27FC236}">
                    <a16:creationId xmlns:a16="http://schemas.microsoft.com/office/drawing/2014/main" id="{7E0B0CBB-93E5-436E-FF74-970F6E9D6E02}"/>
                  </a:ext>
                </a:extLst>
              </p:cNvPr>
              <p:cNvSpPr/>
              <p:nvPr/>
            </p:nvSpPr>
            <p:spPr>
              <a:xfrm>
                <a:off x="4502586" y="5046531"/>
                <a:ext cx="1920711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c7">
                <a:extLst>
                  <a:ext uri="{FF2B5EF4-FFF2-40B4-BE49-F238E27FC236}">
                    <a16:creationId xmlns:a16="http://schemas.microsoft.com/office/drawing/2014/main" id="{BBB3CF64-3633-BF1B-DA34-00C2DA29F9BF}"/>
                  </a:ext>
                </a:extLst>
              </p:cNvPr>
              <p:cNvSpPr/>
              <p:nvPr/>
            </p:nvSpPr>
            <p:spPr>
              <a:xfrm>
                <a:off x="4242248" y="5318338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c8">
                <a:extLst>
                  <a:ext uri="{FF2B5EF4-FFF2-40B4-BE49-F238E27FC236}">
                    <a16:creationId xmlns:a16="http://schemas.microsoft.com/office/drawing/2014/main" id="{CB43363D-F286-C17F-F2D0-B596A526B3C7}"/>
                  </a:ext>
                </a:extLst>
              </p:cNvPr>
              <p:cNvSpPr/>
              <p:nvPr/>
            </p:nvSpPr>
            <p:spPr>
              <a:xfrm>
                <a:off x="5191033" y="5861952"/>
                <a:ext cx="1232264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c9">
                <a:extLst>
                  <a:ext uri="{FF2B5EF4-FFF2-40B4-BE49-F238E27FC236}">
                    <a16:creationId xmlns:a16="http://schemas.microsoft.com/office/drawing/2014/main" id="{9B99716C-FE15-37C6-C926-4839DDB99DE7}"/>
                  </a:ext>
                </a:extLst>
              </p:cNvPr>
              <p:cNvSpPr/>
              <p:nvPr/>
            </p:nvSpPr>
            <p:spPr>
              <a:xfrm>
                <a:off x="4982764" y="6133760"/>
                <a:ext cx="1440534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c10">
                <a:extLst>
                  <a:ext uri="{FF2B5EF4-FFF2-40B4-BE49-F238E27FC236}">
                    <a16:creationId xmlns:a16="http://schemas.microsoft.com/office/drawing/2014/main" id="{7E5D7859-F909-9157-E8E8-EE4AE6CC6CEA}"/>
                  </a:ext>
                </a:extLst>
              </p:cNvPr>
              <p:cNvSpPr/>
              <p:nvPr/>
            </p:nvSpPr>
            <p:spPr>
              <a:xfrm>
                <a:off x="4901770" y="5590145"/>
                <a:ext cx="1521527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pl12">
                <a:extLst>
                  <a:ext uri="{FF2B5EF4-FFF2-40B4-BE49-F238E27FC236}">
                    <a16:creationId xmlns:a16="http://schemas.microsoft.com/office/drawing/2014/main" id="{2FA32E74-75A8-EC34-4ACC-CC1578FB8E3B}"/>
                  </a:ext>
                </a:extLst>
              </p:cNvPr>
              <p:cNvSpPr/>
              <p:nvPr/>
            </p:nvSpPr>
            <p:spPr>
              <a:xfrm>
                <a:off x="4242248" y="5005760"/>
                <a:ext cx="0" cy="141339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pl13">
                <a:extLst>
                  <a:ext uri="{FF2B5EF4-FFF2-40B4-BE49-F238E27FC236}">
                    <a16:creationId xmlns:a16="http://schemas.microsoft.com/office/drawing/2014/main" id="{DFE59437-7000-EE5A-6795-E0DE36BCD53E}"/>
                  </a:ext>
                </a:extLst>
              </p:cNvPr>
              <p:cNvSpPr/>
              <p:nvPr/>
            </p:nvSpPr>
            <p:spPr>
              <a:xfrm>
                <a:off x="4242248" y="6419157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pl14">
                <a:extLst>
                  <a:ext uri="{FF2B5EF4-FFF2-40B4-BE49-F238E27FC236}">
                    <a16:creationId xmlns:a16="http://schemas.microsoft.com/office/drawing/2014/main" id="{EC657D27-8F74-CE2D-21D0-34861FA7A68E}"/>
                  </a:ext>
                </a:extLst>
              </p:cNvPr>
              <p:cNvSpPr/>
              <p:nvPr/>
            </p:nvSpPr>
            <p:spPr>
              <a:xfrm>
                <a:off x="4687715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pl15">
                <a:extLst>
                  <a:ext uri="{FF2B5EF4-FFF2-40B4-BE49-F238E27FC236}">
                    <a16:creationId xmlns:a16="http://schemas.microsoft.com/office/drawing/2014/main" id="{92009151-5881-5B25-041D-A7794FD2C238}"/>
                  </a:ext>
                </a:extLst>
              </p:cNvPr>
              <p:cNvSpPr/>
              <p:nvPr/>
            </p:nvSpPr>
            <p:spPr>
              <a:xfrm>
                <a:off x="5266242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pl16">
                <a:extLst>
                  <a:ext uri="{FF2B5EF4-FFF2-40B4-BE49-F238E27FC236}">
                    <a16:creationId xmlns:a16="http://schemas.microsoft.com/office/drawing/2014/main" id="{B7253AB8-19CF-9294-3D7C-EC5D822C2207}"/>
                  </a:ext>
                </a:extLst>
              </p:cNvPr>
              <p:cNvSpPr/>
              <p:nvPr/>
            </p:nvSpPr>
            <p:spPr>
              <a:xfrm>
                <a:off x="5844770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x18">
                <a:extLst>
                  <a:ext uri="{FF2B5EF4-FFF2-40B4-BE49-F238E27FC236}">
                    <a16:creationId xmlns:a16="http://schemas.microsoft.com/office/drawing/2014/main" id="{BC05A0A0-C0C6-55DD-7CFB-8ECACD2F0747}"/>
                  </a:ext>
                </a:extLst>
              </p:cNvPr>
              <p:cNvSpPr/>
              <p:nvPr/>
            </p:nvSpPr>
            <p:spPr>
              <a:xfrm>
                <a:off x="4671496" y="65265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90" name="tx19">
                <a:extLst>
                  <a:ext uri="{FF2B5EF4-FFF2-40B4-BE49-F238E27FC236}">
                    <a16:creationId xmlns:a16="http://schemas.microsoft.com/office/drawing/2014/main" id="{ABE10B6E-298F-7110-859B-A3F6D7BB9CE8}"/>
                  </a:ext>
                </a:extLst>
              </p:cNvPr>
              <p:cNvSpPr/>
              <p:nvPr/>
            </p:nvSpPr>
            <p:spPr>
              <a:xfrm>
                <a:off x="5250024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91" name="tx20">
                <a:extLst>
                  <a:ext uri="{FF2B5EF4-FFF2-40B4-BE49-F238E27FC236}">
                    <a16:creationId xmlns:a16="http://schemas.microsoft.com/office/drawing/2014/main" id="{35C5F634-A5E4-B4B1-DDD9-12050C84F829}"/>
                  </a:ext>
                </a:extLst>
              </p:cNvPr>
              <p:cNvSpPr/>
              <p:nvPr/>
            </p:nvSpPr>
            <p:spPr>
              <a:xfrm>
                <a:off x="5828551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92" name="tx21">
                <a:extLst>
                  <a:ext uri="{FF2B5EF4-FFF2-40B4-BE49-F238E27FC236}">
                    <a16:creationId xmlns:a16="http://schemas.microsoft.com/office/drawing/2014/main" id="{5A7EFD32-B231-3E87-1BBA-6246B5E5A9CE}"/>
                  </a:ext>
                </a:extLst>
              </p:cNvPr>
              <p:cNvSpPr/>
              <p:nvPr/>
            </p:nvSpPr>
            <p:spPr>
              <a:xfrm>
                <a:off x="6413153" y="65265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3" name="tx22">
                <a:extLst>
                  <a:ext uri="{FF2B5EF4-FFF2-40B4-BE49-F238E27FC236}">
                    <a16:creationId xmlns:a16="http://schemas.microsoft.com/office/drawing/2014/main" id="{76EAA381-0765-D7AE-1C51-BE7DC589886D}"/>
                  </a:ext>
                </a:extLst>
              </p:cNvPr>
              <p:cNvSpPr/>
              <p:nvPr/>
            </p:nvSpPr>
            <p:spPr>
              <a:xfrm>
                <a:off x="5123665" y="6662806"/>
                <a:ext cx="418216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 benefit (£ billion)</a:t>
                </a:r>
              </a:p>
            </p:txBody>
          </p:sp>
          <p:sp>
            <p:nvSpPr>
              <p:cNvPr id="94" name="tx23">
                <a:extLst>
                  <a:ext uri="{FF2B5EF4-FFF2-40B4-BE49-F238E27FC236}">
                    <a16:creationId xmlns:a16="http://schemas.microsoft.com/office/drawing/2014/main" id="{BFA6440D-D13B-9D52-1A20-A89FAC1764C7}"/>
                  </a:ext>
                </a:extLst>
              </p:cNvPr>
              <p:cNvSpPr/>
              <p:nvPr/>
            </p:nvSpPr>
            <p:spPr>
              <a:xfrm>
                <a:off x="4242248" y="4876389"/>
                <a:ext cx="2067885" cy="4970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iv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Co-benefits minus costs</a:t>
                </a:r>
              </a:p>
            </p:txBody>
          </p:sp>
          <p:sp>
            <p:nvSpPr>
              <p:cNvPr id="82" name="pl11">
                <a:extLst>
                  <a:ext uri="{FF2B5EF4-FFF2-40B4-BE49-F238E27FC236}">
                    <a16:creationId xmlns:a16="http://schemas.microsoft.com/office/drawing/2014/main" id="{5EE653CC-8105-23D9-24C5-4B94A2C68DF5}"/>
                  </a:ext>
                </a:extLst>
              </p:cNvPr>
              <p:cNvSpPr/>
              <p:nvPr/>
            </p:nvSpPr>
            <p:spPr>
              <a:xfrm>
                <a:off x="6423296" y="5005760"/>
                <a:ext cx="45719" cy="1449395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33EBD4-796A-4764-1A8D-FFA674A4760C}"/>
                </a:ext>
              </a:extLst>
            </p:cNvPr>
            <p:cNvGrpSpPr/>
            <p:nvPr/>
          </p:nvGrpSpPr>
          <p:grpSpPr>
            <a:xfrm>
              <a:off x="7609648" y="76991"/>
              <a:ext cx="2226769" cy="1751809"/>
              <a:chOff x="6729820" y="76991"/>
              <a:chExt cx="2226769" cy="1751809"/>
            </a:xfrm>
          </p:grpSpPr>
          <p:sp>
            <p:nvSpPr>
              <p:cNvPr id="6" name="rc6">
                <a:extLst>
                  <a:ext uri="{FF2B5EF4-FFF2-40B4-BE49-F238E27FC236}">
                    <a16:creationId xmlns:a16="http://schemas.microsoft.com/office/drawing/2014/main" id="{7735C18E-D431-A0FB-3F1D-51D89AA6D902}"/>
                  </a:ext>
                </a:extLst>
              </p:cNvPr>
              <p:cNvSpPr/>
              <p:nvPr/>
            </p:nvSpPr>
            <p:spPr>
              <a:xfrm>
                <a:off x="6775540" y="222106"/>
                <a:ext cx="1196782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c7">
                <a:extLst>
                  <a:ext uri="{FF2B5EF4-FFF2-40B4-BE49-F238E27FC236}">
                    <a16:creationId xmlns:a16="http://schemas.microsoft.com/office/drawing/2014/main" id="{F3717357-3665-820B-FDF2-612E5DB1DFDE}"/>
                  </a:ext>
                </a:extLst>
              </p:cNvPr>
              <p:cNvSpPr/>
              <p:nvPr/>
            </p:nvSpPr>
            <p:spPr>
              <a:xfrm>
                <a:off x="6775540" y="493913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c8">
                <a:extLst>
                  <a:ext uri="{FF2B5EF4-FFF2-40B4-BE49-F238E27FC236}">
                    <a16:creationId xmlns:a16="http://schemas.microsoft.com/office/drawing/2014/main" id="{4631E14F-8A87-71B1-AA56-51907332F5DA}"/>
                  </a:ext>
                </a:extLst>
              </p:cNvPr>
              <p:cNvSpPr/>
              <p:nvPr/>
            </p:nvSpPr>
            <p:spPr>
              <a:xfrm>
                <a:off x="6775540" y="1037527"/>
                <a:ext cx="121483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c9">
                <a:extLst>
                  <a:ext uri="{FF2B5EF4-FFF2-40B4-BE49-F238E27FC236}">
                    <a16:creationId xmlns:a16="http://schemas.microsoft.com/office/drawing/2014/main" id="{5A61AE2B-E07E-F6B9-57A2-1752761A45B1}"/>
                  </a:ext>
                </a:extLst>
              </p:cNvPr>
              <p:cNvSpPr/>
              <p:nvPr/>
            </p:nvSpPr>
            <p:spPr>
              <a:xfrm>
                <a:off x="6775540" y="1309335"/>
                <a:ext cx="110887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c10">
                <a:extLst>
                  <a:ext uri="{FF2B5EF4-FFF2-40B4-BE49-F238E27FC236}">
                    <a16:creationId xmlns:a16="http://schemas.microsoft.com/office/drawing/2014/main" id="{28C11DFB-F660-8A15-B71F-65BBF989B455}"/>
                  </a:ext>
                </a:extLst>
              </p:cNvPr>
              <p:cNvSpPr/>
              <p:nvPr/>
            </p:nvSpPr>
            <p:spPr>
              <a:xfrm>
                <a:off x="6775540" y="765720"/>
                <a:ext cx="1144154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pl13">
                <a:extLst>
                  <a:ext uri="{FF2B5EF4-FFF2-40B4-BE49-F238E27FC236}">
                    <a16:creationId xmlns:a16="http://schemas.microsoft.com/office/drawing/2014/main" id="{AF9A5BD4-51D2-C9E5-2519-9CD5CF183F04}"/>
                  </a:ext>
                </a:extLst>
              </p:cNvPr>
              <p:cNvSpPr/>
              <p:nvPr/>
            </p:nvSpPr>
            <p:spPr>
              <a:xfrm>
                <a:off x="6775540" y="1594732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pl15">
                <a:extLst>
                  <a:ext uri="{FF2B5EF4-FFF2-40B4-BE49-F238E27FC236}">
                    <a16:creationId xmlns:a16="http://schemas.microsoft.com/office/drawing/2014/main" id="{106AB4B2-78A8-5017-A20A-B7545C0D88DA}"/>
                  </a:ext>
                </a:extLst>
              </p:cNvPr>
              <p:cNvSpPr/>
              <p:nvPr/>
            </p:nvSpPr>
            <p:spPr>
              <a:xfrm>
                <a:off x="7295693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pl16">
                <a:extLst>
                  <a:ext uri="{FF2B5EF4-FFF2-40B4-BE49-F238E27FC236}">
                    <a16:creationId xmlns:a16="http://schemas.microsoft.com/office/drawing/2014/main" id="{16A3FB45-83EC-333C-B922-62FB0B70CCDB}"/>
                  </a:ext>
                </a:extLst>
              </p:cNvPr>
              <p:cNvSpPr/>
              <p:nvPr/>
            </p:nvSpPr>
            <p:spPr>
              <a:xfrm>
                <a:off x="7815845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pl17">
                <a:extLst>
                  <a:ext uri="{FF2B5EF4-FFF2-40B4-BE49-F238E27FC236}">
                    <a16:creationId xmlns:a16="http://schemas.microsoft.com/office/drawing/2014/main" id="{B8AADB5F-F0CD-CC1E-C70D-2270A8A4D1AF}"/>
                  </a:ext>
                </a:extLst>
              </p:cNvPr>
              <p:cNvSpPr/>
              <p:nvPr/>
            </p:nvSpPr>
            <p:spPr>
              <a:xfrm>
                <a:off x="8335996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pl18">
                <a:extLst>
                  <a:ext uri="{FF2B5EF4-FFF2-40B4-BE49-F238E27FC236}">
                    <a16:creationId xmlns:a16="http://schemas.microsoft.com/office/drawing/2014/main" id="{76D7D68E-D632-CF0D-BB9F-3DD62AA3FF87}"/>
                  </a:ext>
                </a:extLst>
              </p:cNvPr>
              <p:cNvSpPr/>
              <p:nvPr/>
            </p:nvSpPr>
            <p:spPr>
              <a:xfrm>
                <a:off x="8856148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x19">
                <a:extLst>
                  <a:ext uri="{FF2B5EF4-FFF2-40B4-BE49-F238E27FC236}">
                    <a16:creationId xmlns:a16="http://schemas.microsoft.com/office/drawing/2014/main" id="{8D44EC94-E5C2-1D6E-8A13-DA1E754FA06D}"/>
                  </a:ext>
                </a:extLst>
              </p:cNvPr>
              <p:cNvSpPr/>
              <p:nvPr/>
            </p:nvSpPr>
            <p:spPr>
              <a:xfrm>
                <a:off x="6765396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0" name="tx20">
                <a:extLst>
                  <a:ext uri="{FF2B5EF4-FFF2-40B4-BE49-F238E27FC236}">
                    <a16:creationId xmlns:a16="http://schemas.microsoft.com/office/drawing/2014/main" id="{0DFD5ECD-E951-32A0-ED64-F07FB9C27419}"/>
                  </a:ext>
                </a:extLst>
              </p:cNvPr>
              <p:cNvSpPr/>
              <p:nvPr/>
            </p:nvSpPr>
            <p:spPr>
              <a:xfrm>
                <a:off x="7285548" y="1676952"/>
                <a:ext cx="20288" cy="2611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1" name="tx21">
                <a:extLst>
                  <a:ext uri="{FF2B5EF4-FFF2-40B4-BE49-F238E27FC236}">
                    <a16:creationId xmlns:a16="http://schemas.microsoft.com/office/drawing/2014/main" id="{E6E5E218-5C9A-8A6F-F1C8-3C129BCCF50D}"/>
                  </a:ext>
                </a:extLst>
              </p:cNvPr>
              <p:cNvSpPr/>
              <p:nvPr/>
            </p:nvSpPr>
            <p:spPr>
              <a:xfrm>
                <a:off x="7805700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2" name="tx22">
                <a:extLst>
                  <a:ext uri="{FF2B5EF4-FFF2-40B4-BE49-F238E27FC236}">
                    <a16:creationId xmlns:a16="http://schemas.microsoft.com/office/drawing/2014/main" id="{186FAA14-56CE-D9EC-DFD1-37A78BD2F888}"/>
                  </a:ext>
                </a:extLst>
              </p:cNvPr>
              <p:cNvSpPr/>
              <p:nvPr/>
            </p:nvSpPr>
            <p:spPr>
              <a:xfrm>
                <a:off x="8315708" y="1676845"/>
                <a:ext cx="40577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3" name="tx23">
                <a:extLst>
                  <a:ext uri="{FF2B5EF4-FFF2-40B4-BE49-F238E27FC236}">
                    <a16:creationId xmlns:a16="http://schemas.microsoft.com/office/drawing/2014/main" id="{B80E1F46-13FB-F60D-F7A6-1E2168BB53E1}"/>
                  </a:ext>
                </a:extLst>
              </p:cNvPr>
              <p:cNvSpPr/>
              <p:nvPr/>
            </p:nvSpPr>
            <p:spPr>
              <a:xfrm>
                <a:off x="8835860" y="1676400"/>
                <a:ext cx="40577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4" name="tx24">
                <a:extLst>
                  <a:ext uri="{FF2B5EF4-FFF2-40B4-BE49-F238E27FC236}">
                    <a16:creationId xmlns:a16="http://schemas.microsoft.com/office/drawing/2014/main" id="{6238B64F-5604-9894-80C9-F9097D691854}"/>
                  </a:ext>
                </a:extLst>
              </p:cNvPr>
              <p:cNvSpPr/>
              <p:nvPr/>
            </p:nvSpPr>
            <p:spPr>
              <a:xfrm>
                <a:off x="7570788" y="1786006"/>
                <a:ext cx="590552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Species richness change (%)</a:t>
                </a:r>
              </a:p>
            </p:txBody>
          </p:sp>
          <p:sp>
            <p:nvSpPr>
              <p:cNvPr id="25" name="tx25">
                <a:extLst>
                  <a:ext uri="{FF2B5EF4-FFF2-40B4-BE49-F238E27FC236}">
                    <a16:creationId xmlns:a16="http://schemas.microsoft.com/office/drawing/2014/main" id="{040A804C-6668-3D9D-B9CF-F3CF980A0736}"/>
                  </a:ext>
                </a:extLst>
              </p:cNvPr>
              <p:cNvSpPr/>
              <p:nvPr/>
            </p:nvSpPr>
            <p:spPr>
              <a:xfrm>
                <a:off x="7654572" y="76991"/>
                <a:ext cx="435828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 err="1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Biodiversity gain</a:t>
                </a:r>
              </a:p>
            </p:txBody>
          </p:sp>
          <p:sp>
            <p:nvSpPr>
              <p:cNvPr id="11" name="pl11">
                <a:extLst>
                  <a:ext uri="{FF2B5EF4-FFF2-40B4-BE49-F238E27FC236}">
                    <a16:creationId xmlns:a16="http://schemas.microsoft.com/office/drawing/2014/main" id="{57F66717-486A-CC14-54D9-DCEE2EA58CA6}"/>
                  </a:ext>
                </a:extLst>
              </p:cNvPr>
              <p:cNvSpPr/>
              <p:nvPr/>
            </p:nvSpPr>
            <p:spPr>
              <a:xfrm flipH="1">
                <a:off x="6729820" y="181335"/>
                <a:ext cx="45719" cy="1451996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94EA5-4D51-3112-B357-BBFCCF657FAB}"/>
                </a:ext>
              </a:extLst>
            </p:cNvPr>
            <p:cNvGrpSpPr/>
            <p:nvPr/>
          </p:nvGrpSpPr>
          <p:grpSpPr>
            <a:xfrm>
              <a:off x="7648099" y="3298654"/>
              <a:ext cx="2191193" cy="1789760"/>
              <a:chOff x="6765396" y="3391840"/>
              <a:chExt cx="2191193" cy="1789760"/>
            </a:xfrm>
          </p:grpSpPr>
          <p:sp>
            <p:nvSpPr>
              <p:cNvPr id="52" name="rc6">
                <a:extLst>
                  <a:ext uri="{FF2B5EF4-FFF2-40B4-BE49-F238E27FC236}">
                    <a16:creationId xmlns:a16="http://schemas.microsoft.com/office/drawing/2014/main" id="{C6A15979-ECB5-8B07-5D16-9A6181691679}"/>
                  </a:ext>
                </a:extLst>
              </p:cNvPr>
              <p:cNvSpPr/>
              <p:nvPr/>
            </p:nvSpPr>
            <p:spPr>
              <a:xfrm>
                <a:off x="6775540" y="3540923"/>
                <a:ext cx="730097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c7">
                <a:extLst>
                  <a:ext uri="{FF2B5EF4-FFF2-40B4-BE49-F238E27FC236}">
                    <a16:creationId xmlns:a16="http://schemas.microsoft.com/office/drawing/2014/main" id="{4AE33BF9-5907-281C-F340-ACFAA0D7EA9E}"/>
                  </a:ext>
                </a:extLst>
              </p:cNvPr>
              <p:cNvSpPr/>
              <p:nvPr/>
            </p:nvSpPr>
            <p:spPr>
              <a:xfrm>
                <a:off x="6775540" y="3812730"/>
                <a:ext cx="364124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c8">
                <a:extLst>
                  <a:ext uri="{FF2B5EF4-FFF2-40B4-BE49-F238E27FC236}">
                    <a16:creationId xmlns:a16="http://schemas.microsoft.com/office/drawing/2014/main" id="{559954A5-66AC-CFD7-B401-789155BFD3EE}"/>
                  </a:ext>
                </a:extLst>
              </p:cNvPr>
              <p:cNvSpPr/>
              <p:nvPr/>
            </p:nvSpPr>
            <p:spPr>
              <a:xfrm>
                <a:off x="6775540" y="4356344"/>
                <a:ext cx="188531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c9">
                <a:extLst>
                  <a:ext uri="{FF2B5EF4-FFF2-40B4-BE49-F238E27FC236}">
                    <a16:creationId xmlns:a16="http://schemas.microsoft.com/office/drawing/2014/main" id="{FE2AE3B9-BB35-F315-2786-FA1C18DD6ED9}"/>
                  </a:ext>
                </a:extLst>
              </p:cNvPr>
              <p:cNvSpPr/>
              <p:nvPr/>
            </p:nvSpPr>
            <p:spPr>
              <a:xfrm>
                <a:off x="6775540" y="4628152"/>
                <a:ext cx="218104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c10">
                <a:extLst>
                  <a:ext uri="{FF2B5EF4-FFF2-40B4-BE49-F238E27FC236}">
                    <a16:creationId xmlns:a16="http://schemas.microsoft.com/office/drawing/2014/main" id="{6AD2582E-47B7-2998-318E-3026A7B52D5D}"/>
                  </a:ext>
                </a:extLst>
              </p:cNvPr>
              <p:cNvSpPr/>
              <p:nvPr/>
            </p:nvSpPr>
            <p:spPr>
              <a:xfrm>
                <a:off x="6775540" y="4084537"/>
                <a:ext cx="558200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pl14">
                <a:extLst>
                  <a:ext uri="{FF2B5EF4-FFF2-40B4-BE49-F238E27FC236}">
                    <a16:creationId xmlns:a16="http://schemas.microsoft.com/office/drawing/2014/main" id="{4E4FBA63-4246-134D-4489-53EE554528D0}"/>
                  </a:ext>
                </a:extLst>
              </p:cNvPr>
              <p:cNvSpPr/>
              <p:nvPr/>
            </p:nvSpPr>
            <p:spPr>
              <a:xfrm>
                <a:off x="6775540" y="4913549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pl16">
                <a:extLst>
                  <a:ext uri="{FF2B5EF4-FFF2-40B4-BE49-F238E27FC236}">
                    <a16:creationId xmlns:a16="http://schemas.microsoft.com/office/drawing/2014/main" id="{1C7A3557-9399-AA86-9B0F-7FDBF6806BCC}"/>
                  </a:ext>
                </a:extLst>
              </p:cNvPr>
              <p:cNvSpPr/>
              <p:nvPr/>
            </p:nvSpPr>
            <p:spPr>
              <a:xfrm>
                <a:off x="723762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pl17">
                <a:extLst>
                  <a:ext uri="{FF2B5EF4-FFF2-40B4-BE49-F238E27FC236}">
                    <a16:creationId xmlns:a16="http://schemas.microsoft.com/office/drawing/2014/main" id="{D7972B1B-C152-230C-D3F1-7E2F0AD96C0D}"/>
                  </a:ext>
                </a:extLst>
              </p:cNvPr>
              <p:cNvSpPr/>
              <p:nvPr/>
            </p:nvSpPr>
            <p:spPr>
              <a:xfrm>
                <a:off x="7699714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pl18">
                <a:extLst>
                  <a:ext uri="{FF2B5EF4-FFF2-40B4-BE49-F238E27FC236}">
                    <a16:creationId xmlns:a16="http://schemas.microsoft.com/office/drawing/2014/main" id="{3813C97D-692C-8FBD-6210-1F6FEEAF68FF}"/>
                  </a:ext>
                </a:extLst>
              </p:cNvPr>
              <p:cNvSpPr/>
              <p:nvPr/>
            </p:nvSpPr>
            <p:spPr>
              <a:xfrm>
                <a:off x="8161800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pl19">
                <a:extLst>
                  <a:ext uri="{FF2B5EF4-FFF2-40B4-BE49-F238E27FC236}">
                    <a16:creationId xmlns:a16="http://schemas.microsoft.com/office/drawing/2014/main" id="{F10212EA-BF07-0040-4691-EE8EF2ECEE6F}"/>
                  </a:ext>
                </a:extLst>
              </p:cNvPr>
              <p:cNvSpPr/>
              <p:nvPr/>
            </p:nvSpPr>
            <p:spPr>
              <a:xfrm>
                <a:off x="862388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x20">
                <a:extLst>
                  <a:ext uri="{FF2B5EF4-FFF2-40B4-BE49-F238E27FC236}">
                    <a16:creationId xmlns:a16="http://schemas.microsoft.com/office/drawing/2014/main" id="{0BE6F474-8243-B91C-F30B-0072907AB828}"/>
                  </a:ext>
                </a:extLst>
              </p:cNvPr>
              <p:cNvSpPr/>
              <p:nvPr/>
            </p:nvSpPr>
            <p:spPr>
              <a:xfrm>
                <a:off x="6765396" y="50292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7" name="tx21">
                <a:extLst>
                  <a:ext uri="{FF2B5EF4-FFF2-40B4-BE49-F238E27FC236}">
                    <a16:creationId xmlns:a16="http://schemas.microsoft.com/office/drawing/2014/main" id="{3B450193-35F0-6EA6-CC6B-6F538EF4AE54}"/>
                  </a:ext>
                </a:extLst>
              </p:cNvPr>
              <p:cNvSpPr/>
              <p:nvPr/>
            </p:nvSpPr>
            <p:spPr>
              <a:xfrm>
                <a:off x="7207194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</a:p>
            </p:txBody>
          </p:sp>
          <p:sp>
            <p:nvSpPr>
              <p:cNvPr id="68" name="tx22">
                <a:extLst>
                  <a:ext uri="{FF2B5EF4-FFF2-40B4-BE49-F238E27FC236}">
                    <a16:creationId xmlns:a16="http://schemas.microsoft.com/office/drawing/2014/main" id="{8C711263-231E-4913-C460-18334AA5EA2C}"/>
                  </a:ext>
                </a:extLst>
              </p:cNvPr>
              <p:cNvSpPr/>
              <p:nvPr/>
            </p:nvSpPr>
            <p:spPr>
              <a:xfrm>
                <a:off x="7669281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69" name="tx23">
                <a:extLst>
                  <a:ext uri="{FF2B5EF4-FFF2-40B4-BE49-F238E27FC236}">
                    <a16:creationId xmlns:a16="http://schemas.microsoft.com/office/drawing/2014/main" id="{3CF7B9D0-2EB8-9939-8D95-373878F49A55}"/>
                  </a:ext>
                </a:extLst>
              </p:cNvPr>
              <p:cNvSpPr/>
              <p:nvPr/>
            </p:nvSpPr>
            <p:spPr>
              <a:xfrm>
                <a:off x="8131368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750</a:t>
                </a:r>
              </a:p>
            </p:txBody>
          </p:sp>
          <p:sp>
            <p:nvSpPr>
              <p:cNvPr id="70" name="tx24">
                <a:extLst>
                  <a:ext uri="{FF2B5EF4-FFF2-40B4-BE49-F238E27FC236}">
                    <a16:creationId xmlns:a16="http://schemas.microsoft.com/office/drawing/2014/main" id="{96135EC5-7418-BBD1-F6D3-629E4C80E5B7}"/>
                  </a:ext>
                </a:extLst>
              </p:cNvPr>
              <p:cNvSpPr/>
              <p:nvPr/>
            </p:nvSpPr>
            <p:spPr>
              <a:xfrm>
                <a:off x="8583310" y="5029200"/>
                <a:ext cx="81154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  <p:sp>
            <p:nvSpPr>
              <p:cNvPr id="71" name="tx25">
                <a:extLst>
                  <a:ext uri="{FF2B5EF4-FFF2-40B4-BE49-F238E27FC236}">
                    <a16:creationId xmlns:a16="http://schemas.microsoft.com/office/drawing/2014/main" id="{457161D1-2E32-5A3C-1930-7B2ED2829DCD}"/>
                  </a:ext>
                </a:extLst>
              </p:cNvPr>
              <p:cNvSpPr/>
              <p:nvPr/>
            </p:nvSpPr>
            <p:spPr>
              <a:xfrm>
                <a:off x="7575865" y="5138806"/>
                <a:ext cx="580399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Recreation benefit (£ million)</a:t>
                </a:r>
              </a:p>
            </p:txBody>
          </p:sp>
          <p:sp>
            <p:nvSpPr>
              <p:cNvPr id="72" name="tx26">
                <a:extLst>
                  <a:ext uri="{FF2B5EF4-FFF2-40B4-BE49-F238E27FC236}">
                    <a16:creationId xmlns:a16="http://schemas.microsoft.com/office/drawing/2014/main" id="{8AA46205-6AE0-4F64-7F61-823130248C2C}"/>
                  </a:ext>
                </a:extLst>
              </p:cNvPr>
              <p:cNvSpPr/>
              <p:nvPr/>
            </p:nvSpPr>
            <p:spPr>
              <a:xfrm>
                <a:off x="7723297" y="3391840"/>
                <a:ext cx="319201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iii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Co-benefits</a:t>
                </a:r>
              </a:p>
            </p:txBody>
          </p:sp>
          <p:sp>
            <p:nvSpPr>
              <p:cNvPr id="58" name="pl12">
                <a:extLst>
                  <a:ext uri="{FF2B5EF4-FFF2-40B4-BE49-F238E27FC236}">
                    <a16:creationId xmlns:a16="http://schemas.microsoft.com/office/drawing/2014/main" id="{CCEDF04E-F643-1B71-A625-8141FFDD5DC6}"/>
                  </a:ext>
                </a:extLst>
              </p:cNvPr>
              <p:cNvSpPr/>
              <p:nvPr/>
            </p:nvSpPr>
            <p:spPr>
              <a:xfrm>
                <a:off x="6770841" y="3500152"/>
                <a:ext cx="45719" cy="1452848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E7009C-EC3C-0E03-7A11-36924D03587D}"/>
              </a:ext>
            </a:extLst>
          </p:cNvPr>
          <p:cNvGrpSpPr/>
          <p:nvPr/>
        </p:nvGrpSpPr>
        <p:grpSpPr>
          <a:xfrm>
            <a:off x="-18659" y="0"/>
            <a:ext cx="3715187" cy="6934200"/>
            <a:chOff x="-18659" y="0"/>
            <a:chExt cx="3715187" cy="69342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062392A-C721-2167-5661-70D72EE393A8}"/>
                </a:ext>
              </a:extLst>
            </p:cNvPr>
            <p:cNvGrpSpPr/>
            <p:nvPr/>
          </p:nvGrpSpPr>
          <p:grpSpPr>
            <a:xfrm>
              <a:off x="0" y="480861"/>
              <a:ext cx="3239498" cy="6453339"/>
              <a:chOff x="0" y="480861"/>
              <a:chExt cx="3239498" cy="6453339"/>
            </a:xfrm>
          </p:grpSpPr>
          <p:pic>
            <p:nvPicPr>
              <p:cNvPr id="88" name="Picture 87" descr="Map&#10;&#10;Description automatically generated">
                <a:extLst>
                  <a:ext uri="{FF2B5EF4-FFF2-40B4-BE49-F238E27FC236}">
                    <a16:creationId xmlns:a16="http://schemas.microsoft.com/office/drawing/2014/main" id="{22882E0C-7CCE-D661-B594-416FBCAA3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187" t="7272" r="25432"/>
              <a:stretch/>
            </p:blipFill>
            <p:spPr>
              <a:xfrm>
                <a:off x="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3F9FA63E-2E0E-439D-F807-10CFD9B138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203" t="7272" r="25416"/>
              <a:stretch/>
            </p:blipFill>
            <p:spPr>
              <a:xfrm>
                <a:off x="167640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1" name="Picture 100" descr="Map&#10;&#10;Description automatically generated">
                <a:extLst>
                  <a:ext uri="{FF2B5EF4-FFF2-40B4-BE49-F238E27FC236}">
                    <a16:creationId xmlns:a16="http://schemas.microsoft.com/office/drawing/2014/main" id="{195F1D2E-FDA5-D1D9-D0CB-7715CADCA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213" t="7456" r="25407"/>
              <a:stretch/>
            </p:blipFill>
            <p:spPr>
              <a:xfrm>
                <a:off x="1676400" y="2683946"/>
                <a:ext cx="1563098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2" name="Picture 101" descr="Map&#10;&#10;Description automatically generated">
                <a:extLst>
                  <a:ext uri="{FF2B5EF4-FFF2-40B4-BE49-F238E27FC236}">
                    <a16:creationId xmlns:a16="http://schemas.microsoft.com/office/drawing/2014/main" id="{2D8EC6FC-7B84-2740-B8A9-4D8900AA87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982" t="7456" r="25321"/>
              <a:stretch/>
            </p:blipFill>
            <p:spPr>
              <a:xfrm>
                <a:off x="0" y="2683946"/>
                <a:ext cx="1572527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3" name="Picture 102" descr="Map&#10;&#10;Description automatically generated">
                <a:extLst>
                  <a:ext uri="{FF2B5EF4-FFF2-40B4-BE49-F238E27FC236}">
                    <a16:creationId xmlns:a16="http://schemas.microsoft.com/office/drawing/2014/main" id="{3D560EF9-F905-C0A6-7C70-00E697137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37" t="9780" r="25470"/>
              <a:stretch/>
            </p:blipFill>
            <p:spPr>
              <a:xfrm>
                <a:off x="0" y="4978350"/>
                <a:ext cx="1545564" cy="195585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882B-7C0C-4C69-611F-8F85F98A880B}"/>
                </a:ext>
              </a:extLst>
            </p:cNvPr>
            <p:cNvSpPr txBox="1"/>
            <p:nvPr/>
          </p:nvSpPr>
          <p:spPr>
            <a:xfrm>
              <a:off x="-13214" y="276999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Local offset (status quo)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F98A84-1ADB-5B8A-1C82-72F4E46F5442}"/>
                </a:ext>
              </a:extLst>
            </p:cNvPr>
            <p:cNvSpPr txBox="1"/>
            <p:nvPr/>
          </p:nvSpPr>
          <p:spPr>
            <a:xfrm>
              <a:off x="-18659" y="2436711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(3) Minimise costs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B1C323-0745-F69F-E859-655BE5A64FE9}"/>
                </a:ext>
              </a:extLst>
            </p:cNvPr>
            <p:cNvSpPr txBox="1"/>
            <p:nvPr/>
          </p:nvSpPr>
          <p:spPr>
            <a:xfrm>
              <a:off x="-6136" y="4639796"/>
              <a:ext cx="2511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(5) Maximum equity weighted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co-benefits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ACA108-A141-7E8C-C4B4-FD5475897AE4}"/>
                </a:ext>
              </a:extLst>
            </p:cNvPr>
            <p:cNvSpPr txBox="1"/>
            <p:nvPr/>
          </p:nvSpPr>
          <p:spPr>
            <a:xfrm>
              <a:off x="1638000" y="278514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(2) Maximise biodiversity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C76F5D4-CCD2-F349-AC13-76C42AF71D94}"/>
                </a:ext>
              </a:extLst>
            </p:cNvPr>
            <p:cNvSpPr txBox="1"/>
            <p:nvPr/>
          </p:nvSpPr>
          <p:spPr>
            <a:xfrm>
              <a:off x="1644336" y="2441308"/>
              <a:ext cx="2052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(4) Maximise co-benefits minus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costs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B64582-C851-E9F4-BF46-942DDED67B42}"/>
                </a:ext>
              </a:extLst>
            </p:cNvPr>
            <p:cNvSpPr txBox="1"/>
            <p:nvPr/>
          </p:nvSpPr>
          <p:spPr>
            <a:xfrm>
              <a:off x="-1631" y="0"/>
              <a:ext cx="3299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el"/>
                </a:rPr>
                <a:t>(a) Offset scenarios: Spatial distribution of sites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EB2DA-FF85-7301-5B4B-F5341A979EC6}"/>
              </a:ext>
            </a:extLst>
          </p:cNvPr>
          <p:cNvSpPr txBox="1"/>
          <p:nvPr/>
        </p:nvSpPr>
        <p:spPr>
          <a:xfrm>
            <a:off x="3305832" y="0"/>
            <a:ext cx="327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(b) Offset outcomes: Radar Chart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9F5357-5377-31D9-C2C8-56D0555A16DA}"/>
              </a:ext>
            </a:extLst>
          </p:cNvPr>
          <p:cNvSpPr txBox="1"/>
          <p:nvPr/>
        </p:nvSpPr>
        <p:spPr>
          <a:xfrm>
            <a:off x="6630000" y="0"/>
            <a:ext cx="32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(c) Offset gains and losses: Histograms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2E0D11-1F7E-5230-E756-499CF89F998E}"/>
              </a:ext>
            </a:extLst>
          </p:cNvPr>
          <p:cNvGrpSpPr/>
          <p:nvPr/>
        </p:nvGrpSpPr>
        <p:grpSpPr>
          <a:xfrm>
            <a:off x="3270994" y="511312"/>
            <a:ext cx="3319329" cy="2753435"/>
            <a:chOff x="3270994" y="511312"/>
            <a:chExt cx="3319329" cy="275343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8D9BCB-24C5-D834-7937-69F996FB0FBC}"/>
                </a:ext>
              </a:extLst>
            </p:cNvPr>
            <p:cNvSpPr txBox="1"/>
            <p:nvPr/>
          </p:nvSpPr>
          <p:spPr>
            <a:xfrm>
              <a:off x="5868425" y="1685878"/>
              <a:ext cx="72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</a:p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co-benefits minus costs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8CCE63E-D0A2-C768-44E4-343F3457A74B}"/>
                </a:ext>
              </a:extLst>
            </p:cNvPr>
            <p:cNvSpPr txBox="1"/>
            <p:nvPr/>
          </p:nvSpPr>
          <p:spPr>
            <a:xfrm>
              <a:off x="4298447" y="2926193"/>
              <a:ext cx="114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equity weighted co-benefits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C71F27-0954-1B5E-0ED8-81319775D233}"/>
                </a:ext>
              </a:extLst>
            </p:cNvPr>
            <p:cNvSpPr txBox="1"/>
            <p:nvPr/>
          </p:nvSpPr>
          <p:spPr>
            <a:xfrm>
              <a:off x="4373124" y="511312"/>
              <a:ext cx="1044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biodiversity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A357EDB-2612-1822-F03E-88C98E047891}"/>
                </a:ext>
              </a:extLst>
            </p:cNvPr>
            <p:cNvSpPr txBox="1"/>
            <p:nvPr/>
          </p:nvSpPr>
          <p:spPr>
            <a:xfrm>
              <a:off x="3270994" y="1716089"/>
              <a:ext cx="644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Minimum costs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5326B0-5F8F-AA08-E4EC-682E576E0941}"/>
                </a:ext>
              </a:extLst>
            </p:cNvPr>
            <p:cNvGrpSpPr/>
            <p:nvPr/>
          </p:nvGrpSpPr>
          <p:grpSpPr>
            <a:xfrm>
              <a:off x="3868708" y="830784"/>
              <a:ext cx="2046796" cy="2074667"/>
              <a:chOff x="295993" y="711230"/>
              <a:chExt cx="2654455" cy="2654455"/>
            </a:xfrm>
          </p:grpSpPr>
          <p:sp>
            <p:nvSpPr>
              <p:cNvPr id="116" name="pl7">
                <a:extLst>
                  <a:ext uri="{FF2B5EF4-FFF2-40B4-BE49-F238E27FC236}">
                    <a16:creationId xmlns:a16="http://schemas.microsoft.com/office/drawing/2014/main" id="{4E9A3936-AFC6-0D34-0BB1-01F0BE2D6A15}"/>
                  </a:ext>
                </a:extLst>
              </p:cNvPr>
              <p:cNvSpPr/>
              <p:nvPr/>
            </p:nvSpPr>
            <p:spPr>
              <a:xfrm>
                <a:off x="1490953" y="1906186"/>
                <a:ext cx="264540" cy="264543"/>
              </a:xfrm>
              <a:custGeom>
                <a:avLst/>
                <a:gdLst/>
                <a:ahLst/>
                <a:cxnLst/>
                <a:rect l="0" t="0" r="0" b="0"/>
                <a:pathLst>
                  <a:path w="264540" h="264543">
                    <a:moveTo>
                      <a:pt x="264540" y="132271"/>
                    </a:moveTo>
                    <a:lnTo>
                      <a:pt x="264520" y="129956"/>
                    </a:lnTo>
                    <a:lnTo>
                      <a:pt x="264459" y="127642"/>
                    </a:lnTo>
                    <a:lnTo>
                      <a:pt x="264358" y="125329"/>
                    </a:lnTo>
                    <a:lnTo>
                      <a:pt x="264216" y="123018"/>
                    </a:lnTo>
                    <a:lnTo>
                      <a:pt x="264034" y="120711"/>
                    </a:lnTo>
                    <a:lnTo>
                      <a:pt x="263811" y="118406"/>
                    </a:lnTo>
                    <a:lnTo>
                      <a:pt x="263549" y="116106"/>
                    </a:lnTo>
                    <a:lnTo>
                      <a:pt x="263246" y="113811"/>
                    </a:lnTo>
                    <a:lnTo>
                      <a:pt x="262902" y="111522"/>
                    </a:lnTo>
                    <a:lnTo>
                      <a:pt x="262519" y="109239"/>
                    </a:lnTo>
                    <a:lnTo>
                      <a:pt x="262096" y="106963"/>
                    </a:lnTo>
                    <a:lnTo>
                      <a:pt x="261633" y="104694"/>
                    </a:lnTo>
                    <a:lnTo>
                      <a:pt x="261131" y="102435"/>
                    </a:lnTo>
                    <a:lnTo>
                      <a:pt x="260589" y="100184"/>
                    </a:lnTo>
                    <a:lnTo>
                      <a:pt x="260008" y="97943"/>
                    </a:lnTo>
                    <a:lnTo>
                      <a:pt x="259388" y="95713"/>
                    </a:lnTo>
                    <a:lnTo>
                      <a:pt x="258728" y="93494"/>
                    </a:lnTo>
                    <a:lnTo>
                      <a:pt x="258030" y="91286"/>
                    </a:lnTo>
                    <a:lnTo>
                      <a:pt x="257294" y="89092"/>
                    </a:lnTo>
                    <a:lnTo>
                      <a:pt x="256519" y="86910"/>
                    </a:lnTo>
                    <a:lnTo>
                      <a:pt x="255706" y="84743"/>
                    </a:lnTo>
                    <a:lnTo>
                      <a:pt x="254855" y="82590"/>
                    </a:lnTo>
                    <a:lnTo>
                      <a:pt x="253967" y="80452"/>
                    </a:lnTo>
                    <a:lnTo>
                      <a:pt x="253042" y="78330"/>
                    </a:lnTo>
                    <a:lnTo>
                      <a:pt x="252079" y="76224"/>
                    </a:lnTo>
                    <a:lnTo>
                      <a:pt x="251080" y="74136"/>
                    </a:lnTo>
                    <a:lnTo>
                      <a:pt x="250044" y="72066"/>
                    </a:lnTo>
                    <a:lnTo>
                      <a:pt x="248973" y="70014"/>
                    </a:lnTo>
                    <a:lnTo>
                      <a:pt x="247865" y="67981"/>
                    </a:lnTo>
                    <a:lnTo>
                      <a:pt x="246722" y="65968"/>
                    </a:lnTo>
                    <a:lnTo>
                      <a:pt x="245544" y="63975"/>
                    </a:lnTo>
                    <a:lnTo>
                      <a:pt x="244332" y="62003"/>
                    </a:lnTo>
                    <a:lnTo>
                      <a:pt x="243085" y="60052"/>
                    </a:lnTo>
                    <a:lnTo>
                      <a:pt x="241804" y="58124"/>
                    </a:lnTo>
                    <a:lnTo>
                      <a:pt x="240489" y="56218"/>
                    </a:lnTo>
                    <a:lnTo>
                      <a:pt x="239142" y="54336"/>
                    </a:lnTo>
                    <a:lnTo>
                      <a:pt x="237762" y="52477"/>
                    </a:lnTo>
                    <a:lnTo>
                      <a:pt x="236349" y="50643"/>
                    </a:lnTo>
                    <a:lnTo>
                      <a:pt x="234904" y="48834"/>
                    </a:lnTo>
                    <a:lnTo>
                      <a:pt x="233429" y="47051"/>
                    </a:lnTo>
                    <a:lnTo>
                      <a:pt x="231922" y="45293"/>
                    </a:lnTo>
                    <a:lnTo>
                      <a:pt x="230384" y="43563"/>
                    </a:lnTo>
                    <a:lnTo>
                      <a:pt x="228817" y="41859"/>
                    </a:lnTo>
                    <a:lnTo>
                      <a:pt x="227220" y="40183"/>
                    </a:lnTo>
                    <a:lnTo>
                      <a:pt x="225593" y="38536"/>
                    </a:lnTo>
                    <a:lnTo>
                      <a:pt x="223939" y="36917"/>
                    </a:lnTo>
                    <a:lnTo>
                      <a:pt x="222256" y="35327"/>
                    </a:lnTo>
                    <a:lnTo>
                      <a:pt x="220545" y="33767"/>
                    </a:lnTo>
                    <a:lnTo>
                      <a:pt x="218808" y="32237"/>
                    </a:lnTo>
                    <a:lnTo>
                      <a:pt x="217044" y="30738"/>
                    </a:lnTo>
                    <a:lnTo>
                      <a:pt x="215254" y="29270"/>
                    </a:lnTo>
                    <a:lnTo>
                      <a:pt x="213439" y="27833"/>
                    </a:lnTo>
                    <a:lnTo>
                      <a:pt x="211599" y="26429"/>
                    </a:lnTo>
                    <a:lnTo>
                      <a:pt x="209734" y="25056"/>
                    </a:lnTo>
                    <a:lnTo>
                      <a:pt x="207846" y="23717"/>
                    </a:lnTo>
                    <a:lnTo>
                      <a:pt x="205934" y="22411"/>
                    </a:lnTo>
                    <a:lnTo>
                      <a:pt x="204000" y="21139"/>
                    </a:lnTo>
                    <a:lnTo>
                      <a:pt x="202045" y="19900"/>
                    </a:lnTo>
                    <a:lnTo>
                      <a:pt x="200067" y="18696"/>
                    </a:lnTo>
                    <a:lnTo>
                      <a:pt x="198069" y="17527"/>
                    </a:lnTo>
                    <a:lnTo>
                      <a:pt x="196051" y="16393"/>
                    </a:lnTo>
                    <a:lnTo>
                      <a:pt x="194013" y="15294"/>
                    </a:lnTo>
                    <a:lnTo>
                      <a:pt x="191957" y="14232"/>
                    </a:lnTo>
                    <a:lnTo>
                      <a:pt x="189882" y="13205"/>
                    </a:lnTo>
                    <a:lnTo>
                      <a:pt x="187789" y="12215"/>
                    </a:lnTo>
                    <a:lnTo>
                      <a:pt x="185679" y="11262"/>
                    </a:lnTo>
                    <a:lnTo>
                      <a:pt x="183553" y="10346"/>
                    </a:lnTo>
                    <a:lnTo>
                      <a:pt x="181412" y="9467"/>
                    </a:lnTo>
                    <a:lnTo>
                      <a:pt x="179255" y="8625"/>
                    </a:lnTo>
                    <a:lnTo>
                      <a:pt x="177084" y="7822"/>
                    </a:lnTo>
                    <a:lnTo>
                      <a:pt x="174899" y="7057"/>
                    </a:lnTo>
                    <a:lnTo>
                      <a:pt x="172701" y="6330"/>
                    </a:lnTo>
                    <a:lnTo>
                      <a:pt x="170491" y="5641"/>
                    </a:lnTo>
                    <a:lnTo>
                      <a:pt x="168269" y="4992"/>
                    </a:lnTo>
                    <a:lnTo>
                      <a:pt x="166036" y="4381"/>
                    </a:lnTo>
                    <a:lnTo>
                      <a:pt x="163792" y="3810"/>
                    </a:lnTo>
                    <a:lnTo>
                      <a:pt x="161539" y="3278"/>
                    </a:lnTo>
                    <a:lnTo>
                      <a:pt x="159277" y="2785"/>
                    </a:lnTo>
                    <a:lnTo>
                      <a:pt x="157007" y="2332"/>
                    </a:lnTo>
                    <a:lnTo>
                      <a:pt x="154729" y="1919"/>
                    </a:lnTo>
                    <a:lnTo>
                      <a:pt x="152445" y="1546"/>
                    </a:lnTo>
                    <a:lnTo>
                      <a:pt x="150154" y="1213"/>
                    </a:lnTo>
                    <a:lnTo>
                      <a:pt x="147857" y="920"/>
                    </a:lnTo>
                    <a:lnTo>
                      <a:pt x="145556" y="667"/>
                    </a:lnTo>
                    <a:lnTo>
                      <a:pt x="143251" y="455"/>
                    </a:lnTo>
                    <a:lnTo>
                      <a:pt x="140942" y="283"/>
                    </a:lnTo>
                    <a:lnTo>
                      <a:pt x="138631" y="151"/>
                    </a:lnTo>
                    <a:lnTo>
                      <a:pt x="136318" y="60"/>
                    </a:lnTo>
                    <a:lnTo>
                      <a:pt x="134003" y="10"/>
                    </a:lnTo>
                    <a:lnTo>
                      <a:pt x="131688" y="0"/>
                    </a:lnTo>
                    <a:lnTo>
                      <a:pt x="129374" y="30"/>
                    </a:lnTo>
                    <a:lnTo>
                      <a:pt x="127060" y="101"/>
                    </a:lnTo>
                    <a:lnTo>
                      <a:pt x="124747" y="212"/>
                    </a:lnTo>
                    <a:lnTo>
                      <a:pt x="122437" y="364"/>
                    </a:lnTo>
                    <a:lnTo>
                      <a:pt x="120130" y="556"/>
                    </a:lnTo>
                    <a:lnTo>
                      <a:pt x="117827" y="789"/>
                    </a:lnTo>
                    <a:lnTo>
                      <a:pt x="115528" y="1062"/>
                    </a:lnTo>
                    <a:lnTo>
                      <a:pt x="113235" y="1375"/>
                    </a:lnTo>
                    <a:lnTo>
                      <a:pt x="110947" y="1728"/>
                    </a:lnTo>
                    <a:lnTo>
                      <a:pt x="108665" y="2121"/>
                    </a:lnTo>
                    <a:lnTo>
                      <a:pt x="106391" y="2554"/>
                    </a:lnTo>
                    <a:lnTo>
                      <a:pt x="104125" y="3027"/>
                    </a:lnTo>
                    <a:lnTo>
                      <a:pt x="101867" y="3539"/>
                    </a:lnTo>
                    <a:lnTo>
                      <a:pt x="99619" y="4091"/>
                    </a:lnTo>
                    <a:lnTo>
                      <a:pt x="97381" y="4682"/>
                    </a:lnTo>
                    <a:lnTo>
                      <a:pt x="95153" y="5312"/>
                    </a:lnTo>
                    <a:lnTo>
                      <a:pt x="92937" y="5981"/>
                    </a:lnTo>
                    <a:lnTo>
                      <a:pt x="90733" y="6688"/>
                    </a:lnTo>
                    <a:lnTo>
                      <a:pt x="88541" y="7435"/>
                    </a:lnTo>
                    <a:lnTo>
                      <a:pt x="86363" y="8219"/>
                    </a:lnTo>
                    <a:lnTo>
                      <a:pt x="84199" y="9041"/>
                    </a:lnTo>
                    <a:lnTo>
                      <a:pt x="82050" y="9901"/>
                    </a:lnTo>
                    <a:lnTo>
                      <a:pt x="79916" y="10799"/>
                    </a:lnTo>
                    <a:lnTo>
                      <a:pt x="77798" y="11734"/>
                    </a:lnTo>
                    <a:lnTo>
                      <a:pt x="75697" y="12706"/>
                    </a:lnTo>
                    <a:lnTo>
                      <a:pt x="73613" y="13714"/>
                    </a:lnTo>
                    <a:lnTo>
                      <a:pt x="71547" y="14759"/>
                    </a:lnTo>
                    <a:lnTo>
                      <a:pt x="69500" y="15839"/>
                    </a:lnTo>
                    <a:lnTo>
                      <a:pt x="67472" y="16956"/>
                    </a:lnTo>
                    <a:lnTo>
                      <a:pt x="65464" y="18107"/>
                    </a:lnTo>
                    <a:lnTo>
                      <a:pt x="63476" y="19294"/>
                    </a:lnTo>
                    <a:lnTo>
                      <a:pt x="61509" y="20515"/>
                    </a:lnTo>
                    <a:lnTo>
                      <a:pt x="59564" y="21770"/>
                    </a:lnTo>
                    <a:lnTo>
                      <a:pt x="57641" y="23060"/>
                    </a:lnTo>
                    <a:lnTo>
                      <a:pt x="55742" y="24383"/>
                    </a:lnTo>
                    <a:lnTo>
                      <a:pt x="53865" y="25738"/>
                    </a:lnTo>
                    <a:lnTo>
                      <a:pt x="52013" y="27127"/>
                    </a:lnTo>
                    <a:lnTo>
                      <a:pt x="50185" y="28547"/>
                    </a:lnTo>
                    <a:lnTo>
                      <a:pt x="48382" y="30000"/>
                    </a:lnTo>
                    <a:lnTo>
                      <a:pt x="46605" y="31484"/>
                    </a:lnTo>
                    <a:lnTo>
                      <a:pt x="44854" y="32998"/>
                    </a:lnTo>
                    <a:lnTo>
                      <a:pt x="43130" y="34543"/>
                    </a:lnTo>
                    <a:lnTo>
                      <a:pt x="41434" y="36118"/>
                    </a:lnTo>
                    <a:lnTo>
                      <a:pt x="39765" y="37723"/>
                    </a:lnTo>
                    <a:lnTo>
                      <a:pt x="38124" y="39356"/>
                    </a:lnTo>
                    <a:lnTo>
                      <a:pt x="36513" y="41018"/>
                    </a:lnTo>
                    <a:lnTo>
                      <a:pt x="34930" y="42708"/>
                    </a:lnTo>
                    <a:lnTo>
                      <a:pt x="33378" y="44425"/>
                    </a:lnTo>
                    <a:lnTo>
                      <a:pt x="31856" y="46169"/>
                    </a:lnTo>
                    <a:lnTo>
                      <a:pt x="30364" y="47939"/>
                    </a:lnTo>
                    <a:lnTo>
                      <a:pt x="28904" y="49736"/>
                    </a:lnTo>
                    <a:lnTo>
                      <a:pt x="27475" y="51557"/>
                    </a:lnTo>
                    <a:lnTo>
                      <a:pt x="26079" y="53404"/>
                    </a:lnTo>
                    <a:lnTo>
                      <a:pt x="24715" y="55274"/>
                    </a:lnTo>
                    <a:lnTo>
                      <a:pt x="23384" y="57168"/>
                    </a:lnTo>
                    <a:lnTo>
                      <a:pt x="22086" y="59085"/>
                    </a:lnTo>
                    <a:lnTo>
                      <a:pt x="20822" y="61025"/>
                    </a:lnTo>
                    <a:lnTo>
                      <a:pt x="19592" y="62986"/>
                    </a:lnTo>
                    <a:lnTo>
                      <a:pt x="18397" y="64969"/>
                    </a:lnTo>
                    <a:lnTo>
                      <a:pt x="17236" y="66972"/>
                    </a:lnTo>
                    <a:lnTo>
                      <a:pt x="16111" y="68995"/>
                    </a:lnTo>
                    <a:lnTo>
                      <a:pt x="15022" y="71037"/>
                    </a:lnTo>
                    <a:lnTo>
                      <a:pt x="13968" y="73099"/>
                    </a:lnTo>
                    <a:lnTo>
                      <a:pt x="12950" y="75178"/>
                    </a:lnTo>
                    <a:lnTo>
                      <a:pt x="11970" y="77275"/>
                    </a:lnTo>
                    <a:lnTo>
                      <a:pt x="11025" y="79389"/>
                    </a:lnTo>
                    <a:lnTo>
                      <a:pt x="10119" y="81519"/>
                    </a:lnTo>
                    <a:lnTo>
                      <a:pt x="9249" y="83664"/>
                    </a:lnTo>
                    <a:lnTo>
                      <a:pt x="8417" y="85825"/>
                    </a:lnTo>
                    <a:lnTo>
                      <a:pt x="7623" y="87999"/>
                    </a:lnTo>
                    <a:lnTo>
                      <a:pt x="6868" y="90187"/>
                    </a:lnTo>
                    <a:lnTo>
                      <a:pt x="6150" y="92389"/>
                    </a:lnTo>
                    <a:lnTo>
                      <a:pt x="5472" y="94602"/>
                    </a:lnTo>
                    <a:lnTo>
                      <a:pt x="4832" y="96827"/>
                    </a:lnTo>
                    <a:lnTo>
                      <a:pt x="4231" y="99062"/>
                    </a:lnTo>
                    <a:lnTo>
                      <a:pt x="3669" y="101308"/>
                    </a:lnTo>
                    <a:lnTo>
                      <a:pt x="3147" y="103563"/>
                    </a:lnTo>
                    <a:lnTo>
                      <a:pt x="2665" y="105828"/>
                    </a:lnTo>
                    <a:lnTo>
                      <a:pt x="2222" y="108100"/>
                    </a:lnTo>
                    <a:lnTo>
                      <a:pt x="1819" y="110379"/>
                    </a:lnTo>
                    <a:lnTo>
                      <a:pt x="1455" y="112666"/>
                    </a:lnTo>
                    <a:lnTo>
                      <a:pt x="1132" y="114958"/>
                    </a:lnTo>
                    <a:lnTo>
                      <a:pt x="849" y="117256"/>
                    </a:lnTo>
                    <a:lnTo>
                      <a:pt x="607" y="119558"/>
                    </a:lnTo>
                    <a:lnTo>
                      <a:pt x="404" y="121864"/>
                    </a:lnTo>
                    <a:lnTo>
                      <a:pt x="243" y="124173"/>
                    </a:lnTo>
                    <a:lnTo>
                      <a:pt x="121" y="126485"/>
                    </a:lnTo>
                    <a:lnTo>
                      <a:pt x="40" y="128799"/>
                    </a:lnTo>
                    <a:lnTo>
                      <a:pt x="0" y="131114"/>
                    </a:lnTo>
                    <a:lnTo>
                      <a:pt x="0" y="133429"/>
                    </a:lnTo>
                    <a:lnTo>
                      <a:pt x="40" y="135743"/>
                    </a:lnTo>
                    <a:lnTo>
                      <a:pt x="121" y="138057"/>
                    </a:lnTo>
                    <a:lnTo>
                      <a:pt x="243" y="140369"/>
                    </a:lnTo>
                    <a:lnTo>
                      <a:pt x="404" y="142678"/>
                    </a:lnTo>
                    <a:lnTo>
                      <a:pt x="607" y="144984"/>
                    </a:lnTo>
                    <a:lnTo>
                      <a:pt x="849" y="147286"/>
                    </a:lnTo>
                    <a:lnTo>
                      <a:pt x="1132" y="149584"/>
                    </a:lnTo>
                    <a:lnTo>
                      <a:pt x="1455" y="151876"/>
                    </a:lnTo>
                    <a:lnTo>
                      <a:pt x="1819" y="154163"/>
                    </a:lnTo>
                    <a:lnTo>
                      <a:pt x="2222" y="156442"/>
                    </a:lnTo>
                    <a:lnTo>
                      <a:pt x="2665" y="158714"/>
                    </a:lnTo>
                    <a:lnTo>
                      <a:pt x="3147" y="160979"/>
                    </a:lnTo>
                    <a:lnTo>
                      <a:pt x="3669" y="163234"/>
                    </a:lnTo>
                    <a:lnTo>
                      <a:pt x="4231" y="165480"/>
                    </a:lnTo>
                    <a:lnTo>
                      <a:pt x="4832" y="167715"/>
                    </a:lnTo>
                    <a:lnTo>
                      <a:pt x="5472" y="169940"/>
                    </a:lnTo>
                    <a:lnTo>
                      <a:pt x="6150" y="172154"/>
                    </a:lnTo>
                    <a:lnTo>
                      <a:pt x="6868" y="174355"/>
                    </a:lnTo>
                    <a:lnTo>
                      <a:pt x="7623" y="176543"/>
                    </a:lnTo>
                    <a:lnTo>
                      <a:pt x="8417" y="178717"/>
                    </a:lnTo>
                    <a:lnTo>
                      <a:pt x="9249" y="180878"/>
                    </a:lnTo>
                    <a:lnTo>
                      <a:pt x="10119" y="183023"/>
                    </a:lnTo>
                    <a:lnTo>
                      <a:pt x="11025" y="185153"/>
                    </a:lnTo>
                    <a:lnTo>
                      <a:pt x="11970" y="187267"/>
                    </a:lnTo>
                    <a:lnTo>
                      <a:pt x="12950" y="189364"/>
                    </a:lnTo>
                    <a:lnTo>
                      <a:pt x="13968" y="191443"/>
                    </a:lnTo>
                    <a:lnTo>
                      <a:pt x="15022" y="193505"/>
                    </a:lnTo>
                    <a:lnTo>
                      <a:pt x="16111" y="195547"/>
                    </a:lnTo>
                    <a:lnTo>
                      <a:pt x="17236" y="197570"/>
                    </a:lnTo>
                    <a:lnTo>
                      <a:pt x="18397" y="199573"/>
                    </a:lnTo>
                    <a:lnTo>
                      <a:pt x="19592" y="201556"/>
                    </a:lnTo>
                    <a:lnTo>
                      <a:pt x="20822" y="203517"/>
                    </a:lnTo>
                    <a:lnTo>
                      <a:pt x="22086" y="205457"/>
                    </a:lnTo>
                    <a:lnTo>
                      <a:pt x="23384" y="207374"/>
                    </a:lnTo>
                    <a:lnTo>
                      <a:pt x="24715" y="209268"/>
                    </a:lnTo>
                    <a:lnTo>
                      <a:pt x="26079" y="211138"/>
                    </a:lnTo>
                    <a:lnTo>
                      <a:pt x="27475" y="212985"/>
                    </a:lnTo>
                    <a:lnTo>
                      <a:pt x="28904" y="214806"/>
                    </a:lnTo>
                    <a:lnTo>
                      <a:pt x="30364" y="216603"/>
                    </a:lnTo>
                    <a:lnTo>
                      <a:pt x="31856" y="218373"/>
                    </a:lnTo>
                    <a:lnTo>
                      <a:pt x="33378" y="220117"/>
                    </a:lnTo>
                    <a:lnTo>
                      <a:pt x="34930" y="221835"/>
                    </a:lnTo>
                    <a:lnTo>
                      <a:pt x="36513" y="223524"/>
                    </a:lnTo>
                    <a:lnTo>
                      <a:pt x="38124" y="225186"/>
                    </a:lnTo>
                    <a:lnTo>
                      <a:pt x="39765" y="226819"/>
                    </a:lnTo>
                    <a:lnTo>
                      <a:pt x="41434" y="228424"/>
                    </a:lnTo>
                    <a:lnTo>
                      <a:pt x="43130" y="229999"/>
                    </a:lnTo>
                    <a:lnTo>
                      <a:pt x="44854" y="231544"/>
                    </a:lnTo>
                    <a:lnTo>
                      <a:pt x="46605" y="233058"/>
                    </a:lnTo>
                    <a:lnTo>
                      <a:pt x="48382" y="234542"/>
                    </a:lnTo>
                    <a:lnTo>
                      <a:pt x="50185" y="235995"/>
                    </a:lnTo>
                    <a:lnTo>
                      <a:pt x="52013" y="237415"/>
                    </a:lnTo>
                    <a:lnTo>
                      <a:pt x="53865" y="238804"/>
                    </a:lnTo>
                    <a:lnTo>
                      <a:pt x="55742" y="240159"/>
                    </a:lnTo>
                    <a:lnTo>
                      <a:pt x="57641" y="241482"/>
                    </a:lnTo>
                    <a:lnTo>
                      <a:pt x="59564" y="242772"/>
                    </a:lnTo>
                    <a:lnTo>
                      <a:pt x="61509" y="244027"/>
                    </a:lnTo>
                    <a:lnTo>
                      <a:pt x="63476" y="245248"/>
                    </a:lnTo>
                    <a:lnTo>
                      <a:pt x="65464" y="246435"/>
                    </a:lnTo>
                    <a:lnTo>
                      <a:pt x="67472" y="247586"/>
                    </a:lnTo>
                    <a:lnTo>
                      <a:pt x="69500" y="248703"/>
                    </a:lnTo>
                    <a:lnTo>
                      <a:pt x="71547" y="249783"/>
                    </a:lnTo>
                    <a:lnTo>
                      <a:pt x="73613" y="250828"/>
                    </a:lnTo>
                    <a:lnTo>
                      <a:pt x="75697" y="251836"/>
                    </a:lnTo>
                    <a:lnTo>
                      <a:pt x="77798" y="252808"/>
                    </a:lnTo>
                    <a:lnTo>
                      <a:pt x="79916" y="253743"/>
                    </a:lnTo>
                    <a:lnTo>
                      <a:pt x="82050" y="254641"/>
                    </a:lnTo>
                    <a:lnTo>
                      <a:pt x="84199" y="255501"/>
                    </a:lnTo>
                    <a:lnTo>
                      <a:pt x="86363" y="256323"/>
                    </a:lnTo>
                    <a:lnTo>
                      <a:pt x="88541" y="257107"/>
                    </a:lnTo>
                    <a:lnTo>
                      <a:pt x="90733" y="257854"/>
                    </a:lnTo>
                    <a:lnTo>
                      <a:pt x="92937" y="258561"/>
                    </a:lnTo>
                    <a:lnTo>
                      <a:pt x="95153" y="259230"/>
                    </a:lnTo>
                    <a:lnTo>
                      <a:pt x="97381" y="259860"/>
                    </a:lnTo>
                    <a:lnTo>
                      <a:pt x="99619" y="260451"/>
                    </a:lnTo>
                    <a:lnTo>
                      <a:pt x="101867" y="261003"/>
                    </a:lnTo>
                    <a:lnTo>
                      <a:pt x="104125" y="261515"/>
                    </a:lnTo>
                    <a:lnTo>
                      <a:pt x="106391" y="261988"/>
                    </a:lnTo>
                    <a:lnTo>
                      <a:pt x="108665" y="262421"/>
                    </a:lnTo>
                    <a:lnTo>
                      <a:pt x="110947" y="262814"/>
                    </a:lnTo>
                    <a:lnTo>
                      <a:pt x="113235" y="263167"/>
                    </a:lnTo>
                    <a:lnTo>
                      <a:pt x="115528" y="263480"/>
                    </a:lnTo>
                    <a:lnTo>
                      <a:pt x="117827" y="263753"/>
                    </a:lnTo>
                    <a:lnTo>
                      <a:pt x="120130" y="263986"/>
                    </a:lnTo>
                    <a:lnTo>
                      <a:pt x="122437" y="264178"/>
                    </a:lnTo>
                    <a:lnTo>
                      <a:pt x="124747" y="264330"/>
                    </a:lnTo>
                    <a:lnTo>
                      <a:pt x="127060" y="264441"/>
                    </a:lnTo>
                    <a:lnTo>
                      <a:pt x="129374" y="264512"/>
                    </a:lnTo>
                    <a:lnTo>
                      <a:pt x="131688" y="264543"/>
                    </a:lnTo>
                    <a:lnTo>
                      <a:pt x="134003" y="264532"/>
                    </a:lnTo>
                    <a:lnTo>
                      <a:pt x="136318" y="264482"/>
                    </a:lnTo>
                    <a:lnTo>
                      <a:pt x="138631" y="264391"/>
                    </a:lnTo>
                    <a:lnTo>
                      <a:pt x="140942" y="264259"/>
                    </a:lnTo>
                    <a:lnTo>
                      <a:pt x="143251" y="264087"/>
                    </a:lnTo>
                    <a:lnTo>
                      <a:pt x="145556" y="263875"/>
                    </a:lnTo>
                    <a:lnTo>
                      <a:pt x="147857" y="263622"/>
                    </a:lnTo>
                    <a:lnTo>
                      <a:pt x="150154" y="263329"/>
                    </a:lnTo>
                    <a:lnTo>
                      <a:pt x="152445" y="262996"/>
                    </a:lnTo>
                    <a:lnTo>
                      <a:pt x="154729" y="262623"/>
                    </a:lnTo>
                    <a:lnTo>
                      <a:pt x="157007" y="262210"/>
                    </a:lnTo>
                    <a:lnTo>
                      <a:pt x="159277" y="261757"/>
                    </a:lnTo>
                    <a:lnTo>
                      <a:pt x="161539" y="261264"/>
                    </a:lnTo>
                    <a:lnTo>
                      <a:pt x="163792" y="260732"/>
                    </a:lnTo>
                    <a:lnTo>
                      <a:pt x="166036" y="260161"/>
                    </a:lnTo>
                    <a:lnTo>
                      <a:pt x="168269" y="259550"/>
                    </a:lnTo>
                    <a:lnTo>
                      <a:pt x="170491" y="258901"/>
                    </a:lnTo>
                    <a:lnTo>
                      <a:pt x="172701" y="258212"/>
                    </a:lnTo>
                    <a:lnTo>
                      <a:pt x="174899" y="257485"/>
                    </a:lnTo>
                    <a:lnTo>
                      <a:pt x="177084" y="256720"/>
                    </a:lnTo>
                    <a:lnTo>
                      <a:pt x="179255" y="255917"/>
                    </a:lnTo>
                    <a:lnTo>
                      <a:pt x="181412" y="255075"/>
                    </a:lnTo>
                    <a:lnTo>
                      <a:pt x="183553" y="254196"/>
                    </a:lnTo>
                    <a:lnTo>
                      <a:pt x="185679" y="253280"/>
                    </a:lnTo>
                    <a:lnTo>
                      <a:pt x="187789" y="252327"/>
                    </a:lnTo>
                    <a:lnTo>
                      <a:pt x="189882" y="251337"/>
                    </a:lnTo>
                    <a:lnTo>
                      <a:pt x="191957" y="250310"/>
                    </a:lnTo>
                    <a:lnTo>
                      <a:pt x="194013" y="249248"/>
                    </a:lnTo>
                    <a:lnTo>
                      <a:pt x="196051" y="248149"/>
                    </a:lnTo>
                    <a:lnTo>
                      <a:pt x="198069" y="247015"/>
                    </a:lnTo>
                    <a:lnTo>
                      <a:pt x="200067" y="245846"/>
                    </a:lnTo>
                    <a:lnTo>
                      <a:pt x="202045" y="244642"/>
                    </a:lnTo>
                    <a:lnTo>
                      <a:pt x="204000" y="243404"/>
                    </a:lnTo>
                    <a:lnTo>
                      <a:pt x="205934" y="242131"/>
                    </a:lnTo>
                    <a:lnTo>
                      <a:pt x="207846" y="240825"/>
                    </a:lnTo>
                    <a:lnTo>
                      <a:pt x="209734" y="239486"/>
                    </a:lnTo>
                    <a:lnTo>
                      <a:pt x="211599" y="238114"/>
                    </a:lnTo>
                    <a:lnTo>
                      <a:pt x="213439" y="236709"/>
                    </a:lnTo>
                    <a:lnTo>
                      <a:pt x="215254" y="235272"/>
                    </a:lnTo>
                    <a:lnTo>
                      <a:pt x="217044" y="233804"/>
                    </a:lnTo>
                    <a:lnTo>
                      <a:pt x="218808" y="232305"/>
                    </a:lnTo>
                    <a:lnTo>
                      <a:pt x="220545" y="230775"/>
                    </a:lnTo>
                    <a:lnTo>
                      <a:pt x="222256" y="229215"/>
                    </a:lnTo>
                    <a:lnTo>
                      <a:pt x="223939" y="227625"/>
                    </a:lnTo>
                    <a:lnTo>
                      <a:pt x="225593" y="226006"/>
                    </a:lnTo>
                    <a:lnTo>
                      <a:pt x="227220" y="224359"/>
                    </a:lnTo>
                    <a:lnTo>
                      <a:pt x="228817" y="222683"/>
                    </a:lnTo>
                    <a:lnTo>
                      <a:pt x="230384" y="220979"/>
                    </a:lnTo>
                    <a:lnTo>
                      <a:pt x="231922" y="219249"/>
                    </a:lnTo>
                    <a:lnTo>
                      <a:pt x="233429" y="217491"/>
                    </a:lnTo>
                    <a:lnTo>
                      <a:pt x="234904" y="215708"/>
                    </a:lnTo>
                    <a:lnTo>
                      <a:pt x="236349" y="213899"/>
                    </a:lnTo>
                    <a:lnTo>
                      <a:pt x="237762" y="212065"/>
                    </a:lnTo>
                    <a:lnTo>
                      <a:pt x="239142" y="210206"/>
                    </a:lnTo>
                    <a:lnTo>
                      <a:pt x="240489" y="208324"/>
                    </a:lnTo>
                    <a:lnTo>
                      <a:pt x="241804" y="206418"/>
                    </a:lnTo>
                    <a:lnTo>
                      <a:pt x="243085" y="204490"/>
                    </a:lnTo>
                    <a:lnTo>
                      <a:pt x="244332" y="202539"/>
                    </a:lnTo>
                    <a:lnTo>
                      <a:pt x="245544" y="200567"/>
                    </a:lnTo>
                    <a:lnTo>
                      <a:pt x="246722" y="198574"/>
                    </a:lnTo>
                    <a:lnTo>
                      <a:pt x="247865" y="196561"/>
                    </a:lnTo>
                    <a:lnTo>
                      <a:pt x="248973" y="194528"/>
                    </a:lnTo>
                    <a:lnTo>
                      <a:pt x="250044" y="192476"/>
                    </a:lnTo>
                    <a:lnTo>
                      <a:pt x="251080" y="190406"/>
                    </a:lnTo>
                    <a:lnTo>
                      <a:pt x="252079" y="188318"/>
                    </a:lnTo>
                    <a:lnTo>
                      <a:pt x="253042" y="186212"/>
                    </a:lnTo>
                    <a:lnTo>
                      <a:pt x="253967" y="184090"/>
                    </a:lnTo>
                    <a:lnTo>
                      <a:pt x="254855" y="181952"/>
                    </a:lnTo>
                    <a:lnTo>
                      <a:pt x="255706" y="179799"/>
                    </a:lnTo>
                    <a:lnTo>
                      <a:pt x="256519" y="177632"/>
                    </a:lnTo>
                    <a:lnTo>
                      <a:pt x="257294" y="175450"/>
                    </a:lnTo>
                    <a:lnTo>
                      <a:pt x="258030" y="173256"/>
                    </a:lnTo>
                    <a:lnTo>
                      <a:pt x="258728" y="171048"/>
                    </a:lnTo>
                    <a:lnTo>
                      <a:pt x="259388" y="168829"/>
                    </a:lnTo>
                    <a:lnTo>
                      <a:pt x="260008" y="166599"/>
                    </a:lnTo>
                    <a:lnTo>
                      <a:pt x="260589" y="164358"/>
                    </a:lnTo>
                    <a:lnTo>
                      <a:pt x="261131" y="162107"/>
                    </a:lnTo>
                    <a:lnTo>
                      <a:pt x="261633" y="159848"/>
                    </a:lnTo>
                    <a:lnTo>
                      <a:pt x="262096" y="157579"/>
                    </a:lnTo>
                    <a:lnTo>
                      <a:pt x="262519" y="155303"/>
                    </a:lnTo>
                    <a:lnTo>
                      <a:pt x="262902" y="153020"/>
                    </a:lnTo>
                    <a:lnTo>
                      <a:pt x="263246" y="150731"/>
                    </a:lnTo>
                    <a:lnTo>
                      <a:pt x="263549" y="148436"/>
                    </a:lnTo>
                    <a:lnTo>
                      <a:pt x="263811" y="146136"/>
                    </a:lnTo>
                    <a:lnTo>
                      <a:pt x="264034" y="143831"/>
                    </a:lnTo>
                    <a:lnTo>
                      <a:pt x="264216" y="141524"/>
                    </a:lnTo>
                    <a:lnTo>
                      <a:pt x="264358" y="139213"/>
                    </a:lnTo>
                    <a:lnTo>
                      <a:pt x="264459" y="136900"/>
                    </a:lnTo>
                    <a:lnTo>
                      <a:pt x="264520" y="134586"/>
                    </a:lnTo>
                    <a:lnTo>
                      <a:pt x="264540" y="132271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l8">
                <a:extLst>
                  <a:ext uri="{FF2B5EF4-FFF2-40B4-BE49-F238E27FC236}">
                    <a16:creationId xmlns:a16="http://schemas.microsoft.com/office/drawing/2014/main" id="{438456B8-6460-5A33-5DF1-BDD50D8B095C}"/>
                  </a:ext>
                </a:extLst>
              </p:cNvPr>
              <p:cNvSpPr/>
              <p:nvPr/>
            </p:nvSpPr>
            <p:spPr>
              <a:xfrm>
                <a:off x="895748" y="1310964"/>
                <a:ext cx="1454972" cy="1454986"/>
              </a:xfrm>
              <a:custGeom>
                <a:avLst/>
                <a:gdLst/>
                <a:ahLst/>
                <a:cxnLst/>
                <a:rect l="0" t="0" r="0" b="0"/>
                <a:pathLst>
                  <a:path w="1454972" h="1454986">
                    <a:moveTo>
                      <a:pt x="1454972" y="727493"/>
                    </a:moveTo>
                    <a:lnTo>
                      <a:pt x="1454861" y="714761"/>
                    </a:lnTo>
                    <a:lnTo>
                      <a:pt x="1454527" y="702033"/>
                    </a:lnTo>
                    <a:lnTo>
                      <a:pt x="1453970" y="689312"/>
                    </a:lnTo>
                    <a:lnTo>
                      <a:pt x="1453190" y="676604"/>
                    </a:lnTo>
                    <a:lnTo>
                      <a:pt x="1452188" y="663911"/>
                    </a:lnTo>
                    <a:lnTo>
                      <a:pt x="1450965" y="651237"/>
                    </a:lnTo>
                    <a:lnTo>
                      <a:pt x="1449519" y="638587"/>
                    </a:lnTo>
                    <a:lnTo>
                      <a:pt x="1447853" y="625964"/>
                    </a:lnTo>
                    <a:lnTo>
                      <a:pt x="1445966" y="613372"/>
                    </a:lnTo>
                    <a:lnTo>
                      <a:pt x="1443858" y="600815"/>
                    </a:lnTo>
                    <a:lnTo>
                      <a:pt x="1441532" y="588297"/>
                    </a:lnTo>
                    <a:lnTo>
                      <a:pt x="1438986" y="575822"/>
                    </a:lnTo>
                    <a:lnTo>
                      <a:pt x="1436223" y="563393"/>
                    </a:lnTo>
                    <a:lnTo>
                      <a:pt x="1433242" y="551014"/>
                    </a:lnTo>
                    <a:lnTo>
                      <a:pt x="1430046" y="538690"/>
                    </a:lnTo>
                    <a:lnTo>
                      <a:pt x="1426634" y="526423"/>
                    </a:lnTo>
                    <a:lnTo>
                      <a:pt x="1423008" y="514217"/>
                    </a:lnTo>
                    <a:lnTo>
                      <a:pt x="1419169" y="502078"/>
                    </a:lnTo>
                    <a:lnTo>
                      <a:pt x="1415118" y="490007"/>
                    </a:lnTo>
                    <a:lnTo>
                      <a:pt x="1410856" y="478008"/>
                    </a:lnTo>
                    <a:lnTo>
                      <a:pt x="1406385" y="466087"/>
                    </a:lnTo>
                    <a:lnTo>
                      <a:pt x="1401707" y="454245"/>
                    </a:lnTo>
                    <a:lnTo>
                      <a:pt x="1396821" y="442487"/>
                    </a:lnTo>
                    <a:lnTo>
                      <a:pt x="1391731" y="430817"/>
                    </a:lnTo>
                    <a:lnTo>
                      <a:pt x="1386437" y="419237"/>
                    </a:lnTo>
                    <a:lnTo>
                      <a:pt x="1380941" y="407751"/>
                    </a:lnTo>
                    <a:lnTo>
                      <a:pt x="1375245" y="396364"/>
                    </a:lnTo>
                    <a:lnTo>
                      <a:pt x="1369351" y="385078"/>
                    </a:lnTo>
                    <a:lnTo>
                      <a:pt x="1363260" y="373897"/>
                    </a:lnTo>
                    <a:lnTo>
                      <a:pt x="1356975" y="362824"/>
                    </a:lnTo>
                    <a:lnTo>
                      <a:pt x="1350496" y="351863"/>
                    </a:lnTo>
                    <a:lnTo>
                      <a:pt x="1343827" y="341017"/>
                    </a:lnTo>
                    <a:lnTo>
                      <a:pt x="1336969" y="330289"/>
                    </a:lnTo>
                    <a:lnTo>
                      <a:pt x="1329924" y="319683"/>
                    </a:lnTo>
                    <a:lnTo>
                      <a:pt x="1322694" y="309202"/>
                    </a:lnTo>
                    <a:lnTo>
                      <a:pt x="1315283" y="298849"/>
                    </a:lnTo>
                    <a:lnTo>
                      <a:pt x="1307691" y="288628"/>
                    </a:lnTo>
                    <a:lnTo>
                      <a:pt x="1299922" y="278541"/>
                    </a:lnTo>
                    <a:lnTo>
                      <a:pt x="1291977" y="268591"/>
                    </a:lnTo>
                    <a:lnTo>
                      <a:pt x="1283859" y="258782"/>
                    </a:lnTo>
                    <a:lnTo>
                      <a:pt x="1275571" y="249116"/>
                    </a:lnTo>
                    <a:lnTo>
                      <a:pt x="1267115" y="239597"/>
                    </a:lnTo>
                    <a:lnTo>
                      <a:pt x="1258494" y="230228"/>
                    </a:lnTo>
                    <a:lnTo>
                      <a:pt x="1249710" y="221010"/>
                    </a:lnTo>
                    <a:lnTo>
                      <a:pt x="1240766" y="211948"/>
                    </a:lnTo>
                    <a:lnTo>
                      <a:pt x="1231665" y="203044"/>
                    </a:lnTo>
                    <a:lnTo>
                      <a:pt x="1222409" y="194300"/>
                    </a:lnTo>
                    <a:lnTo>
                      <a:pt x="1213002" y="185720"/>
                    </a:lnTo>
                    <a:lnTo>
                      <a:pt x="1203446" y="177306"/>
                    </a:lnTo>
                    <a:lnTo>
                      <a:pt x="1193744" y="169060"/>
                    </a:lnTo>
                    <a:lnTo>
                      <a:pt x="1183900" y="160985"/>
                    </a:lnTo>
                    <a:lnTo>
                      <a:pt x="1173915" y="153084"/>
                    </a:lnTo>
                    <a:lnTo>
                      <a:pt x="1163794" y="145359"/>
                    </a:lnTo>
                    <a:lnTo>
                      <a:pt x="1153539" y="137812"/>
                    </a:lnTo>
                    <a:lnTo>
                      <a:pt x="1143154" y="130446"/>
                    </a:lnTo>
                    <a:lnTo>
                      <a:pt x="1132641" y="123262"/>
                    </a:lnTo>
                    <a:lnTo>
                      <a:pt x="1122005" y="116264"/>
                    </a:lnTo>
                    <a:lnTo>
                      <a:pt x="1111247" y="109453"/>
                    </a:lnTo>
                    <a:lnTo>
                      <a:pt x="1100372" y="102831"/>
                    </a:lnTo>
                    <a:lnTo>
                      <a:pt x="1089383" y="96401"/>
                    </a:lnTo>
                    <a:lnTo>
                      <a:pt x="1078283" y="90164"/>
                    </a:lnTo>
                    <a:lnTo>
                      <a:pt x="1067075" y="84122"/>
                    </a:lnTo>
                    <a:lnTo>
                      <a:pt x="1055763" y="78277"/>
                    </a:lnTo>
                    <a:lnTo>
                      <a:pt x="1044351" y="72631"/>
                    </a:lnTo>
                    <a:lnTo>
                      <a:pt x="1032842" y="67185"/>
                    </a:lnTo>
                    <a:lnTo>
                      <a:pt x="1021239" y="61942"/>
                    </a:lnTo>
                    <a:lnTo>
                      <a:pt x="1009546" y="56903"/>
                    </a:lnTo>
                    <a:lnTo>
                      <a:pt x="997767" y="52069"/>
                    </a:lnTo>
                    <a:lnTo>
                      <a:pt x="985905" y="47442"/>
                    </a:lnTo>
                    <a:lnTo>
                      <a:pt x="973964" y="43023"/>
                    </a:lnTo>
                    <a:lnTo>
                      <a:pt x="961947" y="38814"/>
                    </a:lnTo>
                    <a:lnTo>
                      <a:pt x="949859" y="34816"/>
                    </a:lnTo>
                    <a:lnTo>
                      <a:pt x="937702" y="31030"/>
                    </a:lnTo>
                    <a:lnTo>
                      <a:pt x="925481" y="27458"/>
                    </a:lnTo>
                    <a:lnTo>
                      <a:pt x="913199" y="24100"/>
                    </a:lnTo>
                    <a:lnTo>
                      <a:pt x="900861" y="20957"/>
                    </a:lnTo>
                    <a:lnTo>
                      <a:pt x="888469" y="18031"/>
                    </a:lnTo>
                    <a:lnTo>
                      <a:pt x="876028" y="15322"/>
                    </a:lnTo>
                    <a:lnTo>
                      <a:pt x="863542" y="12831"/>
                    </a:lnTo>
                    <a:lnTo>
                      <a:pt x="851014" y="10559"/>
                    </a:lnTo>
                    <a:lnTo>
                      <a:pt x="838448" y="8507"/>
                    </a:lnTo>
                    <a:lnTo>
                      <a:pt x="825848" y="6675"/>
                    </a:lnTo>
                    <a:lnTo>
                      <a:pt x="813218" y="5063"/>
                    </a:lnTo>
                    <a:lnTo>
                      <a:pt x="800561" y="3673"/>
                    </a:lnTo>
                    <a:lnTo>
                      <a:pt x="787882" y="2505"/>
                    </a:lnTo>
                    <a:lnTo>
                      <a:pt x="775185" y="1559"/>
                    </a:lnTo>
                    <a:lnTo>
                      <a:pt x="762473" y="835"/>
                    </a:lnTo>
                    <a:lnTo>
                      <a:pt x="749751" y="334"/>
                    </a:lnTo>
                    <a:lnTo>
                      <a:pt x="737021" y="55"/>
                    </a:lnTo>
                    <a:lnTo>
                      <a:pt x="724289" y="0"/>
                    </a:lnTo>
                    <a:lnTo>
                      <a:pt x="711557" y="167"/>
                    </a:lnTo>
                    <a:lnTo>
                      <a:pt x="698831" y="557"/>
                    </a:lnTo>
                    <a:lnTo>
                      <a:pt x="686113" y="1169"/>
                    </a:lnTo>
                    <a:lnTo>
                      <a:pt x="673408" y="2004"/>
                    </a:lnTo>
                    <a:lnTo>
                      <a:pt x="660720" y="3061"/>
                    </a:lnTo>
                    <a:lnTo>
                      <a:pt x="648052" y="4341"/>
                    </a:lnTo>
                    <a:lnTo>
                      <a:pt x="635408" y="5841"/>
                    </a:lnTo>
                    <a:lnTo>
                      <a:pt x="622792" y="7563"/>
                    </a:lnTo>
                    <a:lnTo>
                      <a:pt x="610209" y="9505"/>
                    </a:lnTo>
                    <a:lnTo>
                      <a:pt x="597661" y="11668"/>
                    </a:lnTo>
                    <a:lnTo>
                      <a:pt x="585153" y="14049"/>
                    </a:lnTo>
                    <a:lnTo>
                      <a:pt x="572689" y="16649"/>
                    </a:lnTo>
                    <a:lnTo>
                      <a:pt x="560272" y="19467"/>
                    </a:lnTo>
                    <a:lnTo>
                      <a:pt x="547907" y="22501"/>
                    </a:lnTo>
                    <a:lnTo>
                      <a:pt x="535596" y="25752"/>
                    </a:lnTo>
                    <a:lnTo>
                      <a:pt x="523345" y="29217"/>
                    </a:lnTo>
                    <a:lnTo>
                      <a:pt x="511155" y="32897"/>
                    </a:lnTo>
                    <a:lnTo>
                      <a:pt x="499032" y="36789"/>
                    </a:lnTo>
                    <a:lnTo>
                      <a:pt x="486979" y="40893"/>
                    </a:lnTo>
                    <a:lnTo>
                      <a:pt x="475000" y="45207"/>
                    </a:lnTo>
                    <a:lnTo>
                      <a:pt x="463098" y="49730"/>
                    </a:lnTo>
                    <a:lnTo>
                      <a:pt x="451277" y="54460"/>
                    </a:lnTo>
                    <a:lnTo>
                      <a:pt x="439540" y="59397"/>
                    </a:lnTo>
                    <a:lnTo>
                      <a:pt x="427892" y="64538"/>
                    </a:lnTo>
                    <a:lnTo>
                      <a:pt x="416336" y="69883"/>
                    </a:lnTo>
                    <a:lnTo>
                      <a:pt x="404874" y="75429"/>
                    </a:lnTo>
                    <a:lnTo>
                      <a:pt x="393512" y="81174"/>
                    </a:lnTo>
                    <a:lnTo>
                      <a:pt x="382252" y="87118"/>
                    </a:lnTo>
                    <a:lnTo>
                      <a:pt x="371098" y="93258"/>
                    </a:lnTo>
                    <a:lnTo>
                      <a:pt x="360052" y="99592"/>
                    </a:lnTo>
                    <a:lnTo>
                      <a:pt x="349120" y="106118"/>
                    </a:lnTo>
                    <a:lnTo>
                      <a:pt x="338303" y="112835"/>
                    </a:lnTo>
                    <a:lnTo>
                      <a:pt x="327606" y="119740"/>
                    </a:lnTo>
                    <a:lnTo>
                      <a:pt x="317030" y="126831"/>
                    </a:lnTo>
                    <a:lnTo>
                      <a:pt x="306581" y="134106"/>
                    </a:lnTo>
                    <a:lnTo>
                      <a:pt x="296261" y="141563"/>
                    </a:lnTo>
                    <a:lnTo>
                      <a:pt x="286072" y="149200"/>
                    </a:lnTo>
                    <a:lnTo>
                      <a:pt x="276019" y="157013"/>
                    </a:lnTo>
                    <a:lnTo>
                      <a:pt x="266104" y="165001"/>
                    </a:lnTo>
                    <a:lnTo>
                      <a:pt x="256331" y="173162"/>
                    </a:lnTo>
                    <a:lnTo>
                      <a:pt x="246702" y="181492"/>
                    </a:lnTo>
                    <a:lnTo>
                      <a:pt x="237220" y="189990"/>
                    </a:lnTo>
                    <a:lnTo>
                      <a:pt x="227888" y="198652"/>
                    </a:lnTo>
                    <a:lnTo>
                      <a:pt x="218709" y="207476"/>
                    </a:lnTo>
                    <a:lnTo>
                      <a:pt x="209686" y="216460"/>
                    </a:lnTo>
                    <a:lnTo>
                      <a:pt x="200822" y="225600"/>
                    </a:lnTo>
                    <a:lnTo>
                      <a:pt x="192119" y="234894"/>
                    </a:lnTo>
                    <a:lnTo>
                      <a:pt x="183580" y="244338"/>
                    </a:lnTo>
                    <a:lnTo>
                      <a:pt x="175208" y="253931"/>
                    </a:lnTo>
                    <a:lnTo>
                      <a:pt x="167005" y="263669"/>
                    </a:lnTo>
                    <a:lnTo>
                      <a:pt x="158973" y="273548"/>
                    </a:lnTo>
                    <a:lnTo>
                      <a:pt x="151116" y="283567"/>
                    </a:lnTo>
                    <a:lnTo>
                      <a:pt x="143435" y="293722"/>
                    </a:lnTo>
                    <a:lnTo>
                      <a:pt x="135933" y="304010"/>
                    </a:lnTo>
                    <a:lnTo>
                      <a:pt x="128612" y="314427"/>
                    </a:lnTo>
                    <a:lnTo>
                      <a:pt x="121475" y="324971"/>
                    </a:lnTo>
                    <a:lnTo>
                      <a:pt x="114523" y="335638"/>
                    </a:lnTo>
                    <a:lnTo>
                      <a:pt x="107759" y="346425"/>
                    </a:lnTo>
                    <a:lnTo>
                      <a:pt x="101185" y="357329"/>
                    </a:lnTo>
                    <a:lnTo>
                      <a:pt x="94802" y="368347"/>
                    </a:lnTo>
                    <a:lnTo>
                      <a:pt x="88614" y="379474"/>
                    </a:lnTo>
                    <a:lnTo>
                      <a:pt x="82621" y="390708"/>
                    </a:lnTo>
                    <a:lnTo>
                      <a:pt x="76826" y="402045"/>
                    </a:lnTo>
                    <a:lnTo>
                      <a:pt x="71230" y="413482"/>
                    </a:lnTo>
                    <a:lnTo>
                      <a:pt x="65835" y="425015"/>
                    </a:lnTo>
                    <a:lnTo>
                      <a:pt x="60642" y="436641"/>
                    </a:lnTo>
                    <a:lnTo>
                      <a:pt x="55654" y="448355"/>
                    </a:lnTo>
                    <a:lnTo>
                      <a:pt x="50872" y="460156"/>
                    </a:lnTo>
                    <a:lnTo>
                      <a:pt x="46297" y="472038"/>
                    </a:lnTo>
                    <a:lnTo>
                      <a:pt x="41931" y="483998"/>
                    </a:lnTo>
                    <a:lnTo>
                      <a:pt x="37774" y="496033"/>
                    </a:lnTo>
                    <a:lnTo>
                      <a:pt x="33829" y="508139"/>
                    </a:lnTo>
                    <a:lnTo>
                      <a:pt x="30096" y="520312"/>
                    </a:lnTo>
                    <a:lnTo>
                      <a:pt x="26577" y="532549"/>
                    </a:lnTo>
                    <a:lnTo>
                      <a:pt x="23273" y="544845"/>
                    </a:lnTo>
                    <a:lnTo>
                      <a:pt x="20184" y="557197"/>
                    </a:lnTo>
                    <a:lnTo>
                      <a:pt x="17312" y="569601"/>
                    </a:lnTo>
                    <a:lnTo>
                      <a:pt x="14658" y="582054"/>
                    </a:lnTo>
                    <a:lnTo>
                      <a:pt x="12221" y="594551"/>
                    </a:lnTo>
                    <a:lnTo>
                      <a:pt x="10004" y="607089"/>
                    </a:lnTo>
                    <a:lnTo>
                      <a:pt x="8007" y="619664"/>
                    </a:lnTo>
                    <a:lnTo>
                      <a:pt x="6230" y="632272"/>
                    </a:lnTo>
                    <a:lnTo>
                      <a:pt x="4674" y="644909"/>
                    </a:lnTo>
                    <a:lnTo>
                      <a:pt x="3340" y="657571"/>
                    </a:lnTo>
                    <a:lnTo>
                      <a:pt x="2227" y="670255"/>
                    </a:lnTo>
                    <a:lnTo>
                      <a:pt x="1336" y="682956"/>
                    </a:lnTo>
                    <a:lnTo>
                      <a:pt x="668" y="695671"/>
                    </a:lnTo>
                    <a:lnTo>
                      <a:pt x="222" y="708396"/>
                    </a:lnTo>
                    <a:lnTo>
                      <a:pt x="0" y="721127"/>
                    </a:lnTo>
                    <a:lnTo>
                      <a:pt x="0" y="733859"/>
                    </a:lnTo>
                    <a:lnTo>
                      <a:pt x="222" y="746590"/>
                    </a:lnTo>
                    <a:lnTo>
                      <a:pt x="668" y="759314"/>
                    </a:lnTo>
                    <a:lnTo>
                      <a:pt x="1336" y="772029"/>
                    </a:lnTo>
                    <a:lnTo>
                      <a:pt x="2227" y="784731"/>
                    </a:lnTo>
                    <a:lnTo>
                      <a:pt x="3340" y="797414"/>
                    </a:lnTo>
                    <a:lnTo>
                      <a:pt x="4674" y="810077"/>
                    </a:lnTo>
                    <a:lnTo>
                      <a:pt x="6230" y="822714"/>
                    </a:lnTo>
                    <a:lnTo>
                      <a:pt x="8007" y="835322"/>
                    </a:lnTo>
                    <a:lnTo>
                      <a:pt x="10004" y="847896"/>
                    </a:lnTo>
                    <a:lnTo>
                      <a:pt x="12221" y="860434"/>
                    </a:lnTo>
                    <a:lnTo>
                      <a:pt x="14658" y="872932"/>
                    </a:lnTo>
                    <a:lnTo>
                      <a:pt x="17312" y="885384"/>
                    </a:lnTo>
                    <a:lnTo>
                      <a:pt x="20184" y="897789"/>
                    </a:lnTo>
                    <a:lnTo>
                      <a:pt x="23273" y="910141"/>
                    </a:lnTo>
                    <a:lnTo>
                      <a:pt x="26577" y="922437"/>
                    </a:lnTo>
                    <a:lnTo>
                      <a:pt x="30096" y="934674"/>
                    </a:lnTo>
                    <a:lnTo>
                      <a:pt x="33829" y="946847"/>
                    </a:lnTo>
                    <a:lnTo>
                      <a:pt x="37774" y="958952"/>
                    </a:lnTo>
                    <a:lnTo>
                      <a:pt x="41931" y="970987"/>
                    </a:lnTo>
                    <a:lnTo>
                      <a:pt x="46297" y="982948"/>
                    </a:lnTo>
                    <a:lnTo>
                      <a:pt x="50872" y="994830"/>
                    </a:lnTo>
                    <a:lnTo>
                      <a:pt x="55654" y="1006630"/>
                    </a:lnTo>
                    <a:lnTo>
                      <a:pt x="60642" y="1018345"/>
                    </a:lnTo>
                    <a:lnTo>
                      <a:pt x="65835" y="1029971"/>
                    </a:lnTo>
                    <a:lnTo>
                      <a:pt x="71230" y="1041504"/>
                    </a:lnTo>
                    <a:lnTo>
                      <a:pt x="76826" y="1052940"/>
                    </a:lnTo>
                    <a:lnTo>
                      <a:pt x="82621" y="1064278"/>
                    </a:lnTo>
                    <a:lnTo>
                      <a:pt x="88614" y="1075512"/>
                    </a:lnTo>
                    <a:lnTo>
                      <a:pt x="94802" y="1086639"/>
                    </a:lnTo>
                    <a:lnTo>
                      <a:pt x="101185" y="1097656"/>
                    </a:lnTo>
                    <a:lnTo>
                      <a:pt x="107759" y="1108560"/>
                    </a:lnTo>
                    <a:lnTo>
                      <a:pt x="114523" y="1119347"/>
                    </a:lnTo>
                    <a:lnTo>
                      <a:pt x="121475" y="1130015"/>
                    </a:lnTo>
                    <a:lnTo>
                      <a:pt x="128612" y="1140559"/>
                    </a:lnTo>
                    <a:lnTo>
                      <a:pt x="135933" y="1150976"/>
                    </a:lnTo>
                    <a:lnTo>
                      <a:pt x="143435" y="1161264"/>
                    </a:lnTo>
                    <a:lnTo>
                      <a:pt x="151116" y="1171418"/>
                    </a:lnTo>
                    <a:lnTo>
                      <a:pt x="158973" y="1181437"/>
                    </a:lnTo>
                    <a:lnTo>
                      <a:pt x="167005" y="1191317"/>
                    </a:lnTo>
                    <a:lnTo>
                      <a:pt x="175208" y="1201055"/>
                    </a:lnTo>
                    <a:lnTo>
                      <a:pt x="183580" y="1210647"/>
                    </a:lnTo>
                    <a:lnTo>
                      <a:pt x="192119" y="1220092"/>
                    </a:lnTo>
                    <a:lnTo>
                      <a:pt x="200822" y="1229386"/>
                    </a:lnTo>
                    <a:lnTo>
                      <a:pt x="209686" y="1238526"/>
                    </a:lnTo>
                    <a:lnTo>
                      <a:pt x="218709" y="1247509"/>
                    </a:lnTo>
                    <a:lnTo>
                      <a:pt x="227888" y="1256334"/>
                    </a:lnTo>
                    <a:lnTo>
                      <a:pt x="237220" y="1264996"/>
                    </a:lnTo>
                    <a:lnTo>
                      <a:pt x="246702" y="1273493"/>
                    </a:lnTo>
                    <a:lnTo>
                      <a:pt x="256331" y="1281824"/>
                    </a:lnTo>
                    <a:lnTo>
                      <a:pt x="266104" y="1289984"/>
                    </a:lnTo>
                    <a:lnTo>
                      <a:pt x="276019" y="1297973"/>
                    </a:lnTo>
                    <a:lnTo>
                      <a:pt x="286072" y="1305786"/>
                    </a:lnTo>
                    <a:lnTo>
                      <a:pt x="296261" y="1313423"/>
                    </a:lnTo>
                    <a:lnTo>
                      <a:pt x="306581" y="1320879"/>
                    </a:lnTo>
                    <a:lnTo>
                      <a:pt x="317030" y="1328155"/>
                    </a:lnTo>
                    <a:lnTo>
                      <a:pt x="327606" y="1335246"/>
                    </a:lnTo>
                    <a:lnTo>
                      <a:pt x="338303" y="1342151"/>
                    </a:lnTo>
                    <a:lnTo>
                      <a:pt x="349120" y="1348867"/>
                    </a:lnTo>
                    <a:lnTo>
                      <a:pt x="360052" y="1355394"/>
                    </a:lnTo>
                    <a:lnTo>
                      <a:pt x="371098" y="1361728"/>
                    </a:lnTo>
                    <a:lnTo>
                      <a:pt x="382252" y="1367868"/>
                    </a:lnTo>
                    <a:lnTo>
                      <a:pt x="393512" y="1373811"/>
                    </a:lnTo>
                    <a:lnTo>
                      <a:pt x="404874" y="1379557"/>
                    </a:lnTo>
                    <a:lnTo>
                      <a:pt x="416336" y="1385103"/>
                    </a:lnTo>
                    <a:lnTo>
                      <a:pt x="427892" y="1390447"/>
                    </a:lnTo>
                    <a:lnTo>
                      <a:pt x="439540" y="1395589"/>
                    </a:lnTo>
                    <a:lnTo>
                      <a:pt x="451277" y="1400525"/>
                    </a:lnTo>
                    <a:lnTo>
                      <a:pt x="463098" y="1405256"/>
                    </a:lnTo>
                    <a:lnTo>
                      <a:pt x="475000" y="1409779"/>
                    </a:lnTo>
                    <a:lnTo>
                      <a:pt x="486979" y="1414093"/>
                    </a:lnTo>
                    <a:lnTo>
                      <a:pt x="499032" y="1418197"/>
                    </a:lnTo>
                    <a:lnTo>
                      <a:pt x="511155" y="1422089"/>
                    </a:lnTo>
                    <a:lnTo>
                      <a:pt x="523345" y="1425768"/>
                    </a:lnTo>
                    <a:lnTo>
                      <a:pt x="535596" y="1429234"/>
                    </a:lnTo>
                    <a:lnTo>
                      <a:pt x="547907" y="1432484"/>
                    </a:lnTo>
                    <a:lnTo>
                      <a:pt x="560272" y="1435519"/>
                    </a:lnTo>
                    <a:lnTo>
                      <a:pt x="572689" y="1438337"/>
                    </a:lnTo>
                    <a:lnTo>
                      <a:pt x="585153" y="1440937"/>
                    </a:lnTo>
                    <a:lnTo>
                      <a:pt x="597661" y="1443318"/>
                    </a:lnTo>
                    <a:lnTo>
                      <a:pt x="610209" y="1445480"/>
                    </a:lnTo>
                    <a:lnTo>
                      <a:pt x="622792" y="1447423"/>
                    </a:lnTo>
                    <a:lnTo>
                      <a:pt x="635408" y="1449144"/>
                    </a:lnTo>
                    <a:lnTo>
                      <a:pt x="648052" y="1450645"/>
                    </a:lnTo>
                    <a:lnTo>
                      <a:pt x="660720" y="1451924"/>
                    </a:lnTo>
                    <a:lnTo>
                      <a:pt x="673408" y="1452982"/>
                    </a:lnTo>
                    <a:lnTo>
                      <a:pt x="686113" y="1453817"/>
                    </a:lnTo>
                    <a:lnTo>
                      <a:pt x="698831" y="1454429"/>
                    </a:lnTo>
                    <a:lnTo>
                      <a:pt x="711557" y="1454819"/>
                    </a:lnTo>
                    <a:lnTo>
                      <a:pt x="724289" y="1454986"/>
                    </a:lnTo>
                    <a:lnTo>
                      <a:pt x="737021" y="1454930"/>
                    </a:lnTo>
                    <a:lnTo>
                      <a:pt x="749751" y="1454652"/>
                    </a:lnTo>
                    <a:lnTo>
                      <a:pt x="762473" y="1454151"/>
                    </a:lnTo>
                    <a:lnTo>
                      <a:pt x="775185" y="1453427"/>
                    </a:lnTo>
                    <a:lnTo>
                      <a:pt x="787882" y="1452481"/>
                    </a:lnTo>
                    <a:lnTo>
                      <a:pt x="800561" y="1451312"/>
                    </a:lnTo>
                    <a:lnTo>
                      <a:pt x="813218" y="1449922"/>
                    </a:lnTo>
                    <a:lnTo>
                      <a:pt x="825848" y="1448311"/>
                    </a:lnTo>
                    <a:lnTo>
                      <a:pt x="838448" y="1446479"/>
                    </a:lnTo>
                    <a:lnTo>
                      <a:pt x="851014" y="1444427"/>
                    </a:lnTo>
                    <a:lnTo>
                      <a:pt x="863542" y="1442155"/>
                    </a:lnTo>
                    <a:lnTo>
                      <a:pt x="876028" y="1439664"/>
                    </a:lnTo>
                    <a:lnTo>
                      <a:pt x="888469" y="1436955"/>
                    </a:lnTo>
                    <a:lnTo>
                      <a:pt x="900861" y="1434029"/>
                    </a:lnTo>
                    <a:lnTo>
                      <a:pt x="913199" y="1430886"/>
                    </a:lnTo>
                    <a:lnTo>
                      <a:pt x="925481" y="1427528"/>
                    </a:lnTo>
                    <a:lnTo>
                      <a:pt x="937702" y="1423955"/>
                    </a:lnTo>
                    <a:lnTo>
                      <a:pt x="949859" y="1420169"/>
                    </a:lnTo>
                    <a:lnTo>
                      <a:pt x="961947" y="1416171"/>
                    </a:lnTo>
                    <a:lnTo>
                      <a:pt x="973964" y="1411962"/>
                    </a:lnTo>
                    <a:lnTo>
                      <a:pt x="985905" y="1407544"/>
                    </a:lnTo>
                    <a:lnTo>
                      <a:pt x="997767" y="1402917"/>
                    </a:lnTo>
                    <a:lnTo>
                      <a:pt x="1009546" y="1398083"/>
                    </a:lnTo>
                    <a:lnTo>
                      <a:pt x="1021239" y="1393043"/>
                    </a:lnTo>
                    <a:lnTo>
                      <a:pt x="1032842" y="1387800"/>
                    </a:lnTo>
                    <a:lnTo>
                      <a:pt x="1044351" y="1382355"/>
                    </a:lnTo>
                    <a:lnTo>
                      <a:pt x="1055763" y="1376709"/>
                    </a:lnTo>
                    <a:lnTo>
                      <a:pt x="1067075" y="1370864"/>
                    </a:lnTo>
                    <a:lnTo>
                      <a:pt x="1078283" y="1364822"/>
                    </a:lnTo>
                    <a:lnTo>
                      <a:pt x="1089383" y="1358585"/>
                    </a:lnTo>
                    <a:lnTo>
                      <a:pt x="1100372" y="1352155"/>
                    </a:lnTo>
                    <a:lnTo>
                      <a:pt x="1111247" y="1345533"/>
                    </a:lnTo>
                    <a:lnTo>
                      <a:pt x="1122005" y="1338722"/>
                    </a:lnTo>
                    <a:lnTo>
                      <a:pt x="1132641" y="1331723"/>
                    </a:lnTo>
                    <a:lnTo>
                      <a:pt x="1143154" y="1324540"/>
                    </a:lnTo>
                    <a:lnTo>
                      <a:pt x="1153539" y="1317174"/>
                    </a:lnTo>
                    <a:lnTo>
                      <a:pt x="1163794" y="1309627"/>
                    </a:lnTo>
                    <a:lnTo>
                      <a:pt x="1173915" y="1301901"/>
                    </a:lnTo>
                    <a:lnTo>
                      <a:pt x="1183900" y="1294000"/>
                    </a:lnTo>
                    <a:lnTo>
                      <a:pt x="1193744" y="1285925"/>
                    </a:lnTo>
                    <a:lnTo>
                      <a:pt x="1203446" y="1277680"/>
                    </a:lnTo>
                    <a:lnTo>
                      <a:pt x="1213002" y="1269265"/>
                    </a:lnTo>
                    <a:lnTo>
                      <a:pt x="1222409" y="1260685"/>
                    </a:lnTo>
                    <a:lnTo>
                      <a:pt x="1231665" y="1251942"/>
                    </a:lnTo>
                    <a:lnTo>
                      <a:pt x="1240766" y="1243037"/>
                    </a:lnTo>
                    <a:lnTo>
                      <a:pt x="1249710" y="1233975"/>
                    </a:lnTo>
                    <a:lnTo>
                      <a:pt x="1258494" y="1224758"/>
                    </a:lnTo>
                    <a:lnTo>
                      <a:pt x="1267115" y="1215388"/>
                    </a:lnTo>
                    <a:lnTo>
                      <a:pt x="1275571" y="1205869"/>
                    </a:lnTo>
                    <a:lnTo>
                      <a:pt x="1283859" y="1196204"/>
                    </a:lnTo>
                    <a:lnTo>
                      <a:pt x="1291977" y="1186395"/>
                    </a:lnTo>
                    <a:lnTo>
                      <a:pt x="1299922" y="1176445"/>
                    </a:lnTo>
                    <a:lnTo>
                      <a:pt x="1307691" y="1166358"/>
                    </a:lnTo>
                    <a:lnTo>
                      <a:pt x="1315283" y="1156136"/>
                    </a:lnTo>
                    <a:lnTo>
                      <a:pt x="1322694" y="1145783"/>
                    </a:lnTo>
                    <a:lnTo>
                      <a:pt x="1329924" y="1135302"/>
                    </a:lnTo>
                    <a:lnTo>
                      <a:pt x="1336969" y="1124696"/>
                    </a:lnTo>
                    <a:lnTo>
                      <a:pt x="1343827" y="1113969"/>
                    </a:lnTo>
                    <a:lnTo>
                      <a:pt x="1350496" y="1103123"/>
                    </a:lnTo>
                    <a:lnTo>
                      <a:pt x="1356975" y="1092162"/>
                    </a:lnTo>
                    <a:lnTo>
                      <a:pt x="1363260" y="1081089"/>
                    </a:lnTo>
                    <a:lnTo>
                      <a:pt x="1369351" y="1069908"/>
                    </a:lnTo>
                    <a:lnTo>
                      <a:pt x="1375245" y="1058622"/>
                    </a:lnTo>
                    <a:lnTo>
                      <a:pt x="1380941" y="1047234"/>
                    </a:lnTo>
                    <a:lnTo>
                      <a:pt x="1386437" y="1035749"/>
                    </a:lnTo>
                    <a:lnTo>
                      <a:pt x="1391731" y="1024169"/>
                    </a:lnTo>
                    <a:lnTo>
                      <a:pt x="1396821" y="1012498"/>
                    </a:lnTo>
                    <a:lnTo>
                      <a:pt x="1401707" y="1000741"/>
                    </a:lnTo>
                    <a:lnTo>
                      <a:pt x="1406385" y="988899"/>
                    </a:lnTo>
                    <a:lnTo>
                      <a:pt x="1410856" y="976977"/>
                    </a:lnTo>
                    <a:lnTo>
                      <a:pt x="1415118" y="964979"/>
                    </a:lnTo>
                    <a:lnTo>
                      <a:pt x="1419169" y="952908"/>
                    </a:lnTo>
                    <a:lnTo>
                      <a:pt x="1423008" y="940768"/>
                    </a:lnTo>
                    <a:lnTo>
                      <a:pt x="1426634" y="928563"/>
                    </a:lnTo>
                    <a:lnTo>
                      <a:pt x="1430046" y="916296"/>
                    </a:lnTo>
                    <a:lnTo>
                      <a:pt x="1433242" y="903972"/>
                    </a:lnTo>
                    <a:lnTo>
                      <a:pt x="1436223" y="891593"/>
                    </a:lnTo>
                    <a:lnTo>
                      <a:pt x="1438986" y="879164"/>
                    </a:lnTo>
                    <a:lnTo>
                      <a:pt x="1441532" y="866688"/>
                    </a:lnTo>
                    <a:lnTo>
                      <a:pt x="1443858" y="854170"/>
                    </a:lnTo>
                    <a:lnTo>
                      <a:pt x="1445966" y="841613"/>
                    </a:lnTo>
                    <a:lnTo>
                      <a:pt x="1447853" y="829022"/>
                    </a:lnTo>
                    <a:lnTo>
                      <a:pt x="1449519" y="816399"/>
                    </a:lnTo>
                    <a:lnTo>
                      <a:pt x="1450965" y="803748"/>
                    </a:lnTo>
                    <a:lnTo>
                      <a:pt x="1452188" y="791075"/>
                    </a:lnTo>
                    <a:lnTo>
                      <a:pt x="1453190" y="778382"/>
                    </a:lnTo>
                    <a:lnTo>
                      <a:pt x="1453970" y="765673"/>
                    </a:lnTo>
                    <a:lnTo>
                      <a:pt x="1454527" y="752953"/>
                    </a:lnTo>
                    <a:lnTo>
                      <a:pt x="1454861" y="740225"/>
                    </a:lnTo>
                    <a:lnTo>
                      <a:pt x="1454972" y="727493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l9">
                <a:extLst>
                  <a:ext uri="{FF2B5EF4-FFF2-40B4-BE49-F238E27FC236}">
                    <a16:creationId xmlns:a16="http://schemas.microsoft.com/office/drawing/2014/main" id="{C02911CE-32FC-6338-0A76-CF1212F76D83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lnTo>
                      <a:pt x="2645405" y="132271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g13">
                <a:extLst>
                  <a:ext uri="{FF2B5EF4-FFF2-40B4-BE49-F238E27FC236}">
                    <a16:creationId xmlns:a16="http://schemas.microsoft.com/office/drawing/2014/main" id="{189430F8-E869-DB1F-A32F-84D3C6BB353B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close/>
                  </a:path>
                </a:pathLst>
              </a:custGeom>
              <a:solidFill>
                <a:srgbClr val="BEBEBE">
                  <a:alpha val="20000"/>
                </a:srgbClr>
              </a:solidFill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l14">
                <a:extLst>
                  <a:ext uri="{FF2B5EF4-FFF2-40B4-BE49-F238E27FC236}">
                    <a16:creationId xmlns:a16="http://schemas.microsoft.com/office/drawing/2014/main" id="{D7765FCA-BA3E-89A3-3AE9-17C0B16CEA0B}"/>
                  </a:ext>
                </a:extLst>
              </p:cNvPr>
              <p:cNvSpPr/>
              <p:nvPr/>
            </p:nvSpPr>
            <p:spPr>
              <a:xfrm>
                <a:off x="1623221" y="715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119045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l15">
                <a:extLst>
                  <a:ext uri="{FF2B5EF4-FFF2-40B4-BE49-F238E27FC236}">
                    <a16:creationId xmlns:a16="http://schemas.microsoft.com/office/drawing/2014/main" id="{CDB729F8-FDE1-3A85-DDD2-DC5D6778E756}"/>
                  </a:ext>
                </a:extLst>
              </p:cNvPr>
              <p:cNvSpPr/>
              <p:nvPr/>
            </p:nvSpPr>
            <p:spPr>
              <a:xfrm>
                <a:off x="1755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0" y="0"/>
                    </a:moveTo>
                    <a:lnTo>
                      <a:pt x="1190455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6">
                <a:extLst>
                  <a:ext uri="{FF2B5EF4-FFF2-40B4-BE49-F238E27FC236}">
                    <a16:creationId xmlns:a16="http://schemas.microsoft.com/office/drawing/2014/main" id="{11DA187B-B123-8AC1-6CC5-9255CB8A15D7}"/>
                  </a:ext>
                </a:extLst>
              </p:cNvPr>
              <p:cNvSpPr/>
              <p:nvPr/>
            </p:nvSpPr>
            <p:spPr>
              <a:xfrm>
                <a:off x="1623221" y="2170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0"/>
                    </a:moveTo>
                    <a:lnTo>
                      <a:pt x="0" y="119045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pl17">
                <a:extLst>
                  <a:ext uri="{FF2B5EF4-FFF2-40B4-BE49-F238E27FC236}">
                    <a16:creationId xmlns:a16="http://schemas.microsoft.com/office/drawing/2014/main" id="{58F7C083-588C-88AE-1039-3A471E4C5F93}"/>
                  </a:ext>
                </a:extLst>
              </p:cNvPr>
              <p:cNvSpPr/>
              <p:nvPr/>
            </p:nvSpPr>
            <p:spPr>
              <a:xfrm>
                <a:off x="300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1190455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pl19">
                <a:extLst>
                  <a:ext uri="{FF2B5EF4-FFF2-40B4-BE49-F238E27FC236}">
                    <a16:creationId xmlns:a16="http://schemas.microsoft.com/office/drawing/2014/main" id="{513FCD14-537E-6075-E2B6-1AD18A24C952}"/>
                  </a:ext>
                </a:extLst>
              </p:cNvPr>
              <p:cNvSpPr/>
              <p:nvPr/>
            </p:nvSpPr>
            <p:spPr>
              <a:xfrm>
                <a:off x="1490948" y="715730"/>
                <a:ext cx="264545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264545" h="1455000">
                    <a:moveTo>
                      <a:pt x="132272" y="0"/>
                    </a:moveTo>
                    <a:lnTo>
                      <a:pt x="264545" y="1322727"/>
                    </a:lnTo>
                    <a:lnTo>
                      <a:pt x="132272" y="1455000"/>
                    </a:lnTo>
                    <a:lnTo>
                      <a:pt x="0" y="1322727"/>
                    </a:lnTo>
                    <a:lnTo>
                      <a:pt x="132272" y="0"/>
                    </a:lnTo>
                  </a:path>
                </a:pathLst>
              </a:custGeom>
              <a:ln w="24391" cap="flat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pl20">
                <a:extLst>
                  <a:ext uri="{FF2B5EF4-FFF2-40B4-BE49-F238E27FC236}">
                    <a16:creationId xmlns:a16="http://schemas.microsoft.com/office/drawing/2014/main" id="{6F224F1D-CE13-AC88-F736-B499FB32D6D4}"/>
                  </a:ext>
                </a:extLst>
              </p:cNvPr>
              <p:cNvSpPr/>
              <p:nvPr/>
            </p:nvSpPr>
            <p:spPr>
              <a:xfrm>
                <a:off x="550488" y="1787139"/>
                <a:ext cx="2395460" cy="1383573"/>
              </a:xfrm>
              <a:custGeom>
                <a:avLst/>
                <a:gdLst/>
                <a:ahLst/>
                <a:cxnLst/>
                <a:rect l="0" t="0" r="0" b="0"/>
                <a:pathLst>
                  <a:path w="2395460" h="1383573">
                    <a:moveTo>
                      <a:pt x="1072732" y="0"/>
                    </a:moveTo>
                    <a:lnTo>
                      <a:pt x="2395460" y="251318"/>
                    </a:lnTo>
                    <a:lnTo>
                      <a:pt x="1072732" y="1383573"/>
                    </a:lnTo>
                    <a:lnTo>
                      <a:pt x="0" y="251318"/>
                    </a:lnTo>
                    <a:lnTo>
                      <a:pt x="1072732" y="0"/>
                    </a:lnTo>
                  </a:path>
                </a:pathLst>
              </a:custGeom>
              <a:ln w="24391" cap="flat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pl21">
                <a:extLst>
                  <a:ext uri="{FF2B5EF4-FFF2-40B4-BE49-F238E27FC236}">
                    <a16:creationId xmlns:a16="http://schemas.microsoft.com/office/drawing/2014/main" id="{25204BC3-1474-C6E8-1773-1FF03F3012C5}"/>
                  </a:ext>
                </a:extLst>
              </p:cNvPr>
              <p:cNvSpPr/>
              <p:nvPr/>
            </p:nvSpPr>
            <p:spPr>
              <a:xfrm>
                <a:off x="1157620" y="1906185"/>
                <a:ext cx="1526427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1526427" h="1455000">
                    <a:moveTo>
                      <a:pt x="465600" y="0"/>
                    </a:moveTo>
                    <a:lnTo>
                      <a:pt x="1526427" y="132272"/>
                    </a:lnTo>
                    <a:lnTo>
                      <a:pt x="465600" y="1455000"/>
                    </a:lnTo>
                    <a:lnTo>
                      <a:pt x="0" y="132272"/>
                    </a:lnTo>
                    <a:lnTo>
                      <a:pt x="465600" y="0"/>
                    </a:lnTo>
                  </a:path>
                </a:pathLst>
              </a:custGeom>
              <a:ln w="24391" cap="flat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pl22">
                <a:extLst>
                  <a:ext uri="{FF2B5EF4-FFF2-40B4-BE49-F238E27FC236}">
                    <a16:creationId xmlns:a16="http://schemas.microsoft.com/office/drawing/2014/main" id="{6437EBDA-B898-8744-758E-CC893A04F3E9}"/>
                  </a:ext>
                </a:extLst>
              </p:cNvPr>
              <p:cNvSpPr/>
              <p:nvPr/>
            </p:nvSpPr>
            <p:spPr>
              <a:xfrm>
                <a:off x="300493" y="1870471"/>
                <a:ext cx="2288319" cy="431209"/>
              </a:xfrm>
              <a:custGeom>
                <a:avLst/>
                <a:gdLst/>
                <a:ahLst/>
                <a:cxnLst/>
                <a:rect l="0" t="0" r="0" b="0"/>
                <a:pathLst>
                  <a:path w="2288319" h="431209">
                    <a:moveTo>
                      <a:pt x="1322727" y="0"/>
                    </a:moveTo>
                    <a:lnTo>
                      <a:pt x="2288319" y="167986"/>
                    </a:lnTo>
                    <a:lnTo>
                      <a:pt x="1322727" y="431209"/>
                    </a:lnTo>
                    <a:lnTo>
                      <a:pt x="0" y="167986"/>
                    </a:lnTo>
                    <a:lnTo>
                      <a:pt x="1322727" y="0"/>
                    </a:lnTo>
                  </a:path>
                </a:pathLst>
              </a:custGeom>
              <a:ln w="24391" cap="flat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t23">
                <a:extLst>
                  <a:ext uri="{FF2B5EF4-FFF2-40B4-BE49-F238E27FC236}">
                    <a16:creationId xmlns:a16="http://schemas.microsoft.com/office/drawing/2014/main" id="{D847AC5F-7EDF-6E6C-4868-91726B4D692D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t24">
                <a:extLst>
                  <a:ext uri="{FF2B5EF4-FFF2-40B4-BE49-F238E27FC236}">
                    <a16:creationId xmlns:a16="http://schemas.microsoft.com/office/drawing/2014/main" id="{A3994933-0D1D-8D16-83E9-1E01F9E955BC}"/>
                  </a:ext>
                </a:extLst>
              </p:cNvPr>
              <p:cNvSpPr/>
              <p:nvPr/>
            </p:nvSpPr>
            <p:spPr>
              <a:xfrm>
                <a:off x="2072416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t25">
                <a:extLst>
                  <a:ext uri="{FF2B5EF4-FFF2-40B4-BE49-F238E27FC236}">
                    <a16:creationId xmlns:a16="http://schemas.microsoft.com/office/drawing/2014/main" id="{D2981DC7-00D1-EC16-C6DF-1074E54005F3}"/>
                  </a:ext>
                </a:extLst>
              </p:cNvPr>
              <p:cNvSpPr/>
              <p:nvPr/>
            </p:nvSpPr>
            <p:spPr>
              <a:xfrm>
                <a:off x="1618721" y="2404321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t26">
                <a:extLst>
                  <a:ext uri="{FF2B5EF4-FFF2-40B4-BE49-F238E27FC236}">
                    <a16:creationId xmlns:a16="http://schemas.microsoft.com/office/drawing/2014/main" id="{19DCDD23-DC29-2978-9602-8AD665F1E10F}"/>
                  </a:ext>
                </a:extLst>
              </p:cNvPr>
              <p:cNvSpPr/>
              <p:nvPr/>
            </p:nvSpPr>
            <p:spPr>
              <a:xfrm>
                <a:off x="1212643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t27">
                <a:extLst>
                  <a:ext uri="{FF2B5EF4-FFF2-40B4-BE49-F238E27FC236}">
                    <a16:creationId xmlns:a16="http://schemas.microsoft.com/office/drawing/2014/main" id="{1E7C461C-1387-38B9-0AF2-477B18F47297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t28">
                <a:extLst>
                  <a:ext uri="{FF2B5EF4-FFF2-40B4-BE49-F238E27FC236}">
                    <a16:creationId xmlns:a16="http://schemas.microsoft.com/office/drawing/2014/main" id="{C9AD16BE-A356-1E2C-010A-727C910335AB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t29">
                <a:extLst>
                  <a:ext uri="{FF2B5EF4-FFF2-40B4-BE49-F238E27FC236}">
                    <a16:creationId xmlns:a16="http://schemas.microsoft.com/office/drawing/2014/main" id="{B8A1BF4E-4902-0A42-07C2-0F5DC21108A5}"/>
                  </a:ext>
                </a:extLst>
              </p:cNvPr>
              <p:cNvSpPr/>
              <p:nvPr/>
            </p:nvSpPr>
            <p:spPr>
              <a:xfrm>
                <a:off x="1750993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t30">
                <a:extLst>
                  <a:ext uri="{FF2B5EF4-FFF2-40B4-BE49-F238E27FC236}">
                    <a16:creationId xmlns:a16="http://schemas.microsoft.com/office/drawing/2014/main" id="{5447CECA-C02F-096A-0D75-26290C8824F2}"/>
                  </a:ext>
                </a:extLst>
              </p:cNvPr>
              <p:cNvSpPr/>
              <p:nvPr/>
            </p:nvSpPr>
            <p:spPr>
              <a:xfrm>
                <a:off x="1618721" y="2166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pt31">
                <a:extLst>
                  <a:ext uri="{FF2B5EF4-FFF2-40B4-BE49-F238E27FC236}">
                    <a16:creationId xmlns:a16="http://schemas.microsoft.com/office/drawing/2014/main" id="{E4692F9F-65EA-4909-B8AA-6A24C25D564B}"/>
                  </a:ext>
                </a:extLst>
              </p:cNvPr>
              <p:cNvSpPr/>
              <p:nvPr/>
            </p:nvSpPr>
            <p:spPr>
              <a:xfrm>
                <a:off x="1486448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pt32">
                <a:extLst>
                  <a:ext uri="{FF2B5EF4-FFF2-40B4-BE49-F238E27FC236}">
                    <a16:creationId xmlns:a16="http://schemas.microsoft.com/office/drawing/2014/main" id="{A43BA512-2189-2669-EC53-A34469E41F71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pt33">
                <a:extLst>
                  <a:ext uri="{FF2B5EF4-FFF2-40B4-BE49-F238E27FC236}">
                    <a16:creationId xmlns:a16="http://schemas.microsoft.com/office/drawing/2014/main" id="{CDD15AEA-06A3-607D-0FC8-780BF113F118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pt34">
                <a:extLst>
                  <a:ext uri="{FF2B5EF4-FFF2-40B4-BE49-F238E27FC236}">
                    <a16:creationId xmlns:a16="http://schemas.microsoft.com/office/drawing/2014/main" id="{9F941515-687D-E6DD-4F41-BD48ED6D592C}"/>
                  </a:ext>
                </a:extLst>
              </p:cNvPr>
              <p:cNvSpPr/>
              <p:nvPr/>
            </p:nvSpPr>
            <p:spPr>
              <a:xfrm>
                <a:off x="294144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pt35">
                <a:extLst>
                  <a:ext uri="{FF2B5EF4-FFF2-40B4-BE49-F238E27FC236}">
                    <a16:creationId xmlns:a16="http://schemas.microsoft.com/office/drawing/2014/main" id="{78CC27C4-0976-F933-9903-A808819F2C09}"/>
                  </a:ext>
                </a:extLst>
              </p:cNvPr>
              <p:cNvSpPr/>
              <p:nvPr/>
            </p:nvSpPr>
            <p:spPr>
              <a:xfrm>
                <a:off x="1618721" y="3166213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pt36">
                <a:extLst>
                  <a:ext uri="{FF2B5EF4-FFF2-40B4-BE49-F238E27FC236}">
                    <a16:creationId xmlns:a16="http://schemas.microsoft.com/office/drawing/2014/main" id="{6CE0F0EE-D586-974B-0103-F01CCDC5E861}"/>
                  </a:ext>
                </a:extLst>
              </p:cNvPr>
              <p:cNvSpPr/>
              <p:nvPr/>
            </p:nvSpPr>
            <p:spPr>
              <a:xfrm>
                <a:off x="54598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pt37">
                <a:extLst>
                  <a:ext uri="{FF2B5EF4-FFF2-40B4-BE49-F238E27FC236}">
                    <a16:creationId xmlns:a16="http://schemas.microsoft.com/office/drawing/2014/main" id="{5D9FC036-574D-503D-E01C-D0775BF7A5A3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pt38">
                <a:extLst>
                  <a:ext uri="{FF2B5EF4-FFF2-40B4-BE49-F238E27FC236}">
                    <a16:creationId xmlns:a16="http://schemas.microsoft.com/office/drawing/2014/main" id="{2F26037B-F522-D2D3-55E2-A03B7AA3D348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pt39">
                <a:extLst>
                  <a:ext uri="{FF2B5EF4-FFF2-40B4-BE49-F238E27FC236}">
                    <a16:creationId xmlns:a16="http://schemas.microsoft.com/office/drawing/2014/main" id="{E29103D7-A807-F71E-06E5-4BFBCABA8DF2}"/>
                  </a:ext>
                </a:extLst>
              </p:cNvPr>
              <p:cNvSpPr/>
              <p:nvPr/>
            </p:nvSpPr>
            <p:spPr>
              <a:xfrm>
                <a:off x="2679548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pt40">
                <a:extLst>
                  <a:ext uri="{FF2B5EF4-FFF2-40B4-BE49-F238E27FC236}">
                    <a16:creationId xmlns:a16="http://schemas.microsoft.com/office/drawing/2014/main" id="{0E27C97D-FC80-72BF-BC4F-9E10195FBFC2}"/>
                  </a:ext>
                </a:extLst>
              </p:cNvPr>
              <p:cNvSpPr/>
              <p:nvPr/>
            </p:nvSpPr>
            <p:spPr>
              <a:xfrm>
                <a:off x="1618721" y="3356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pt41">
                <a:extLst>
                  <a:ext uri="{FF2B5EF4-FFF2-40B4-BE49-F238E27FC236}">
                    <a16:creationId xmlns:a16="http://schemas.microsoft.com/office/drawing/2014/main" id="{5F1009EF-A999-F322-F21C-ACC7B7309997}"/>
                  </a:ext>
                </a:extLst>
              </p:cNvPr>
              <p:cNvSpPr/>
              <p:nvPr/>
            </p:nvSpPr>
            <p:spPr>
              <a:xfrm>
                <a:off x="1153120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pt42">
                <a:extLst>
                  <a:ext uri="{FF2B5EF4-FFF2-40B4-BE49-F238E27FC236}">
                    <a16:creationId xmlns:a16="http://schemas.microsoft.com/office/drawing/2014/main" id="{923E8A14-1B39-C839-EF7E-4C6EC5218699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pt43">
                <a:extLst>
                  <a:ext uri="{FF2B5EF4-FFF2-40B4-BE49-F238E27FC236}">
                    <a16:creationId xmlns:a16="http://schemas.microsoft.com/office/drawing/2014/main" id="{176F82D0-6B97-5214-7F4F-6759EBA4F452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pt44">
                <a:extLst>
                  <a:ext uri="{FF2B5EF4-FFF2-40B4-BE49-F238E27FC236}">
                    <a16:creationId xmlns:a16="http://schemas.microsoft.com/office/drawing/2014/main" id="{E63516E8-8FC9-1F81-3D85-364A5A1EE7B3}"/>
                  </a:ext>
                </a:extLst>
              </p:cNvPr>
              <p:cNvSpPr/>
              <p:nvPr/>
            </p:nvSpPr>
            <p:spPr>
              <a:xfrm>
                <a:off x="2584312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pt45">
                <a:extLst>
                  <a:ext uri="{FF2B5EF4-FFF2-40B4-BE49-F238E27FC236}">
                    <a16:creationId xmlns:a16="http://schemas.microsoft.com/office/drawing/2014/main" id="{D085115E-0877-1298-05EE-7546D65260A7}"/>
                  </a:ext>
                </a:extLst>
              </p:cNvPr>
              <p:cNvSpPr/>
              <p:nvPr/>
            </p:nvSpPr>
            <p:spPr>
              <a:xfrm>
                <a:off x="1618721" y="2297180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pt46">
                <a:extLst>
                  <a:ext uri="{FF2B5EF4-FFF2-40B4-BE49-F238E27FC236}">
                    <a16:creationId xmlns:a16="http://schemas.microsoft.com/office/drawing/2014/main" id="{9E1E382C-389E-A56B-99A2-0281FD701BE3}"/>
                  </a:ext>
                </a:extLst>
              </p:cNvPr>
              <p:cNvSpPr/>
              <p:nvPr/>
            </p:nvSpPr>
            <p:spPr>
              <a:xfrm>
                <a:off x="295993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pt47">
                <a:extLst>
                  <a:ext uri="{FF2B5EF4-FFF2-40B4-BE49-F238E27FC236}">
                    <a16:creationId xmlns:a16="http://schemas.microsoft.com/office/drawing/2014/main" id="{24202EDE-5A76-E435-A865-004AAE226334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pl18">
                <a:extLst>
                  <a:ext uri="{FF2B5EF4-FFF2-40B4-BE49-F238E27FC236}">
                    <a16:creationId xmlns:a16="http://schemas.microsoft.com/office/drawing/2014/main" id="{6CC33B39-3B74-1CAC-3F3C-4D62B1E9CC70}"/>
                  </a:ext>
                </a:extLst>
              </p:cNvPr>
              <p:cNvSpPr/>
              <p:nvPr/>
            </p:nvSpPr>
            <p:spPr>
              <a:xfrm>
                <a:off x="1217143" y="1810948"/>
                <a:ext cx="859773" cy="597872"/>
              </a:xfrm>
              <a:custGeom>
                <a:avLst/>
                <a:gdLst/>
                <a:ahLst/>
                <a:cxnLst/>
                <a:rect l="0" t="0" r="0" b="0"/>
                <a:pathLst>
                  <a:path w="859773" h="597872">
                    <a:moveTo>
                      <a:pt x="406077" y="0"/>
                    </a:moveTo>
                    <a:lnTo>
                      <a:pt x="859773" y="227509"/>
                    </a:lnTo>
                    <a:lnTo>
                      <a:pt x="406077" y="597872"/>
                    </a:lnTo>
                    <a:lnTo>
                      <a:pt x="0" y="227509"/>
                    </a:lnTo>
                    <a:lnTo>
                      <a:pt x="406077" y="0"/>
                    </a:lnTo>
                  </a:path>
                </a:pathLst>
              </a:custGeom>
              <a:ln w="2439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C6FB9E-3C59-223E-9A7A-06F4963AD0BA}"/>
              </a:ext>
            </a:extLst>
          </p:cNvPr>
          <p:cNvGrpSpPr/>
          <p:nvPr/>
        </p:nvGrpSpPr>
        <p:grpSpPr>
          <a:xfrm>
            <a:off x="3430603" y="3456116"/>
            <a:ext cx="2929211" cy="1325034"/>
            <a:chOff x="3365117" y="3899643"/>
            <a:chExt cx="2929211" cy="132503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A65604F-B775-C03E-25B3-5EE609583263}"/>
                </a:ext>
              </a:extLst>
            </p:cNvPr>
            <p:cNvGrpSpPr/>
            <p:nvPr/>
          </p:nvGrpSpPr>
          <p:grpSpPr>
            <a:xfrm>
              <a:off x="3446372" y="4127398"/>
              <a:ext cx="2847956" cy="1097279"/>
              <a:chOff x="2287859" y="3201901"/>
              <a:chExt cx="2847956" cy="1097279"/>
            </a:xfrm>
          </p:grpSpPr>
          <p:sp>
            <p:nvSpPr>
              <p:cNvPr id="174" name="rc24">
                <a:extLst>
                  <a:ext uri="{FF2B5EF4-FFF2-40B4-BE49-F238E27FC236}">
                    <a16:creationId xmlns:a16="http://schemas.microsoft.com/office/drawing/2014/main" id="{C1EEEAA7-54FA-FCE9-4049-EFDB43056AA2}"/>
                  </a:ext>
                </a:extLst>
              </p:cNvPr>
              <p:cNvSpPr/>
              <p:nvPr/>
            </p:nvSpPr>
            <p:spPr>
              <a:xfrm>
                <a:off x="2287859" y="3201901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rc25">
                <a:extLst>
                  <a:ext uri="{FF2B5EF4-FFF2-40B4-BE49-F238E27FC236}">
                    <a16:creationId xmlns:a16="http://schemas.microsoft.com/office/drawing/2014/main" id="{76FA17E4-67B8-FE51-6C89-AA29B560DC08}"/>
                  </a:ext>
                </a:extLst>
              </p:cNvPr>
              <p:cNvSpPr/>
              <p:nvPr/>
            </p:nvSpPr>
            <p:spPr>
              <a:xfrm>
                <a:off x="2296859" y="3210901"/>
                <a:ext cx="201455" cy="20145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rc26">
                <a:extLst>
                  <a:ext uri="{FF2B5EF4-FFF2-40B4-BE49-F238E27FC236}">
                    <a16:creationId xmlns:a16="http://schemas.microsoft.com/office/drawing/2014/main" id="{DED2651F-6D60-8520-D6B4-10152765325E}"/>
                  </a:ext>
                </a:extLst>
              </p:cNvPr>
              <p:cNvSpPr/>
              <p:nvPr/>
            </p:nvSpPr>
            <p:spPr>
              <a:xfrm>
                <a:off x="2287859" y="3421357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rc27">
                <a:extLst>
                  <a:ext uri="{FF2B5EF4-FFF2-40B4-BE49-F238E27FC236}">
                    <a16:creationId xmlns:a16="http://schemas.microsoft.com/office/drawing/2014/main" id="{27F0A9A4-2F60-76E2-0023-339863F3EE7B}"/>
                  </a:ext>
                </a:extLst>
              </p:cNvPr>
              <p:cNvSpPr/>
              <p:nvPr/>
            </p:nvSpPr>
            <p:spPr>
              <a:xfrm>
                <a:off x="2296859" y="3430357"/>
                <a:ext cx="201455" cy="20145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rc28">
                <a:extLst>
                  <a:ext uri="{FF2B5EF4-FFF2-40B4-BE49-F238E27FC236}">
                    <a16:creationId xmlns:a16="http://schemas.microsoft.com/office/drawing/2014/main" id="{46EA27F8-6669-C374-2DBE-C86F6A0E9A92}"/>
                  </a:ext>
                </a:extLst>
              </p:cNvPr>
              <p:cNvSpPr/>
              <p:nvPr/>
            </p:nvSpPr>
            <p:spPr>
              <a:xfrm>
                <a:off x="2287859" y="3640813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rc29">
                <a:extLst>
                  <a:ext uri="{FF2B5EF4-FFF2-40B4-BE49-F238E27FC236}">
                    <a16:creationId xmlns:a16="http://schemas.microsoft.com/office/drawing/2014/main" id="{F52A6EFD-6B0F-AEE7-08F2-647A719A7162}"/>
                  </a:ext>
                </a:extLst>
              </p:cNvPr>
              <p:cNvSpPr/>
              <p:nvPr/>
            </p:nvSpPr>
            <p:spPr>
              <a:xfrm>
                <a:off x="2296859" y="3649813"/>
                <a:ext cx="201455" cy="201455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rc30">
                <a:extLst>
                  <a:ext uri="{FF2B5EF4-FFF2-40B4-BE49-F238E27FC236}">
                    <a16:creationId xmlns:a16="http://schemas.microsoft.com/office/drawing/2014/main" id="{3BBB5A8A-0CB6-4BCD-8EA4-1D2A3D4A1193}"/>
                  </a:ext>
                </a:extLst>
              </p:cNvPr>
              <p:cNvSpPr/>
              <p:nvPr/>
            </p:nvSpPr>
            <p:spPr>
              <a:xfrm>
                <a:off x="2287859" y="3860269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rc31">
                <a:extLst>
                  <a:ext uri="{FF2B5EF4-FFF2-40B4-BE49-F238E27FC236}">
                    <a16:creationId xmlns:a16="http://schemas.microsoft.com/office/drawing/2014/main" id="{3F83A927-298C-C363-991F-A24AA9132192}"/>
                  </a:ext>
                </a:extLst>
              </p:cNvPr>
              <p:cNvSpPr/>
              <p:nvPr/>
            </p:nvSpPr>
            <p:spPr>
              <a:xfrm>
                <a:off x="2296859" y="3869269"/>
                <a:ext cx="201455" cy="201455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rc32">
                <a:extLst>
                  <a:ext uri="{FF2B5EF4-FFF2-40B4-BE49-F238E27FC236}">
                    <a16:creationId xmlns:a16="http://schemas.microsoft.com/office/drawing/2014/main" id="{7DF0BE84-05C5-08E1-41C9-E0387D172DA6}"/>
                  </a:ext>
                </a:extLst>
              </p:cNvPr>
              <p:cNvSpPr/>
              <p:nvPr/>
            </p:nvSpPr>
            <p:spPr>
              <a:xfrm>
                <a:off x="2287859" y="4079725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rc33">
                <a:extLst>
                  <a:ext uri="{FF2B5EF4-FFF2-40B4-BE49-F238E27FC236}">
                    <a16:creationId xmlns:a16="http://schemas.microsoft.com/office/drawing/2014/main" id="{07A7A8BA-DD90-9990-5130-A8FE785AE391}"/>
                  </a:ext>
                </a:extLst>
              </p:cNvPr>
              <p:cNvSpPr/>
              <p:nvPr/>
            </p:nvSpPr>
            <p:spPr>
              <a:xfrm>
                <a:off x="2296859" y="4088725"/>
                <a:ext cx="201455" cy="20145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tx34">
                <a:extLst>
                  <a:ext uri="{FF2B5EF4-FFF2-40B4-BE49-F238E27FC236}">
                    <a16:creationId xmlns:a16="http://schemas.microsoft.com/office/drawing/2014/main" id="{A4822C90-7EAA-07E0-7914-B2EE9B286B54}"/>
                  </a:ext>
                </a:extLst>
              </p:cNvPr>
              <p:cNvSpPr/>
              <p:nvPr/>
            </p:nvSpPr>
            <p:spPr>
              <a:xfrm>
                <a:off x="2576904" y="3246745"/>
                <a:ext cx="1192743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Local offset (status quo)</a:t>
                </a:r>
              </a:p>
            </p:txBody>
          </p:sp>
          <p:sp>
            <p:nvSpPr>
              <p:cNvPr id="186" name="tx35">
                <a:extLst>
                  <a:ext uri="{FF2B5EF4-FFF2-40B4-BE49-F238E27FC236}">
                    <a16:creationId xmlns:a16="http://schemas.microsoft.com/office/drawing/2014/main" id="{B7145AEC-D7A0-A660-B179-858C5E2F6B40}"/>
                  </a:ext>
                </a:extLst>
              </p:cNvPr>
              <p:cNvSpPr/>
              <p:nvPr/>
            </p:nvSpPr>
            <p:spPr>
              <a:xfrm>
                <a:off x="2576904" y="3467565"/>
                <a:ext cx="1061992" cy="10351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biodiversity</a:t>
                </a:r>
              </a:p>
            </p:txBody>
          </p:sp>
          <p:sp>
            <p:nvSpPr>
              <p:cNvPr id="187" name="tx36">
                <a:extLst>
                  <a:ext uri="{FF2B5EF4-FFF2-40B4-BE49-F238E27FC236}">
                    <a16:creationId xmlns:a16="http://schemas.microsoft.com/office/drawing/2014/main" id="{3A83D242-0C96-9600-3BF0-39F28AAEA44A}"/>
                  </a:ext>
                </a:extLst>
              </p:cNvPr>
              <p:cNvSpPr/>
              <p:nvPr/>
            </p:nvSpPr>
            <p:spPr>
              <a:xfrm>
                <a:off x="2576904" y="3709232"/>
                <a:ext cx="732770" cy="8130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Minimise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costs</a:t>
                </a:r>
              </a:p>
            </p:txBody>
          </p:sp>
          <p:sp>
            <p:nvSpPr>
              <p:cNvPr id="188" name="tx37">
                <a:extLst>
                  <a:ext uri="{FF2B5EF4-FFF2-40B4-BE49-F238E27FC236}">
                    <a16:creationId xmlns:a16="http://schemas.microsoft.com/office/drawing/2014/main" id="{40FC9724-8971-7838-C67E-B3B9E20BD7A5}"/>
                  </a:ext>
                </a:extLst>
              </p:cNvPr>
              <p:cNvSpPr/>
              <p:nvPr/>
            </p:nvSpPr>
            <p:spPr>
              <a:xfrm>
                <a:off x="2576904" y="3905113"/>
                <a:ext cx="255891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(non-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biodivers</a:t>
                </a:r>
                <a:r>
                  <a:rPr lang="en-GB"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ty) co-benefits minus costs</a:t>
                </a:r>
              </a:p>
            </p:txBody>
          </p:sp>
          <p:sp>
            <p:nvSpPr>
              <p:cNvPr id="189" name="tx38">
                <a:extLst>
                  <a:ext uri="{FF2B5EF4-FFF2-40B4-BE49-F238E27FC236}">
                    <a16:creationId xmlns:a16="http://schemas.microsoft.com/office/drawing/2014/main" id="{93FA848B-9C79-2BCC-20BA-A2411A58AEDC}"/>
                  </a:ext>
                </a:extLst>
              </p:cNvPr>
              <p:cNvSpPr/>
              <p:nvPr/>
            </p:nvSpPr>
            <p:spPr>
              <a:xfrm>
                <a:off x="2576904" y="4124569"/>
                <a:ext cx="185735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 equity weighted co-benefits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EBE1934-B913-4100-8183-D49F2A9BF738}"/>
                </a:ext>
              </a:extLst>
            </p:cNvPr>
            <p:cNvSpPr txBox="1"/>
            <p:nvPr/>
          </p:nvSpPr>
          <p:spPr>
            <a:xfrm>
              <a:off x="3365117" y="3899643"/>
              <a:ext cx="2838956" cy="22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" b="1" dirty="0">
                  <a:latin typeface="Arial" panose="020B0604020202020204" pitchFamily="34" charset="0"/>
                  <a:cs typeface="Arial" panose="020B0604020202020204" pitchFamily="34" charset="0"/>
                </a:rPr>
                <a:t>Key: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34E9021-041E-451F-048C-85314524731A}"/>
              </a:ext>
            </a:extLst>
          </p:cNvPr>
          <p:cNvGrpSpPr/>
          <p:nvPr/>
        </p:nvGrpSpPr>
        <p:grpSpPr>
          <a:xfrm>
            <a:off x="6841800" y="462963"/>
            <a:ext cx="2988000" cy="6120000"/>
            <a:chOff x="5472053" y="76991"/>
            <a:chExt cx="4367239" cy="665342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BC09F-56B9-1DD4-DC43-1F51B9A39CE8}"/>
                </a:ext>
              </a:extLst>
            </p:cNvPr>
            <p:cNvGrpSpPr/>
            <p:nvPr/>
          </p:nvGrpSpPr>
          <p:grpSpPr>
            <a:xfrm>
              <a:off x="5472174" y="1698139"/>
              <a:ext cx="2226767" cy="1738199"/>
              <a:chOff x="4579648" y="1733595"/>
              <a:chExt cx="2226767" cy="1738199"/>
            </a:xfrm>
          </p:grpSpPr>
          <p:sp>
            <p:nvSpPr>
              <p:cNvPr id="42" name="tx18">
                <a:extLst>
                  <a:ext uri="{FF2B5EF4-FFF2-40B4-BE49-F238E27FC236}">
                    <a16:creationId xmlns:a16="http://schemas.microsoft.com/office/drawing/2014/main" id="{1C202671-3D72-BB1C-C845-E7207DF91994}"/>
                  </a:ext>
                </a:extLst>
              </p:cNvPr>
              <p:cNvSpPr/>
              <p:nvPr/>
            </p:nvSpPr>
            <p:spPr>
              <a:xfrm>
                <a:off x="5092169" y="33261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43" name="tx19">
                <a:extLst>
                  <a:ext uri="{FF2B5EF4-FFF2-40B4-BE49-F238E27FC236}">
                    <a16:creationId xmlns:a16="http://schemas.microsoft.com/office/drawing/2014/main" id="{10063300-5138-FBF8-005B-B6B927417C9C}"/>
                  </a:ext>
                </a:extLst>
              </p:cNvPr>
              <p:cNvSpPr/>
              <p:nvPr/>
            </p:nvSpPr>
            <p:spPr>
              <a:xfrm>
                <a:off x="564293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44" name="tx20">
                <a:extLst>
                  <a:ext uri="{FF2B5EF4-FFF2-40B4-BE49-F238E27FC236}">
                    <a16:creationId xmlns:a16="http://schemas.microsoft.com/office/drawing/2014/main" id="{45E758B5-0D42-6BB7-12D4-1F877797DCAE}"/>
                  </a:ext>
                </a:extLst>
              </p:cNvPr>
              <p:cNvSpPr/>
              <p:nvPr/>
            </p:nvSpPr>
            <p:spPr>
              <a:xfrm>
                <a:off x="619370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45" name="tx21">
                <a:extLst>
                  <a:ext uri="{FF2B5EF4-FFF2-40B4-BE49-F238E27FC236}">
                    <a16:creationId xmlns:a16="http://schemas.microsoft.com/office/drawing/2014/main" id="{D12D8492-50F2-D245-9B07-A54464D3717B}"/>
                  </a:ext>
                </a:extLst>
              </p:cNvPr>
              <p:cNvSpPr/>
              <p:nvPr/>
            </p:nvSpPr>
            <p:spPr>
              <a:xfrm>
                <a:off x="6750553" y="33261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28E6C14-F86E-3466-9BF6-F6C168CE0B2E}"/>
                  </a:ext>
                </a:extLst>
              </p:cNvPr>
              <p:cNvGrpSpPr/>
              <p:nvPr/>
            </p:nvGrpSpPr>
            <p:grpSpPr>
              <a:xfrm>
                <a:off x="4579648" y="1733595"/>
                <a:ext cx="2226767" cy="1738199"/>
                <a:chOff x="4579648" y="1733595"/>
                <a:chExt cx="2226767" cy="1738199"/>
              </a:xfrm>
            </p:grpSpPr>
            <p:sp>
              <p:nvSpPr>
                <p:cNvPr id="30" name="rc6">
                  <a:extLst>
                    <a:ext uri="{FF2B5EF4-FFF2-40B4-BE49-F238E27FC236}">
                      <a16:creationId xmlns:a16="http://schemas.microsoft.com/office/drawing/2014/main" id="{C7D2107A-F4F4-F17D-0546-F081A65FC57E}"/>
                    </a:ext>
                  </a:extLst>
                </p:cNvPr>
                <p:cNvSpPr/>
                <p:nvPr/>
              </p:nvSpPr>
              <p:spPr>
                <a:xfrm>
                  <a:off x="4711833" y="1872084"/>
                  <a:ext cx="2048864" cy="244626"/>
                </a:xfrm>
                <a:prstGeom prst="rect">
                  <a:avLst/>
                </a:prstGeom>
                <a:solidFill>
                  <a:srgbClr val="000000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c7">
                  <a:extLst>
                    <a:ext uri="{FF2B5EF4-FFF2-40B4-BE49-F238E27FC236}">
                      <a16:creationId xmlns:a16="http://schemas.microsoft.com/office/drawing/2014/main" id="{A12C81ED-A668-AD9E-4665-9F43B8AA1AC2}"/>
                    </a:ext>
                  </a:extLst>
                </p:cNvPr>
                <p:cNvSpPr/>
                <p:nvPr/>
              </p:nvSpPr>
              <p:spPr>
                <a:xfrm>
                  <a:off x="4579648" y="2143891"/>
                  <a:ext cx="2181049" cy="244626"/>
                </a:xfrm>
                <a:prstGeom prst="rect">
                  <a:avLst/>
                </a:prstGeom>
                <a:solidFill>
                  <a:srgbClr val="1B9E77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c8">
                  <a:extLst>
                    <a:ext uri="{FF2B5EF4-FFF2-40B4-BE49-F238E27FC236}">
                      <a16:creationId xmlns:a16="http://schemas.microsoft.com/office/drawing/2014/main" id="{9A70309E-E6D7-F23E-4C77-741A3E8CAB38}"/>
                    </a:ext>
                  </a:extLst>
                </p:cNvPr>
                <p:cNvSpPr/>
                <p:nvPr/>
              </p:nvSpPr>
              <p:spPr>
                <a:xfrm>
                  <a:off x="5025772" y="2687505"/>
                  <a:ext cx="1734925" cy="244626"/>
                </a:xfrm>
                <a:prstGeom prst="rect">
                  <a:avLst/>
                </a:prstGeom>
                <a:solidFill>
                  <a:srgbClr val="7570B3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c9">
                  <a:extLst>
                    <a:ext uri="{FF2B5EF4-FFF2-40B4-BE49-F238E27FC236}">
                      <a16:creationId xmlns:a16="http://schemas.microsoft.com/office/drawing/2014/main" id="{4B6177D8-4AF6-C06F-983C-0734972AC22E}"/>
                    </a:ext>
                  </a:extLst>
                </p:cNvPr>
                <p:cNvSpPr/>
                <p:nvPr/>
              </p:nvSpPr>
              <p:spPr>
                <a:xfrm>
                  <a:off x="4739371" y="2959313"/>
                  <a:ext cx="2021325" cy="244626"/>
                </a:xfrm>
                <a:prstGeom prst="rect">
                  <a:avLst/>
                </a:prstGeom>
                <a:solidFill>
                  <a:srgbClr val="E7298A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rc10">
                  <a:extLst>
                    <a:ext uri="{FF2B5EF4-FFF2-40B4-BE49-F238E27FC236}">
                      <a16:creationId xmlns:a16="http://schemas.microsoft.com/office/drawing/2014/main" id="{D354092A-54A7-78CB-3301-FFE3A0535CEA}"/>
                    </a:ext>
                  </a:extLst>
                </p:cNvPr>
                <p:cNvSpPr/>
                <p:nvPr/>
              </p:nvSpPr>
              <p:spPr>
                <a:xfrm>
                  <a:off x="5146941" y="2415698"/>
                  <a:ext cx="1613756" cy="244626"/>
                </a:xfrm>
                <a:prstGeom prst="rect">
                  <a:avLst/>
                </a:prstGeom>
                <a:solidFill>
                  <a:srgbClr val="D95F02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pl12">
                  <a:extLst>
                    <a:ext uri="{FF2B5EF4-FFF2-40B4-BE49-F238E27FC236}">
                      <a16:creationId xmlns:a16="http://schemas.microsoft.com/office/drawing/2014/main" id="{7E3017D8-1B70-C20F-1005-219985474878}"/>
                    </a:ext>
                  </a:extLst>
                </p:cNvPr>
                <p:cNvSpPr/>
                <p:nvPr/>
              </p:nvSpPr>
              <p:spPr>
                <a:xfrm>
                  <a:off x="4579648" y="1831313"/>
                  <a:ext cx="0" cy="14133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pl13">
                  <a:extLst>
                    <a:ext uri="{FF2B5EF4-FFF2-40B4-BE49-F238E27FC236}">
                      <a16:creationId xmlns:a16="http://schemas.microsoft.com/office/drawing/2014/main" id="{5C41722F-7BC5-09C6-CE6E-0454435C3683}"/>
                    </a:ext>
                  </a:extLst>
                </p:cNvPr>
                <p:cNvSpPr/>
                <p:nvPr/>
              </p:nvSpPr>
              <p:spPr>
                <a:xfrm>
                  <a:off x="4579648" y="3244710"/>
                  <a:ext cx="21810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74396">
                      <a:moveTo>
                        <a:pt x="0" y="0"/>
                      </a:moveTo>
                      <a:lnTo>
                        <a:pt x="6074396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pl14">
                  <a:extLst>
                    <a:ext uri="{FF2B5EF4-FFF2-40B4-BE49-F238E27FC236}">
                      <a16:creationId xmlns:a16="http://schemas.microsoft.com/office/drawing/2014/main" id="{F9887C02-7676-FA3F-253C-62CAA85EF011}"/>
                    </a:ext>
                  </a:extLst>
                </p:cNvPr>
                <p:cNvSpPr/>
                <p:nvPr/>
              </p:nvSpPr>
              <p:spPr>
                <a:xfrm>
                  <a:off x="510838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pl15">
                  <a:extLst>
                    <a:ext uri="{FF2B5EF4-FFF2-40B4-BE49-F238E27FC236}">
                      <a16:creationId xmlns:a16="http://schemas.microsoft.com/office/drawing/2014/main" id="{A5365AC8-CC56-4464-2278-B80C195D1775}"/>
                    </a:ext>
                  </a:extLst>
                </p:cNvPr>
                <p:cNvSpPr/>
                <p:nvPr/>
              </p:nvSpPr>
              <p:spPr>
                <a:xfrm>
                  <a:off x="565915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pl16">
                  <a:extLst>
                    <a:ext uri="{FF2B5EF4-FFF2-40B4-BE49-F238E27FC236}">
                      <a16:creationId xmlns:a16="http://schemas.microsoft.com/office/drawing/2014/main" id="{1C85AC91-C61B-6D91-A5FE-8BFCD8FD8CE2}"/>
                    </a:ext>
                  </a:extLst>
                </p:cNvPr>
                <p:cNvSpPr/>
                <p:nvPr/>
              </p:nvSpPr>
              <p:spPr>
                <a:xfrm>
                  <a:off x="620992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x22">
                  <a:extLst>
                    <a:ext uri="{FF2B5EF4-FFF2-40B4-BE49-F238E27FC236}">
                      <a16:creationId xmlns:a16="http://schemas.microsoft.com/office/drawing/2014/main" id="{B21167F4-A124-A292-0BB3-66ED1A421E2D}"/>
                    </a:ext>
                  </a:extLst>
                </p:cNvPr>
                <p:cNvSpPr/>
                <p:nvPr/>
              </p:nvSpPr>
              <p:spPr>
                <a:xfrm>
                  <a:off x="5513055" y="3429000"/>
                  <a:ext cx="314235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Costs (£ billion)</a:t>
                  </a:r>
                </a:p>
              </p:txBody>
            </p:sp>
            <p:sp>
              <p:nvSpPr>
                <p:cNvPr id="47" name="tx23">
                  <a:extLst>
                    <a:ext uri="{FF2B5EF4-FFF2-40B4-BE49-F238E27FC236}">
                      <a16:creationId xmlns:a16="http://schemas.microsoft.com/office/drawing/2014/main" id="{C5F115A7-A4A2-A7AB-C248-0C233FA6B8D7}"/>
                    </a:ext>
                  </a:extLst>
                </p:cNvPr>
                <p:cNvSpPr/>
                <p:nvPr/>
              </p:nvSpPr>
              <p:spPr>
                <a:xfrm>
                  <a:off x="5599398" y="1733595"/>
                  <a:ext cx="195092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GB"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ii</a:t>
                  </a: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 Costs</a:t>
                  </a:r>
                </a:p>
              </p:txBody>
            </p:sp>
            <p:sp>
              <p:nvSpPr>
                <p:cNvPr id="35" name="pl11">
                  <a:extLst>
                    <a:ext uri="{FF2B5EF4-FFF2-40B4-BE49-F238E27FC236}">
                      <a16:creationId xmlns:a16="http://schemas.microsoft.com/office/drawing/2014/main" id="{B2ED3F62-57CE-4D97-2B2D-8F2E3A302BA1}"/>
                    </a:ext>
                  </a:extLst>
                </p:cNvPr>
                <p:cNvSpPr/>
                <p:nvPr/>
              </p:nvSpPr>
              <p:spPr>
                <a:xfrm>
                  <a:off x="6760696" y="1831313"/>
                  <a:ext cx="45719" cy="1445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A38EDE-E03C-72BF-AC5A-555714F9B673}"/>
                </a:ext>
              </a:extLst>
            </p:cNvPr>
            <p:cNvGrpSpPr/>
            <p:nvPr/>
          </p:nvGrpSpPr>
          <p:grpSpPr>
            <a:xfrm>
              <a:off x="5472053" y="4901201"/>
              <a:ext cx="2226767" cy="1829211"/>
              <a:chOff x="4242248" y="4876389"/>
              <a:chExt cx="2226767" cy="1829211"/>
            </a:xfrm>
          </p:grpSpPr>
          <p:sp>
            <p:nvSpPr>
              <p:cNvPr id="77" name="rc6">
                <a:extLst>
                  <a:ext uri="{FF2B5EF4-FFF2-40B4-BE49-F238E27FC236}">
                    <a16:creationId xmlns:a16="http://schemas.microsoft.com/office/drawing/2014/main" id="{7E0B0CBB-93E5-436E-FF74-970F6E9D6E02}"/>
                  </a:ext>
                </a:extLst>
              </p:cNvPr>
              <p:cNvSpPr/>
              <p:nvPr/>
            </p:nvSpPr>
            <p:spPr>
              <a:xfrm>
                <a:off x="4502586" y="5046531"/>
                <a:ext cx="1920711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c7">
                <a:extLst>
                  <a:ext uri="{FF2B5EF4-FFF2-40B4-BE49-F238E27FC236}">
                    <a16:creationId xmlns:a16="http://schemas.microsoft.com/office/drawing/2014/main" id="{BBB3CF64-3633-BF1B-DA34-00C2DA29F9BF}"/>
                  </a:ext>
                </a:extLst>
              </p:cNvPr>
              <p:cNvSpPr/>
              <p:nvPr/>
            </p:nvSpPr>
            <p:spPr>
              <a:xfrm>
                <a:off x="4242248" y="5318338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c8">
                <a:extLst>
                  <a:ext uri="{FF2B5EF4-FFF2-40B4-BE49-F238E27FC236}">
                    <a16:creationId xmlns:a16="http://schemas.microsoft.com/office/drawing/2014/main" id="{CB43363D-F286-C17F-F2D0-B596A526B3C7}"/>
                  </a:ext>
                </a:extLst>
              </p:cNvPr>
              <p:cNvSpPr/>
              <p:nvPr/>
            </p:nvSpPr>
            <p:spPr>
              <a:xfrm>
                <a:off x="5191033" y="5861952"/>
                <a:ext cx="1232264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c9">
                <a:extLst>
                  <a:ext uri="{FF2B5EF4-FFF2-40B4-BE49-F238E27FC236}">
                    <a16:creationId xmlns:a16="http://schemas.microsoft.com/office/drawing/2014/main" id="{9B99716C-FE15-37C6-C926-4839DDB99DE7}"/>
                  </a:ext>
                </a:extLst>
              </p:cNvPr>
              <p:cNvSpPr/>
              <p:nvPr/>
            </p:nvSpPr>
            <p:spPr>
              <a:xfrm>
                <a:off x="4982764" y="6133760"/>
                <a:ext cx="1440534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c10">
                <a:extLst>
                  <a:ext uri="{FF2B5EF4-FFF2-40B4-BE49-F238E27FC236}">
                    <a16:creationId xmlns:a16="http://schemas.microsoft.com/office/drawing/2014/main" id="{7E5D7859-F909-9157-E8E8-EE4AE6CC6CEA}"/>
                  </a:ext>
                </a:extLst>
              </p:cNvPr>
              <p:cNvSpPr/>
              <p:nvPr/>
            </p:nvSpPr>
            <p:spPr>
              <a:xfrm>
                <a:off x="4901770" y="5590145"/>
                <a:ext cx="1521527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pl12">
                <a:extLst>
                  <a:ext uri="{FF2B5EF4-FFF2-40B4-BE49-F238E27FC236}">
                    <a16:creationId xmlns:a16="http://schemas.microsoft.com/office/drawing/2014/main" id="{2FA32E74-75A8-EC34-4ACC-CC1578FB8E3B}"/>
                  </a:ext>
                </a:extLst>
              </p:cNvPr>
              <p:cNvSpPr/>
              <p:nvPr/>
            </p:nvSpPr>
            <p:spPr>
              <a:xfrm>
                <a:off x="4242248" y="5005760"/>
                <a:ext cx="0" cy="141339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pl13">
                <a:extLst>
                  <a:ext uri="{FF2B5EF4-FFF2-40B4-BE49-F238E27FC236}">
                    <a16:creationId xmlns:a16="http://schemas.microsoft.com/office/drawing/2014/main" id="{DFE59437-7000-EE5A-6795-E0DE36BCD53E}"/>
                  </a:ext>
                </a:extLst>
              </p:cNvPr>
              <p:cNvSpPr/>
              <p:nvPr/>
            </p:nvSpPr>
            <p:spPr>
              <a:xfrm>
                <a:off x="4242248" y="6419157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pl14">
                <a:extLst>
                  <a:ext uri="{FF2B5EF4-FFF2-40B4-BE49-F238E27FC236}">
                    <a16:creationId xmlns:a16="http://schemas.microsoft.com/office/drawing/2014/main" id="{EC657D27-8F74-CE2D-21D0-34861FA7A68E}"/>
                  </a:ext>
                </a:extLst>
              </p:cNvPr>
              <p:cNvSpPr/>
              <p:nvPr/>
            </p:nvSpPr>
            <p:spPr>
              <a:xfrm>
                <a:off x="4687715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pl15">
                <a:extLst>
                  <a:ext uri="{FF2B5EF4-FFF2-40B4-BE49-F238E27FC236}">
                    <a16:creationId xmlns:a16="http://schemas.microsoft.com/office/drawing/2014/main" id="{92009151-5881-5B25-041D-A7794FD2C238}"/>
                  </a:ext>
                </a:extLst>
              </p:cNvPr>
              <p:cNvSpPr/>
              <p:nvPr/>
            </p:nvSpPr>
            <p:spPr>
              <a:xfrm>
                <a:off x="5266242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pl16">
                <a:extLst>
                  <a:ext uri="{FF2B5EF4-FFF2-40B4-BE49-F238E27FC236}">
                    <a16:creationId xmlns:a16="http://schemas.microsoft.com/office/drawing/2014/main" id="{B7253AB8-19CF-9294-3D7C-EC5D822C2207}"/>
                  </a:ext>
                </a:extLst>
              </p:cNvPr>
              <p:cNvSpPr/>
              <p:nvPr/>
            </p:nvSpPr>
            <p:spPr>
              <a:xfrm>
                <a:off x="5844770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x18">
                <a:extLst>
                  <a:ext uri="{FF2B5EF4-FFF2-40B4-BE49-F238E27FC236}">
                    <a16:creationId xmlns:a16="http://schemas.microsoft.com/office/drawing/2014/main" id="{BC05A0A0-C0C6-55DD-7CFB-8ECACD2F0747}"/>
                  </a:ext>
                </a:extLst>
              </p:cNvPr>
              <p:cNvSpPr/>
              <p:nvPr/>
            </p:nvSpPr>
            <p:spPr>
              <a:xfrm>
                <a:off x="4671496" y="65265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90" name="tx19">
                <a:extLst>
                  <a:ext uri="{FF2B5EF4-FFF2-40B4-BE49-F238E27FC236}">
                    <a16:creationId xmlns:a16="http://schemas.microsoft.com/office/drawing/2014/main" id="{ABE10B6E-298F-7110-859B-A3F6D7BB9CE8}"/>
                  </a:ext>
                </a:extLst>
              </p:cNvPr>
              <p:cNvSpPr/>
              <p:nvPr/>
            </p:nvSpPr>
            <p:spPr>
              <a:xfrm>
                <a:off x="5250024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91" name="tx20">
                <a:extLst>
                  <a:ext uri="{FF2B5EF4-FFF2-40B4-BE49-F238E27FC236}">
                    <a16:creationId xmlns:a16="http://schemas.microsoft.com/office/drawing/2014/main" id="{35C5F634-A5E4-B4B1-DDD9-12050C84F829}"/>
                  </a:ext>
                </a:extLst>
              </p:cNvPr>
              <p:cNvSpPr/>
              <p:nvPr/>
            </p:nvSpPr>
            <p:spPr>
              <a:xfrm>
                <a:off x="5828551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92" name="tx21">
                <a:extLst>
                  <a:ext uri="{FF2B5EF4-FFF2-40B4-BE49-F238E27FC236}">
                    <a16:creationId xmlns:a16="http://schemas.microsoft.com/office/drawing/2014/main" id="{5A7EFD32-B231-3E87-1BBA-6246B5E5A9CE}"/>
                  </a:ext>
                </a:extLst>
              </p:cNvPr>
              <p:cNvSpPr/>
              <p:nvPr/>
            </p:nvSpPr>
            <p:spPr>
              <a:xfrm>
                <a:off x="6413153" y="65265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3" name="tx22">
                <a:extLst>
                  <a:ext uri="{FF2B5EF4-FFF2-40B4-BE49-F238E27FC236}">
                    <a16:creationId xmlns:a16="http://schemas.microsoft.com/office/drawing/2014/main" id="{76EAA381-0765-D7AE-1C51-BE7DC589886D}"/>
                  </a:ext>
                </a:extLst>
              </p:cNvPr>
              <p:cNvSpPr/>
              <p:nvPr/>
            </p:nvSpPr>
            <p:spPr>
              <a:xfrm>
                <a:off x="5123665" y="6662806"/>
                <a:ext cx="418216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 benefit (£ billion)</a:t>
                </a:r>
              </a:p>
            </p:txBody>
          </p:sp>
          <p:sp>
            <p:nvSpPr>
              <p:cNvPr id="94" name="tx23">
                <a:extLst>
                  <a:ext uri="{FF2B5EF4-FFF2-40B4-BE49-F238E27FC236}">
                    <a16:creationId xmlns:a16="http://schemas.microsoft.com/office/drawing/2014/main" id="{BFA6440D-D13B-9D52-1A20-A89FAC1764C7}"/>
                  </a:ext>
                </a:extLst>
              </p:cNvPr>
              <p:cNvSpPr/>
              <p:nvPr/>
            </p:nvSpPr>
            <p:spPr>
              <a:xfrm>
                <a:off x="4242248" y="4876389"/>
                <a:ext cx="2067885" cy="4970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iv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Co-benefits minus costs</a:t>
                </a:r>
              </a:p>
            </p:txBody>
          </p:sp>
          <p:sp>
            <p:nvSpPr>
              <p:cNvPr id="82" name="pl11">
                <a:extLst>
                  <a:ext uri="{FF2B5EF4-FFF2-40B4-BE49-F238E27FC236}">
                    <a16:creationId xmlns:a16="http://schemas.microsoft.com/office/drawing/2014/main" id="{5EE653CC-8105-23D9-24C5-4B94A2C68DF5}"/>
                  </a:ext>
                </a:extLst>
              </p:cNvPr>
              <p:cNvSpPr/>
              <p:nvPr/>
            </p:nvSpPr>
            <p:spPr>
              <a:xfrm>
                <a:off x="6423296" y="5005760"/>
                <a:ext cx="45719" cy="1449395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33EBD4-796A-4764-1A8D-FFA674A4760C}"/>
                </a:ext>
              </a:extLst>
            </p:cNvPr>
            <p:cNvGrpSpPr/>
            <p:nvPr/>
          </p:nvGrpSpPr>
          <p:grpSpPr>
            <a:xfrm>
              <a:off x="7609648" y="76991"/>
              <a:ext cx="2226769" cy="1751809"/>
              <a:chOff x="6729820" y="76991"/>
              <a:chExt cx="2226769" cy="1751809"/>
            </a:xfrm>
          </p:grpSpPr>
          <p:sp>
            <p:nvSpPr>
              <p:cNvPr id="6" name="rc6">
                <a:extLst>
                  <a:ext uri="{FF2B5EF4-FFF2-40B4-BE49-F238E27FC236}">
                    <a16:creationId xmlns:a16="http://schemas.microsoft.com/office/drawing/2014/main" id="{7735C18E-D431-A0FB-3F1D-51D89AA6D902}"/>
                  </a:ext>
                </a:extLst>
              </p:cNvPr>
              <p:cNvSpPr/>
              <p:nvPr/>
            </p:nvSpPr>
            <p:spPr>
              <a:xfrm>
                <a:off x="6775540" y="222106"/>
                <a:ext cx="1196782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c7">
                <a:extLst>
                  <a:ext uri="{FF2B5EF4-FFF2-40B4-BE49-F238E27FC236}">
                    <a16:creationId xmlns:a16="http://schemas.microsoft.com/office/drawing/2014/main" id="{F3717357-3665-820B-FDF2-612E5DB1DFDE}"/>
                  </a:ext>
                </a:extLst>
              </p:cNvPr>
              <p:cNvSpPr/>
              <p:nvPr/>
            </p:nvSpPr>
            <p:spPr>
              <a:xfrm>
                <a:off x="6775540" y="493913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c8">
                <a:extLst>
                  <a:ext uri="{FF2B5EF4-FFF2-40B4-BE49-F238E27FC236}">
                    <a16:creationId xmlns:a16="http://schemas.microsoft.com/office/drawing/2014/main" id="{4631E14F-8A87-71B1-AA56-51907332F5DA}"/>
                  </a:ext>
                </a:extLst>
              </p:cNvPr>
              <p:cNvSpPr/>
              <p:nvPr/>
            </p:nvSpPr>
            <p:spPr>
              <a:xfrm>
                <a:off x="6775540" y="1037527"/>
                <a:ext cx="121483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c9">
                <a:extLst>
                  <a:ext uri="{FF2B5EF4-FFF2-40B4-BE49-F238E27FC236}">
                    <a16:creationId xmlns:a16="http://schemas.microsoft.com/office/drawing/2014/main" id="{5A61AE2B-E07E-F6B9-57A2-1752761A45B1}"/>
                  </a:ext>
                </a:extLst>
              </p:cNvPr>
              <p:cNvSpPr/>
              <p:nvPr/>
            </p:nvSpPr>
            <p:spPr>
              <a:xfrm>
                <a:off x="6775540" y="1309335"/>
                <a:ext cx="110887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c10">
                <a:extLst>
                  <a:ext uri="{FF2B5EF4-FFF2-40B4-BE49-F238E27FC236}">
                    <a16:creationId xmlns:a16="http://schemas.microsoft.com/office/drawing/2014/main" id="{28C11DFB-F660-8A15-B71F-65BBF989B455}"/>
                  </a:ext>
                </a:extLst>
              </p:cNvPr>
              <p:cNvSpPr/>
              <p:nvPr/>
            </p:nvSpPr>
            <p:spPr>
              <a:xfrm>
                <a:off x="6775540" y="765720"/>
                <a:ext cx="1144154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pl13">
                <a:extLst>
                  <a:ext uri="{FF2B5EF4-FFF2-40B4-BE49-F238E27FC236}">
                    <a16:creationId xmlns:a16="http://schemas.microsoft.com/office/drawing/2014/main" id="{AF9A5BD4-51D2-C9E5-2519-9CD5CF183F04}"/>
                  </a:ext>
                </a:extLst>
              </p:cNvPr>
              <p:cNvSpPr/>
              <p:nvPr/>
            </p:nvSpPr>
            <p:spPr>
              <a:xfrm>
                <a:off x="6775540" y="1594732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pl15">
                <a:extLst>
                  <a:ext uri="{FF2B5EF4-FFF2-40B4-BE49-F238E27FC236}">
                    <a16:creationId xmlns:a16="http://schemas.microsoft.com/office/drawing/2014/main" id="{106AB4B2-78A8-5017-A20A-B7545C0D88DA}"/>
                  </a:ext>
                </a:extLst>
              </p:cNvPr>
              <p:cNvSpPr/>
              <p:nvPr/>
            </p:nvSpPr>
            <p:spPr>
              <a:xfrm>
                <a:off x="7295693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pl16">
                <a:extLst>
                  <a:ext uri="{FF2B5EF4-FFF2-40B4-BE49-F238E27FC236}">
                    <a16:creationId xmlns:a16="http://schemas.microsoft.com/office/drawing/2014/main" id="{16A3FB45-83EC-333C-B922-62FB0B70CCDB}"/>
                  </a:ext>
                </a:extLst>
              </p:cNvPr>
              <p:cNvSpPr/>
              <p:nvPr/>
            </p:nvSpPr>
            <p:spPr>
              <a:xfrm>
                <a:off x="7815845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pl17">
                <a:extLst>
                  <a:ext uri="{FF2B5EF4-FFF2-40B4-BE49-F238E27FC236}">
                    <a16:creationId xmlns:a16="http://schemas.microsoft.com/office/drawing/2014/main" id="{B8AADB5F-F0CD-CC1E-C70D-2270A8A4D1AF}"/>
                  </a:ext>
                </a:extLst>
              </p:cNvPr>
              <p:cNvSpPr/>
              <p:nvPr/>
            </p:nvSpPr>
            <p:spPr>
              <a:xfrm>
                <a:off x="8335996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pl18">
                <a:extLst>
                  <a:ext uri="{FF2B5EF4-FFF2-40B4-BE49-F238E27FC236}">
                    <a16:creationId xmlns:a16="http://schemas.microsoft.com/office/drawing/2014/main" id="{76D7D68E-D632-CF0D-BB9F-3DD62AA3FF87}"/>
                  </a:ext>
                </a:extLst>
              </p:cNvPr>
              <p:cNvSpPr/>
              <p:nvPr/>
            </p:nvSpPr>
            <p:spPr>
              <a:xfrm>
                <a:off x="8856148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x19">
                <a:extLst>
                  <a:ext uri="{FF2B5EF4-FFF2-40B4-BE49-F238E27FC236}">
                    <a16:creationId xmlns:a16="http://schemas.microsoft.com/office/drawing/2014/main" id="{8D44EC94-E5C2-1D6E-8A13-DA1E754FA06D}"/>
                  </a:ext>
                </a:extLst>
              </p:cNvPr>
              <p:cNvSpPr/>
              <p:nvPr/>
            </p:nvSpPr>
            <p:spPr>
              <a:xfrm>
                <a:off x="6765396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0" name="tx20">
                <a:extLst>
                  <a:ext uri="{FF2B5EF4-FFF2-40B4-BE49-F238E27FC236}">
                    <a16:creationId xmlns:a16="http://schemas.microsoft.com/office/drawing/2014/main" id="{0DFD5ECD-E951-32A0-ED64-F07FB9C27419}"/>
                  </a:ext>
                </a:extLst>
              </p:cNvPr>
              <p:cNvSpPr/>
              <p:nvPr/>
            </p:nvSpPr>
            <p:spPr>
              <a:xfrm>
                <a:off x="7285548" y="1676952"/>
                <a:ext cx="20288" cy="2611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1" name="tx21">
                <a:extLst>
                  <a:ext uri="{FF2B5EF4-FFF2-40B4-BE49-F238E27FC236}">
                    <a16:creationId xmlns:a16="http://schemas.microsoft.com/office/drawing/2014/main" id="{E6E5E218-5C9A-8A6F-F1C8-3C129BCCF50D}"/>
                  </a:ext>
                </a:extLst>
              </p:cNvPr>
              <p:cNvSpPr/>
              <p:nvPr/>
            </p:nvSpPr>
            <p:spPr>
              <a:xfrm>
                <a:off x="7805700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2" name="tx22">
                <a:extLst>
                  <a:ext uri="{FF2B5EF4-FFF2-40B4-BE49-F238E27FC236}">
                    <a16:creationId xmlns:a16="http://schemas.microsoft.com/office/drawing/2014/main" id="{186FAA14-56CE-D9EC-DFD1-37A78BD2F888}"/>
                  </a:ext>
                </a:extLst>
              </p:cNvPr>
              <p:cNvSpPr/>
              <p:nvPr/>
            </p:nvSpPr>
            <p:spPr>
              <a:xfrm>
                <a:off x="8315708" y="1676845"/>
                <a:ext cx="40577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3" name="tx23">
                <a:extLst>
                  <a:ext uri="{FF2B5EF4-FFF2-40B4-BE49-F238E27FC236}">
                    <a16:creationId xmlns:a16="http://schemas.microsoft.com/office/drawing/2014/main" id="{B80E1F46-13FB-F60D-F7A6-1E2168BB53E1}"/>
                  </a:ext>
                </a:extLst>
              </p:cNvPr>
              <p:cNvSpPr/>
              <p:nvPr/>
            </p:nvSpPr>
            <p:spPr>
              <a:xfrm>
                <a:off x="8835860" y="1676400"/>
                <a:ext cx="40577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4" name="tx24">
                <a:extLst>
                  <a:ext uri="{FF2B5EF4-FFF2-40B4-BE49-F238E27FC236}">
                    <a16:creationId xmlns:a16="http://schemas.microsoft.com/office/drawing/2014/main" id="{6238B64F-5604-9894-80C9-F9097D691854}"/>
                  </a:ext>
                </a:extLst>
              </p:cNvPr>
              <p:cNvSpPr/>
              <p:nvPr/>
            </p:nvSpPr>
            <p:spPr>
              <a:xfrm>
                <a:off x="7570788" y="1786006"/>
                <a:ext cx="590552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Species richness change (%)</a:t>
                </a:r>
              </a:p>
            </p:txBody>
          </p:sp>
          <p:sp>
            <p:nvSpPr>
              <p:cNvPr id="25" name="tx25">
                <a:extLst>
                  <a:ext uri="{FF2B5EF4-FFF2-40B4-BE49-F238E27FC236}">
                    <a16:creationId xmlns:a16="http://schemas.microsoft.com/office/drawing/2014/main" id="{040A804C-6668-3D9D-B9CF-F3CF980A0736}"/>
                  </a:ext>
                </a:extLst>
              </p:cNvPr>
              <p:cNvSpPr/>
              <p:nvPr/>
            </p:nvSpPr>
            <p:spPr>
              <a:xfrm>
                <a:off x="7654572" y="76991"/>
                <a:ext cx="435828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 err="1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Biodiversity gain</a:t>
                </a:r>
              </a:p>
            </p:txBody>
          </p:sp>
          <p:sp>
            <p:nvSpPr>
              <p:cNvPr id="11" name="pl11">
                <a:extLst>
                  <a:ext uri="{FF2B5EF4-FFF2-40B4-BE49-F238E27FC236}">
                    <a16:creationId xmlns:a16="http://schemas.microsoft.com/office/drawing/2014/main" id="{57F66717-486A-CC14-54D9-DCEE2EA58CA6}"/>
                  </a:ext>
                </a:extLst>
              </p:cNvPr>
              <p:cNvSpPr/>
              <p:nvPr/>
            </p:nvSpPr>
            <p:spPr>
              <a:xfrm flipH="1">
                <a:off x="6729820" y="181335"/>
                <a:ext cx="45719" cy="1451996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94EA5-4D51-3112-B357-BBFCCF657FAB}"/>
                </a:ext>
              </a:extLst>
            </p:cNvPr>
            <p:cNvGrpSpPr/>
            <p:nvPr/>
          </p:nvGrpSpPr>
          <p:grpSpPr>
            <a:xfrm>
              <a:off x="7648099" y="3298654"/>
              <a:ext cx="2191193" cy="1789760"/>
              <a:chOff x="6765396" y="3391840"/>
              <a:chExt cx="2191193" cy="1789760"/>
            </a:xfrm>
          </p:grpSpPr>
          <p:sp>
            <p:nvSpPr>
              <p:cNvPr id="52" name="rc6">
                <a:extLst>
                  <a:ext uri="{FF2B5EF4-FFF2-40B4-BE49-F238E27FC236}">
                    <a16:creationId xmlns:a16="http://schemas.microsoft.com/office/drawing/2014/main" id="{C6A15979-ECB5-8B07-5D16-9A6181691679}"/>
                  </a:ext>
                </a:extLst>
              </p:cNvPr>
              <p:cNvSpPr/>
              <p:nvPr/>
            </p:nvSpPr>
            <p:spPr>
              <a:xfrm>
                <a:off x="6775540" y="3540923"/>
                <a:ext cx="730097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c7">
                <a:extLst>
                  <a:ext uri="{FF2B5EF4-FFF2-40B4-BE49-F238E27FC236}">
                    <a16:creationId xmlns:a16="http://schemas.microsoft.com/office/drawing/2014/main" id="{4AE33BF9-5907-281C-F340-ACFAA0D7EA9E}"/>
                  </a:ext>
                </a:extLst>
              </p:cNvPr>
              <p:cNvSpPr/>
              <p:nvPr/>
            </p:nvSpPr>
            <p:spPr>
              <a:xfrm>
                <a:off x="6775540" y="3812730"/>
                <a:ext cx="364124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c8">
                <a:extLst>
                  <a:ext uri="{FF2B5EF4-FFF2-40B4-BE49-F238E27FC236}">
                    <a16:creationId xmlns:a16="http://schemas.microsoft.com/office/drawing/2014/main" id="{559954A5-66AC-CFD7-B401-789155BFD3EE}"/>
                  </a:ext>
                </a:extLst>
              </p:cNvPr>
              <p:cNvSpPr/>
              <p:nvPr/>
            </p:nvSpPr>
            <p:spPr>
              <a:xfrm>
                <a:off x="6775540" y="4356344"/>
                <a:ext cx="188531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c9">
                <a:extLst>
                  <a:ext uri="{FF2B5EF4-FFF2-40B4-BE49-F238E27FC236}">
                    <a16:creationId xmlns:a16="http://schemas.microsoft.com/office/drawing/2014/main" id="{FE2AE3B9-BB35-F315-2786-FA1C18DD6ED9}"/>
                  </a:ext>
                </a:extLst>
              </p:cNvPr>
              <p:cNvSpPr/>
              <p:nvPr/>
            </p:nvSpPr>
            <p:spPr>
              <a:xfrm>
                <a:off x="6775540" y="4628152"/>
                <a:ext cx="218104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c10">
                <a:extLst>
                  <a:ext uri="{FF2B5EF4-FFF2-40B4-BE49-F238E27FC236}">
                    <a16:creationId xmlns:a16="http://schemas.microsoft.com/office/drawing/2014/main" id="{6AD2582E-47B7-2998-318E-3026A7B52D5D}"/>
                  </a:ext>
                </a:extLst>
              </p:cNvPr>
              <p:cNvSpPr/>
              <p:nvPr/>
            </p:nvSpPr>
            <p:spPr>
              <a:xfrm>
                <a:off x="6775540" y="4084537"/>
                <a:ext cx="558200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pl14">
                <a:extLst>
                  <a:ext uri="{FF2B5EF4-FFF2-40B4-BE49-F238E27FC236}">
                    <a16:creationId xmlns:a16="http://schemas.microsoft.com/office/drawing/2014/main" id="{4E4FBA63-4246-134D-4489-53EE554528D0}"/>
                  </a:ext>
                </a:extLst>
              </p:cNvPr>
              <p:cNvSpPr/>
              <p:nvPr/>
            </p:nvSpPr>
            <p:spPr>
              <a:xfrm>
                <a:off x="6775540" y="4913549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pl16">
                <a:extLst>
                  <a:ext uri="{FF2B5EF4-FFF2-40B4-BE49-F238E27FC236}">
                    <a16:creationId xmlns:a16="http://schemas.microsoft.com/office/drawing/2014/main" id="{1C7A3557-9399-AA86-9B0F-7FDBF6806BCC}"/>
                  </a:ext>
                </a:extLst>
              </p:cNvPr>
              <p:cNvSpPr/>
              <p:nvPr/>
            </p:nvSpPr>
            <p:spPr>
              <a:xfrm>
                <a:off x="723762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pl17">
                <a:extLst>
                  <a:ext uri="{FF2B5EF4-FFF2-40B4-BE49-F238E27FC236}">
                    <a16:creationId xmlns:a16="http://schemas.microsoft.com/office/drawing/2014/main" id="{D7972B1B-C152-230C-D3F1-7E2F0AD96C0D}"/>
                  </a:ext>
                </a:extLst>
              </p:cNvPr>
              <p:cNvSpPr/>
              <p:nvPr/>
            </p:nvSpPr>
            <p:spPr>
              <a:xfrm>
                <a:off x="7699714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pl18">
                <a:extLst>
                  <a:ext uri="{FF2B5EF4-FFF2-40B4-BE49-F238E27FC236}">
                    <a16:creationId xmlns:a16="http://schemas.microsoft.com/office/drawing/2014/main" id="{3813C97D-692C-8FBD-6210-1F6FEEAF68FF}"/>
                  </a:ext>
                </a:extLst>
              </p:cNvPr>
              <p:cNvSpPr/>
              <p:nvPr/>
            </p:nvSpPr>
            <p:spPr>
              <a:xfrm>
                <a:off x="8161800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pl19">
                <a:extLst>
                  <a:ext uri="{FF2B5EF4-FFF2-40B4-BE49-F238E27FC236}">
                    <a16:creationId xmlns:a16="http://schemas.microsoft.com/office/drawing/2014/main" id="{F10212EA-BF07-0040-4691-EE8EF2ECEE6F}"/>
                  </a:ext>
                </a:extLst>
              </p:cNvPr>
              <p:cNvSpPr/>
              <p:nvPr/>
            </p:nvSpPr>
            <p:spPr>
              <a:xfrm>
                <a:off x="862388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x20">
                <a:extLst>
                  <a:ext uri="{FF2B5EF4-FFF2-40B4-BE49-F238E27FC236}">
                    <a16:creationId xmlns:a16="http://schemas.microsoft.com/office/drawing/2014/main" id="{0BE6F474-8243-B91C-F30B-0072907AB828}"/>
                  </a:ext>
                </a:extLst>
              </p:cNvPr>
              <p:cNvSpPr/>
              <p:nvPr/>
            </p:nvSpPr>
            <p:spPr>
              <a:xfrm>
                <a:off x="6765396" y="50292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7" name="tx21">
                <a:extLst>
                  <a:ext uri="{FF2B5EF4-FFF2-40B4-BE49-F238E27FC236}">
                    <a16:creationId xmlns:a16="http://schemas.microsoft.com/office/drawing/2014/main" id="{3B450193-35F0-6EA6-CC6B-6F538EF4AE54}"/>
                  </a:ext>
                </a:extLst>
              </p:cNvPr>
              <p:cNvSpPr/>
              <p:nvPr/>
            </p:nvSpPr>
            <p:spPr>
              <a:xfrm>
                <a:off x="7207194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</a:p>
            </p:txBody>
          </p:sp>
          <p:sp>
            <p:nvSpPr>
              <p:cNvPr id="68" name="tx22">
                <a:extLst>
                  <a:ext uri="{FF2B5EF4-FFF2-40B4-BE49-F238E27FC236}">
                    <a16:creationId xmlns:a16="http://schemas.microsoft.com/office/drawing/2014/main" id="{8C711263-231E-4913-C460-18334AA5EA2C}"/>
                  </a:ext>
                </a:extLst>
              </p:cNvPr>
              <p:cNvSpPr/>
              <p:nvPr/>
            </p:nvSpPr>
            <p:spPr>
              <a:xfrm>
                <a:off x="7669281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69" name="tx23">
                <a:extLst>
                  <a:ext uri="{FF2B5EF4-FFF2-40B4-BE49-F238E27FC236}">
                    <a16:creationId xmlns:a16="http://schemas.microsoft.com/office/drawing/2014/main" id="{3CF7B9D0-2EB8-9939-8D95-373878F49A55}"/>
                  </a:ext>
                </a:extLst>
              </p:cNvPr>
              <p:cNvSpPr/>
              <p:nvPr/>
            </p:nvSpPr>
            <p:spPr>
              <a:xfrm>
                <a:off x="8131368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750</a:t>
                </a:r>
              </a:p>
            </p:txBody>
          </p:sp>
          <p:sp>
            <p:nvSpPr>
              <p:cNvPr id="70" name="tx24">
                <a:extLst>
                  <a:ext uri="{FF2B5EF4-FFF2-40B4-BE49-F238E27FC236}">
                    <a16:creationId xmlns:a16="http://schemas.microsoft.com/office/drawing/2014/main" id="{96135EC5-7418-BBD1-F6D3-629E4C80E5B7}"/>
                  </a:ext>
                </a:extLst>
              </p:cNvPr>
              <p:cNvSpPr/>
              <p:nvPr/>
            </p:nvSpPr>
            <p:spPr>
              <a:xfrm>
                <a:off x="8583310" y="5029200"/>
                <a:ext cx="81154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  <p:sp>
            <p:nvSpPr>
              <p:cNvPr id="71" name="tx25">
                <a:extLst>
                  <a:ext uri="{FF2B5EF4-FFF2-40B4-BE49-F238E27FC236}">
                    <a16:creationId xmlns:a16="http://schemas.microsoft.com/office/drawing/2014/main" id="{457161D1-2E32-5A3C-1930-7B2ED2829DCD}"/>
                  </a:ext>
                </a:extLst>
              </p:cNvPr>
              <p:cNvSpPr/>
              <p:nvPr/>
            </p:nvSpPr>
            <p:spPr>
              <a:xfrm>
                <a:off x="7575865" y="5138806"/>
                <a:ext cx="580399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Recreation benefit (£ million)</a:t>
                </a:r>
              </a:p>
            </p:txBody>
          </p:sp>
          <p:sp>
            <p:nvSpPr>
              <p:cNvPr id="72" name="tx26">
                <a:extLst>
                  <a:ext uri="{FF2B5EF4-FFF2-40B4-BE49-F238E27FC236}">
                    <a16:creationId xmlns:a16="http://schemas.microsoft.com/office/drawing/2014/main" id="{8AA46205-6AE0-4F64-7F61-823130248C2C}"/>
                  </a:ext>
                </a:extLst>
              </p:cNvPr>
              <p:cNvSpPr/>
              <p:nvPr/>
            </p:nvSpPr>
            <p:spPr>
              <a:xfrm>
                <a:off x="7723297" y="3391840"/>
                <a:ext cx="319201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iii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Co-benefits</a:t>
                </a:r>
              </a:p>
            </p:txBody>
          </p:sp>
          <p:sp>
            <p:nvSpPr>
              <p:cNvPr id="58" name="pl12">
                <a:extLst>
                  <a:ext uri="{FF2B5EF4-FFF2-40B4-BE49-F238E27FC236}">
                    <a16:creationId xmlns:a16="http://schemas.microsoft.com/office/drawing/2014/main" id="{CCEDF04E-F643-1B71-A625-8141FFDD5DC6}"/>
                  </a:ext>
                </a:extLst>
              </p:cNvPr>
              <p:cNvSpPr/>
              <p:nvPr/>
            </p:nvSpPr>
            <p:spPr>
              <a:xfrm>
                <a:off x="6770841" y="3500152"/>
                <a:ext cx="45719" cy="1452848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E7009C-EC3C-0E03-7A11-36924D03587D}"/>
              </a:ext>
            </a:extLst>
          </p:cNvPr>
          <p:cNvGrpSpPr/>
          <p:nvPr/>
        </p:nvGrpSpPr>
        <p:grpSpPr>
          <a:xfrm>
            <a:off x="-18659" y="0"/>
            <a:ext cx="3715187" cy="6934200"/>
            <a:chOff x="-18659" y="0"/>
            <a:chExt cx="3715187" cy="69342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062392A-C721-2167-5661-70D72EE393A8}"/>
                </a:ext>
              </a:extLst>
            </p:cNvPr>
            <p:cNvGrpSpPr/>
            <p:nvPr/>
          </p:nvGrpSpPr>
          <p:grpSpPr>
            <a:xfrm>
              <a:off x="0" y="480861"/>
              <a:ext cx="3239498" cy="6453339"/>
              <a:chOff x="0" y="480861"/>
              <a:chExt cx="3239498" cy="6453339"/>
            </a:xfrm>
          </p:grpSpPr>
          <p:pic>
            <p:nvPicPr>
              <p:cNvPr id="88" name="Picture 87" descr="Map&#10;&#10;Description automatically generated">
                <a:extLst>
                  <a:ext uri="{FF2B5EF4-FFF2-40B4-BE49-F238E27FC236}">
                    <a16:creationId xmlns:a16="http://schemas.microsoft.com/office/drawing/2014/main" id="{22882E0C-7CCE-D661-B594-416FBCAA3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187" t="7272" r="25432"/>
              <a:stretch/>
            </p:blipFill>
            <p:spPr>
              <a:xfrm>
                <a:off x="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3F9FA63E-2E0E-439D-F807-10CFD9B138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203" t="7272" r="25416"/>
              <a:stretch/>
            </p:blipFill>
            <p:spPr>
              <a:xfrm>
                <a:off x="167640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1" name="Picture 100" descr="Map&#10;&#10;Description automatically generated">
                <a:extLst>
                  <a:ext uri="{FF2B5EF4-FFF2-40B4-BE49-F238E27FC236}">
                    <a16:creationId xmlns:a16="http://schemas.microsoft.com/office/drawing/2014/main" id="{195F1D2E-FDA5-D1D9-D0CB-7715CADCA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213" t="7456" r="25407"/>
              <a:stretch/>
            </p:blipFill>
            <p:spPr>
              <a:xfrm>
                <a:off x="1676400" y="2683946"/>
                <a:ext cx="1563098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2" name="Picture 101" descr="Map&#10;&#10;Description automatically generated">
                <a:extLst>
                  <a:ext uri="{FF2B5EF4-FFF2-40B4-BE49-F238E27FC236}">
                    <a16:creationId xmlns:a16="http://schemas.microsoft.com/office/drawing/2014/main" id="{2D8EC6FC-7B84-2740-B8A9-4D8900AA87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982" t="7456" r="25321"/>
              <a:stretch/>
            </p:blipFill>
            <p:spPr>
              <a:xfrm>
                <a:off x="0" y="2683946"/>
                <a:ext cx="1572527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3" name="Picture 102" descr="Map&#10;&#10;Description automatically generated">
                <a:extLst>
                  <a:ext uri="{FF2B5EF4-FFF2-40B4-BE49-F238E27FC236}">
                    <a16:creationId xmlns:a16="http://schemas.microsoft.com/office/drawing/2014/main" id="{3D560EF9-F905-C0A6-7C70-00E697137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37" t="9780" r="25470"/>
              <a:stretch/>
            </p:blipFill>
            <p:spPr>
              <a:xfrm>
                <a:off x="0" y="4978350"/>
                <a:ext cx="1545564" cy="195585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882B-7C0C-4C69-611F-8F85F98A880B}"/>
                </a:ext>
              </a:extLst>
            </p:cNvPr>
            <p:cNvSpPr txBox="1"/>
            <p:nvPr/>
          </p:nvSpPr>
          <p:spPr>
            <a:xfrm>
              <a:off x="-13214" y="276999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Local offset (status quo)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F98A84-1ADB-5B8A-1C82-72F4E46F5442}"/>
                </a:ext>
              </a:extLst>
            </p:cNvPr>
            <p:cNvSpPr txBox="1"/>
            <p:nvPr/>
          </p:nvSpPr>
          <p:spPr>
            <a:xfrm>
              <a:off x="-18659" y="2436711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(3) Minimise costs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B1C323-0745-F69F-E859-655BE5A64FE9}"/>
                </a:ext>
              </a:extLst>
            </p:cNvPr>
            <p:cNvSpPr txBox="1"/>
            <p:nvPr/>
          </p:nvSpPr>
          <p:spPr>
            <a:xfrm>
              <a:off x="-6136" y="4639796"/>
              <a:ext cx="2511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(5) Maximum equity weighted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co-benefits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ACA108-A141-7E8C-C4B4-FD5475897AE4}"/>
                </a:ext>
              </a:extLst>
            </p:cNvPr>
            <p:cNvSpPr txBox="1"/>
            <p:nvPr/>
          </p:nvSpPr>
          <p:spPr>
            <a:xfrm>
              <a:off x="1638000" y="278514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(2) Maximise biodiversity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C76F5D4-CCD2-F349-AC13-76C42AF71D94}"/>
                </a:ext>
              </a:extLst>
            </p:cNvPr>
            <p:cNvSpPr txBox="1"/>
            <p:nvPr/>
          </p:nvSpPr>
          <p:spPr>
            <a:xfrm>
              <a:off x="1644336" y="2441308"/>
              <a:ext cx="2052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(4) Maximise co-benefits minus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costs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B64582-C851-E9F4-BF46-942DDED67B42}"/>
                </a:ext>
              </a:extLst>
            </p:cNvPr>
            <p:cNvSpPr txBox="1"/>
            <p:nvPr/>
          </p:nvSpPr>
          <p:spPr>
            <a:xfrm>
              <a:off x="-1631" y="0"/>
              <a:ext cx="3299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el"/>
                </a:rPr>
                <a:t>(a) Offset scenarios: Spatial distribution of sites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EB2DA-FF85-7301-5B4B-F5341A979EC6}"/>
              </a:ext>
            </a:extLst>
          </p:cNvPr>
          <p:cNvSpPr txBox="1"/>
          <p:nvPr/>
        </p:nvSpPr>
        <p:spPr>
          <a:xfrm>
            <a:off x="3305832" y="0"/>
            <a:ext cx="327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(b) Offset outcomes: Radar Chart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9F5357-5377-31D9-C2C8-56D0555A16DA}"/>
              </a:ext>
            </a:extLst>
          </p:cNvPr>
          <p:cNvSpPr txBox="1"/>
          <p:nvPr/>
        </p:nvSpPr>
        <p:spPr>
          <a:xfrm>
            <a:off x="6630000" y="0"/>
            <a:ext cx="32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(c) Offset gains and losses: Histograms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2E0D11-1F7E-5230-E756-499CF89F998E}"/>
              </a:ext>
            </a:extLst>
          </p:cNvPr>
          <p:cNvGrpSpPr/>
          <p:nvPr/>
        </p:nvGrpSpPr>
        <p:grpSpPr>
          <a:xfrm>
            <a:off x="3270994" y="511312"/>
            <a:ext cx="3319329" cy="2753435"/>
            <a:chOff x="3270994" y="511312"/>
            <a:chExt cx="3319329" cy="275343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8D9BCB-24C5-D834-7937-69F996FB0FBC}"/>
                </a:ext>
              </a:extLst>
            </p:cNvPr>
            <p:cNvSpPr txBox="1"/>
            <p:nvPr/>
          </p:nvSpPr>
          <p:spPr>
            <a:xfrm>
              <a:off x="5868425" y="1685878"/>
              <a:ext cx="72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</a:p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co-benefits minus costs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8CCE63E-D0A2-C768-44E4-343F3457A74B}"/>
                </a:ext>
              </a:extLst>
            </p:cNvPr>
            <p:cNvSpPr txBox="1"/>
            <p:nvPr/>
          </p:nvSpPr>
          <p:spPr>
            <a:xfrm>
              <a:off x="4298447" y="2926193"/>
              <a:ext cx="114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equity weighted co-benefits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C71F27-0954-1B5E-0ED8-81319775D233}"/>
                </a:ext>
              </a:extLst>
            </p:cNvPr>
            <p:cNvSpPr txBox="1"/>
            <p:nvPr/>
          </p:nvSpPr>
          <p:spPr>
            <a:xfrm>
              <a:off x="4373124" y="511312"/>
              <a:ext cx="1044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biodiversity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A357EDB-2612-1822-F03E-88C98E047891}"/>
                </a:ext>
              </a:extLst>
            </p:cNvPr>
            <p:cNvSpPr txBox="1"/>
            <p:nvPr/>
          </p:nvSpPr>
          <p:spPr>
            <a:xfrm>
              <a:off x="3270994" y="1716089"/>
              <a:ext cx="644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Minimum costs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5326B0-5F8F-AA08-E4EC-682E576E0941}"/>
                </a:ext>
              </a:extLst>
            </p:cNvPr>
            <p:cNvGrpSpPr/>
            <p:nvPr/>
          </p:nvGrpSpPr>
          <p:grpSpPr>
            <a:xfrm>
              <a:off x="3868708" y="830784"/>
              <a:ext cx="2046796" cy="2074667"/>
              <a:chOff x="295993" y="711230"/>
              <a:chExt cx="2654455" cy="2654455"/>
            </a:xfrm>
          </p:grpSpPr>
          <p:sp>
            <p:nvSpPr>
              <p:cNvPr id="116" name="pl7">
                <a:extLst>
                  <a:ext uri="{FF2B5EF4-FFF2-40B4-BE49-F238E27FC236}">
                    <a16:creationId xmlns:a16="http://schemas.microsoft.com/office/drawing/2014/main" id="{4E9A3936-AFC6-0D34-0BB1-01F0BE2D6A15}"/>
                  </a:ext>
                </a:extLst>
              </p:cNvPr>
              <p:cNvSpPr/>
              <p:nvPr/>
            </p:nvSpPr>
            <p:spPr>
              <a:xfrm>
                <a:off x="1490953" y="1906186"/>
                <a:ext cx="264540" cy="264543"/>
              </a:xfrm>
              <a:custGeom>
                <a:avLst/>
                <a:gdLst/>
                <a:ahLst/>
                <a:cxnLst/>
                <a:rect l="0" t="0" r="0" b="0"/>
                <a:pathLst>
                  <a:path w="264540" h="264543">
                    <a:moveTo>
                      <a:pt x="264540" y="132271"/>
                    </a:moveTo>
                    <a:lnTo>
                      <a:pt x="264520" y="129956"/>
                    </a:lnTo>
                    <a:lnTo>
                      <a:pt x="264459" y="127642"/>
                    </a:lnTo>
                    <a:lnTo>
                      <a:pt x="264358" y="125329"/>
                    </a:lnTo>
                    <a:lnTo>
                      <a:pt x="264216" y="123018"/>
                    </a:lnTo>
                    <a:lnTo>
                      <a:pt x="264034" y="120711"/>
                    </a:lnTo>
                    <a:lnTo>
                      <a:pt x="263811" y="118406"/>
                    </a:lnTo>
                    <a:lnTo>
                      <a:pt x="263549" y="116106"/>
                    </a:lnTo>
                    <a:lnTo>
                      <a:pt x="263246" y="113811"/>
                    </a:lnTo>
                    <a:lnTo>
                      <a:pt x="262902" y="111522"/>
                    </a:lnTo>
                    <a:lnTo>
                      <a:pt x="262519" y="109239"/>
                    </a:lnTo>
                    <a:lnTo>
                      <a:pt x="262096" y="106963"/>
                    </a:lnTo>
                    <a:lnTo>
                      <a:pt x="261633" y="104694"/>
                    </a:lnTo>
                    <a:lnTo>
                      <a:pt x="261131" y="102435"/>
                    </a:lnTo>
                    <a:lnTo>
                      <a:pt x="260589" y="100184"/>
                    </a:lnTo>
                    <a:lnTo>
                      <a:pt x="260008" y="97943"/>
                    </a:lnTo>
                    <a:lnTo>
                      <a:pt x="259388" y="95713"/>
                    </a:lnTo>
                    <a:lnTo>
                      <a:pt x="258728" y="93494"/>
                    </a:lnTo>
                    <a:lnTo>
                      <a:pt x="258030" y="91286"/>
                    </a:lnTo>
                    <a:lnTo>
                      <a:pt x="257294" y="89092"/>
                    </a:lnTo>
                    <a:lnTo>
                      <a:pt x="256519" y="86910"/>
                    </a:lnTo>
                    <a:lnTo>
                      <a:pt x="255706" y="84743"/>
                    </a:lnTo>
                    <a:lnTo>
                      <a:pt x="254855" y="82590"/>
                    </a:lnTo>
                    <a:lnTo>
                      <a:pt x="253967" y="80452"/>
                    </a:lnTo>
                    <a:lnTo>
                      <a:pt x="253042" y="78330"/>
                    </a:lnTo>
                    <a:lnTo>
                      <a:pt x="252079" y="76224"/>
                    </a:lnTo>
                    <a:lnTo>
                      <a:pt x="251080" y="74136"/>
                    </a:lnTo>
                    <a:lnTo>
                      <a:pt x="250044" y="72066"/>
                    </a:lnTo>
                    <a:lnTo>
                      <a:pt x="248973" y="70014"/>
                    </a:lnTo>
                    <a:lnTo>
                      <a:pt x="247865" y="67981"/>
                    </a:lnTo>
                    <a:lnTo>
                      <a:pt x="246722" y="65968"/>
                    </a:lnTo>
                    <a:lnTo>
                      <a:pt x="245544" y="63975"/>
                    </a:lnTo>
                    <a:lnTo>
                      <a:pt x="244332" y="62003"/>
                    </a:lnTo>
                    <a:lnTo>
                      <a:pt x="243085" y="60052"/>
                    </a:lnTo>
                    <a:lnTo>
                      <a:pt x="241804" y="58124"/>
                    </a:lnTo>
                    <a:lnTo>
                      <a:pt x="240489" y="56218"/>
                    </a:lnTo>
                    <a:lnTo>
                      <a:pt x="239142" y="54336"/>
                    </a:lnTo>
                    <a:lnTo>
                      <a:pt x="237762" y="52477"/>
                    </a:lnTo>
                    <a:lnTo>
                      <a:pt x="236349" y="50643"/>
                    </a:lnTo>
                    <a:lnTo>
                      <a:pt x="234904" y="48834"/>
                    </a:lnTo>
                    <a:lnTo>
                      <a:pt x="233429" y="47051"/>
                    </a:lnTo>
                    <a:lnTo>
                      <a:pt x="231922" y="45293"/>
                    </a:lnTo>
                    <a:lnTo>
                      <a:pt x="230384" y="43563"/>
                    </a:lnTo>
                    <a:lnTo>
                      <a:pt x="228817" y="41859"/>
                    </a:lnTo>
                    <a:lnTo>
                      <a:pt x="227220" y="40183"/>
                    </a:lnTo>
                    <a:lnTo>
                      <a:pt x="225593" y="38536"/>
                    </a:lnTo>
                    <a:lnTo>
                      <a:pt x="223939" y="36917"/>
                    </a:lnTo>
                    <a:lnTo>
                      <a:pt x="222256" y="35327"/>
                    </a:lnTo>
                    <a:lnTo>
                      <a:pt x="220545" y="33767"/>
                    </a:lnTo>
                    <a:lnTo>
                      <a:pt x="218808" y="32237"/>
                    </a:lnTo>
                    <a:lnTo>
                      <a:pt x="217044" y="30738"/>
                    </a:lnTo>
                    <a:lnTo>
                      <a:pt x="215254" y="29270"/>
                    </a:lnTo>
                    <a:lnTo>
                      <a:pt x="213439" y="27833"/>
                    </a:lnTo>
                    <a:lnTo>
                      <a:pt x="211599" y="26429"/>
                    </a:lnTo>
                    <a:lnTo>
                      <a:pt x="209734" y="25056"/>
                    </a:lnTo>
                    <a:lnTo>
                      <a:pt x="207846" y="23717"/>
                    </a:lnTo>
                    <a:lnTo>
                      <a:pt x="205934" y="22411"/>
                    </a:lnTo>
                    <a:lnTo>
                      <a:pt x="204000" y="21139"/>
                    </a:lnTo>
                    <a:lnTo>
                      <a:pt x="202045" y="19900"/>
                    </a:lnTo>
                    <a:lnTo>
                      <a:pt x="200067" y="18696"/>
                    </a:lnTo>
                    <a:lnTo>
                      <a:pt x="198069" y="17527"/>
                    </a:lnTo>
                    <a:lnTo>
                      <a:pt x="196051" y="16393"/>
                    </a:lnTo>
                    <a:lnTo>
                      <a:pt x="194013" y="15294"/>
                    </a:lnTo>
                    <a:lnTo>
                      <a:pt x="191957" y="14232"/>
                    </a:lnTo>
                    <a:lnTo>
                      <a:pt x="189882" y="13205"/>
                    </a:lnTo>
                    <a:lnTo>
                      <a:pt x="187789" y="12215"/>
                    </a:lnTo>
                    <a:lnTo>
                      <a:pt x="185679" y="11262"/>
                    </a:lnTo>
                    <a:lnTo>
                      <a:pt x="183553" y="10346"/>
                    </a:lnTo>
                    <a:lnTo>
                      <a:pt x="181412" y="9467"/>
                    </a:lnTo>
                    <a:lnTo>
                      <a:pt x="179255" y="8625"/>
                    </a:lnTo>
                    <a:lnTo>
                      <a:pt x="177084" y="7822"/>
                    </a:lnTo>
                    <a:lnTo>
                      <a:pt x="174899" y="7057"/>
                    </a:lnTo>
                    <a:lnTo>
                      <a:pt x="172701" y="6330"/>
                    </a:lnTo>
                    <a:lnTo>
                      <a:pt x="170491" y="5641"/>
                    </a:lnTo>
                    <a:lnTo>
                      <a:pt x="168269" y="4992"/>
                    </a:lnTo>
                    <a:lnTo>
                      <a:pt x="166036" y="4381"/>
                    </a:lnTo>
                    <a:lnTo>
                      <a:pt x="163792" y="3810"/>
                    </a:lnTo>
                    <a:lnTo>
                      <a:pt x="161539" y="3278"/>
                    </a:lnTo>
                    <a:lnTo>
                      <a:pt x="159277" y="2785"/>
                    </a:lnTo>
                    <a:lnTo>
                      <a:pt x="157007" y="2332"/>
                    </a:lnTo>
                    <a:lnTo>
                      <a:pt x="154729" y="1919"/>
                    </a:lnTo>
                    <a:lnTo>
                      <a:pt x="152445" y="1546"/>
                    </a:lnTo>
                    <a:lnTo>
                      <a:pt x="150154" y="1213"/>
                    </a:lnTo>
                    <a:lnTo>
                      <a:pt x="147857" y="920"/>
                    </a:lnTo>
                    <a:lnTo>
                      <a:pt x="145556" y="667"/>
                    </a:lnTo>
                    <a:lnTo>
                      <a:pt x="143251" y="455"/>
                    </a:lnTo>
                    <a:lnTo>
                      <a:pt x="140942" y="283"/>
                    </a:lnTo>
                    <a:lnTo>
                      <a:pt x="138631" y="151"/>
                    </a:lnTo>
                    <a:lnTo>
                      <a:pt x="136318" y="60"/>
                    </a:lnTo>
                    <a:lnTo>
                      <a:pt x="134003" y="10"/>
                    </a:lnTo>
                    <a:lnTo>
                      <a:pt x="131688" y="0"/>
                    </a:lnTo>
                    <a:lnTo>
                      <a:pt x="129374" y="30"/>
                    </a:lnTo>
                    <a:lnTo>
                      <a:pt x="127060" y="101"/>
                    </a:lnTo>
                    <a:lnTo>
                      <a:pt x="124747" y="212"/>
                    </a:lnTo>
                    <a:lnTo>
                      <a:pt x="122437" y="364"/>
                    </a:lnTo>
                    <a:lnTo>
                      <a:pt x="120130" y="556"/>
                    </a:lnTo>
                    <a:lnTo>
                      <a:pt x="117827" y="789"/>
                    </a:lnTo>
                    <a:lnTo>
                      <a:pt x="115528" y="1062"/>
                    </a:lnTo>
                    <a:lnTo>
                      <a:pt x="113235" y="1375"/>
                    </a:lnTo>
                    <a:lnTo>
                      <a:pt x="110947" y="1728"/>
                    </a:lnTo>
                    <a:lnTo>
                      <a:pt x="108665" y="2121"/>
                    </a:lnTo>
                    <a:lnTo>
                      <a:pt x="106391" y="2554"/>
                    </a:lnTo>
                    <a:lnTo>
                      <a:pt x="104125" y="3027"/>
                    </a:lnTo>
                    <a:lnTo>
                      <a:pt x="101867" y="3539"/>
                    </a:lnTo>
                    <a:lnTo>
                      <a:pt x="99619" y="4091"/>
                    </a:lnTo>
                    <a:lnTo>
                      <a:pt x="97381" y="4682"/>
                    </a:lnTo>
                    <a:lnTo>
                      <a:pt x="95153" y="5312"/>
                    </a:lnTo>
                    <a:lnTo>
                      <a:pt x="92937" y="5981"/>
                    </a:lnTo>
                    <a:lnTo>
                      <a:pt x="90733" y="6688"/>
                    </a:lnTo>
                    <a:lnTo>
                      <a:pt x="88541" y="7435"/>
                    </a:lnTo>
                    <a:lnTo>
                      <a:pt x="86363" y="8219"/>
                    </a:lnTo>
                    <a:lnTo>
                      <a:pt x="84199" y="9041"/>
                    </a:lnTo>
                    <a:lnTo>
                      <a:pt x="82050" y="9901"/>
                    </a:lnTo>
                    <a:lnTo>
                      <a:pt x="79916" y="10799"/>
                    </a:lnTo>
                    <a:lnTo>
                      <a:pt x="77798" y="11734"/>
                    </a:lnTo>
                    <a:lnTo>
                      <a:pt x="75697" y="12706"/>
                    </a:lnTo>
                    <a:lnTo>
                      <a:pt x="73613" y="13714"/>
                    </a:lnTo>
                    <a:lnTo>
                      <a:pt x="71547" y="14759"/>
                    </a:lnTo>
                    <a:lnTo>
                      <a:pt x="69500" y="15839"/>
                    </a:lnTo>
                    <a:lnTo>
                      <a:pt x="67472" y="16956"/>
                    </a:lnTo>
                    <a:lnTo>
                      <a:pt x="65464" y="18107"/>
                    </a:lnTo>
                    <a:lnTo>
                      <a:pt x="63476" y="19294"/>
                    </a:lnTo>
                    <a:lnTo>
                      <a:pt x="61509" y="20515"/>
                    </a:lnTo>
                    <a:lnTo>
                      <a:pt x="59564" y="21770"/>
                    </a:lnTo>
                    <a:lnTo>
                      <a:pt x="57641" y="23060"/>
                    </a:lnTo>
                    <a:lnTo>
                      <a:pt x="55742" y="24383"/>
                    </a:lnTo>
                    <a:lnTo>
                      <a:pt x="53865" y="25738"/>
                    </a:lnTo>
                    <a:lnTo>
                      <a:pt x="52013" y="27127"/>
                    </a:lnTo>
                    <a:lnTo>
                      <a:pt x="50185" y="28547"/>
                    </a:lnTo>
                    <a:lnTo>
                      <a:pt x="48382" y="30000"/>
                    </a:lnTo>
                    <a:lnTo>
                      <a:pt x="46605" y="31484"/>
                    </a:lnTo>
                    <a:lnTo>
                      <a:pt x="44854" y="32998"/>
                    </a:lnTo>
                    <a:lnTo>
                      <a:pt x="43130" y="34543"/>
                    </a:lnTo>
                    <a:lnTo>
                      <a:pt x="41434" y="36118"/>
                    </a:lnTo>
                    <a:lnTo>
                      <a:pt x="39765" y="37723"/>
                    </a:lnTo>
                    <a:lnTo>
                      <a:pt x="38124" y="39356"/>
                    </a:lnTo>
                    <a:lnTo>
                      <a:pt x="36513" y="41018"/>
                    </a:lnTo>
                    <a:lnTo>
                      <a:pt x="34930" y="42708"/>
                    </a:lnTo>
                    <a:lnTo>
                      <a:pt x="33378" y="44425"/>
                    </a:lnTo>
                    <a:lnTo>
                      <a:pt x="31856" y="46169"/>
                    </a:lnTo>
                    <a:lnTo>
                      <a:pt x="30364" y="47939"/>
                    </a:lnTo>
                    <a:lnTo>
                      <a:pt x="28904" y="49736"/>
                    </a:lnTo>
                    <a:lnTo>
                      <a:pt x="27475" y="51557"/>
                    </a:lnTo>
                    <a:lnTo>
                      <a:pt x="26079" y="53404"/>
                    </a:lnTo>
                    <a:lnTo>
                      <a:pt x="24715" y="55274"/>
                    </a:lnTo>
                    <a:lnTo>
                      <a:pt x="23384" y="57168"/>
                    </a:lnTo>
                    <a:lnTo>
                      <a:pt x="22086" y="59085"/>
                    </a:lnTo>
                    <a:lnTo>
                      <a:pt x="20822" y="61025"/>
                    </a:lnTo>
                    <a:lnTo>
                      <a:pt x="19592" y="62986"/>
                    </a:lnTo>
                    <a:lnTo>
                      <a:pt x="18397" y="64969"/>
                    </a:lnTo>
                    <a:lnTo>
                      <a:pt x="17236" y="66972"/>
                    </a:lnTo>
                    <a:lnTo>
                      <a:pt x="16111" y="68995"/>
                    </a:lnTo>
                    <a:lnTo>
                      <a:pt x="15022" y="71037"/>
                    </a:lnTo>
                    <a:lnTo>
                      <a:pt x="13968" y="73099"/>
                    </a:lnTo>
                    <a:lnTo>
                      <a:pt x="12950" y="75178"/>
                    </a:lnTo>
                    <a:lnTo>
                      <a:pt x="11970" y="77275"/>
                    </a:lnTo>
                    <a:lnTo>
                      <a:pt x="11025" y="79389"/>
                    </a:lnTo>
                    <a:lnTo>
                      <a:pt x="10119" y="81519"/>
                    </a:lnTo>
                    <a:lnTo>
                      <a:pt x="9249" y="83664"/>
                    </a:lnTo>
                    <a:lnTo>
                      <a:pt x="8417" y="85825"/>
                    </a:lnTo>
                    <a:lnTo>
                      <a:pt x="7623" y="87999"/>
                    </a:lnTo>
                    <a:lnTo>
                      <a:pt x="6868" y="90187"/>
                    </a:lnTo>
                    <a:lnTo>
                      <a:pt x="6150" y="92389"/>
                    </a:lnTo>
                    <a:lnTo>
                      <a:pt x="5472" y="94602"/>
                    </a:lnTo>
                    <a:lnTo>
                      <a:pt x="4832" y="96827"/>
                    </a:lnTo>
                    <a:lnTo>
                      <a:pt x="4231" y="99062"/>
                    </a:lnTo>
                    <a:lnTo>
                      <a:pt x="3669" y="101308"/>
                    </a:lnTo>
                    <a:lnTo>
                      <a:pt x="3147" y="103563"/>
                    </a:lnTo>
                    <a:lnTo>
                      <a:pt x="2665" y="105828"/>
                    </a:lnTo>
                    <a:lnTo>
                      <a:pt x="2222" y="108100"/>
                    </a:lnTo>
                    <a:lnTo>
                      <a:pt x="1819" y="110379"/>
                    </a:lnTo>
                    <a:lnTo>
                      <a:pt x="1455" y="112666"/>
                    </a:lnTo>
                    <a:lnTo>
                      <a:pt x="1132" y="114958"/>
                    </a:lnTo>
                    <a:lnTo>
                      <a:pt x="849" y="117256"/>
                    </a:lnTo>
                    <a:lnTo>
                      <a:pt x="607" y="119558"/>
                    </a:lnTo>
                    <a:lnTo>
                      <a:pt x="404" y="121864"/>
                    </a:lnTo>
                    <a:lnTo>
                      <a:pt x="243" y="124173"/>
                    </a:lnTo>
                    <a:lnTo>
                      <a:pt x="121" y="126485"/>
                    </a:lnTo>
                    <a:lnTo>
                      <a:pt x="40" y="128799"/>
                    </a:lnTo>
                    <a:lnTo>
                      <a:pt x="0" y="131114"/>
                    </a:lnTo>
                    <a:lnTo>
                      <a:pt x="0" y="133429"/>
                    </a:lnTo>
                    <a:lnTo>
                      <a:pt x="40" y="135743"/>
                    </a:lnTo>
                    <a:lnTo>
                      <a:pt x="121" y="138057"/>
                    </a:lnTo>
                    <a:lnTo>
                      <a:pt x="243" y="140369"/>
                    </a:lnTo>
                    <a:lnTo>
                      <a:pt x="404" y="142678"/>
                    </a:lnTo>
                    <a:lnTo>
                      <a:pt x="607" y="144984"/>
                    </a:lnTo>
                    <a:lnTo>
                      <a:pt x="849" y="147286"/>
                    </a:lnTo>
                    <a:lnTo>
                      <a:pt x="1132" y="149584"/>
                    </a:lnTo>
                    <a:lnTo>
                      <a:pt x="1455" y="151876"/>
                    </a:lnTo>
                    <a:lnTo>
                      <a:pt x="1819" y="154163"/>
                    </a:lnTo>
                    <a:lnTo>
                      <a:pt x="2222" y="156442"/>
                    </a:lnTo>
                    <a:lnTo>
                      <a:pt x="2665" y="158714"/>
                    </a:lnTo>
                    <a:lnTo>
                      <a:pt x="3147" y="160979"/>
                    </a:lnTo>
                    <a:lnTo>
                      <a:pt x="3669" y="163234"/>
                    </a:lnTo>
                    <a:lnTo>
                      <a:pt x="4231" y="165480"/>
                    </a:lnTo>
                    <a:lnTo>
                      <a:pt x="4832" y="167715"/>
                    </a:lnTo>
                    <a:lnTo>
                      <a:pt x="5472" y="169940"/>
                    </a:lnTo>
                    <a:lnTo>
                      <a:pt x="6150" y="172154"/>
                    </a:lnTo>
                    <a:lnTo>
                      <a:pt x="6868" y="174355"/>
                    </a:lnTo>
                    <a:lnTo>
                      <a:pt x="7623" y="176543"/>
                    </a:lnTo>
                    <a:lnTo>
                      <a:pt x="8417" y="178717"/>
                    </a:lnTo>
                    <a:lnTo>
                      <a:pt x="9249" y="180878"/>
                    </a:lnTo>
                    <a:lnTo>
                      <a:pt x="10119" y="183023"/>
                    </a:lnTo>
                    <a:lnTo>
                      <a:pt x="11025" y="185153"/>
                    </a:lnTo>
                    <a:lnTo>
                      <a:pt x="11970" y="187267"/>
                    </a:lnTo>
                    <a:lnTo>
                      <a:pt x="12950" y="189364"/>
                    </a:lnTo>
                    <a:lnTo>
                      <a:pt x="13968" y="191443"/>
                    </a:lnTo>
                    <a:lnTo>
                      <a:pt x="15022" y="193505"/>
                    </a:lnTo>
                    <a:lnTo>
                      <a:pt x="16111" y="195547"/>
                    </a:lnTo>
                    <a:lnTo>
                      <a:pt x="17236" y="197570"/>
                    </a:lnTo>
                    <a:lnTo>
                      <a:pt x="18397" y="199573"/>
                    </a:lnTo>
                    <a:lnTo>
                      <a:pt x="19592" y="201556"/>
                    </a:lnTo>
                    <a:lnTo>
                      <a:pt x="20822" y="203517"/>
                    </a:lnTo>
                    <a:lnTo>
                      <a:pt x="22086" y="205457"/>
                    </a:lnTo>
                    <a:lnTo>
                      <a:pt x="23384" y="207374"/>
                    </a:lnTo>
                    <a:lnTo>
                      <a:pt x="24715" y="209268"/>
                    </a:lnTo>
                    <a:lnTo>
                      <a:pt x="26079" y="211138"/>
                    </a:lnTo>
                    <a:lnTo>
                      <a:pt x="27475" y="212985"/>
                    </a:lnTo>
                    <a:lnTo>
                      <a:pt x="28904" y="214806"/>
                    </a:lnTo>
                    <a:lnTo>
                      <a:pt x="30364" y="216603"/>
                    </a:lnTo>
                    <a:lnTo>
                      <a:pt x="31856" y="218373"/>
                    </a:lnTo>
                    <a:lnTo>
                      <a:pt x="33378" y="220117"/>
                    </a:lnTo>
                    <a:lnTo>
                      <a:pt x="34930" y="221835"/>
                    </a:lnTo>
                    <a:lnTo>
                      <a:pt x="36513" y="223524"/>
                    </a:lnTo>
                    <a:lnTo>
                      <a:pt x="38124" y="225186"/>
                    </a:lnTo>
                    <a:lnTo>
                      <a:pt x="39765" y="226819"/>
                    </a:lnTo>
                    <a:lnTo>
                      <a:pt x="41434" y="228424"/>
                    </a:lnTo>
                    <a:lnTo>
                      <a:pt x="43130" y="229999"/>
                    </a:lnTo>
                    <a:lnTo>
                      <a:pt x="44854" y="231544"/>
                    </a:lnTo>
                    <a:lnTo>
                      <a:pt x="46605" y="233058"/>
                    </a:lnTo>
                    <a:lnTo>
                      <a:pt x="48382" y="234542"/>
                    </a:lnTo>
                    <a:lnTo>
                      <a:pt x="50185" y="235995"/>
                    </a:lnTo>
                    <a:lnTo>
                      <a:pt x="52013" y="237415"/>
                    </a:lnTo>
                    <a:lnTo>
                      <a:pt x="53865" y="238804"/>
                    </a:lnTo>
                    <a:lnTo>
                      <a:pt x="55742" y="240159"/>
                    </a:lnTo>
                    <a:lnTo>
                      <a:pt x="57641" y="241482"/>
                    </a:lnTo>
                    <a:lnTo>
                      <a:pt x="59564" y="242772"/>
                    </a:lnTo>
                    <a:lnTo>
                      <a:pt x="61509" y="244027"/>
                    </a:lnTo>
                    <a:lnTo>
                      <a:pt x="63476" y="245248"/>
                    </a:lnTo>
                    <a:lnTo>
                      <a:pt x="65464" y="246435"/>
                    </a:lnTo>
                    <a:lnTo>
                      <a:pt x="67472" y="247586"/>
                    </a:lnTo>
                    <a:lnTo>
                      <a:pt x="69500" y="248703"/>
                    </a:lnTo>
                    <a:lnTo>
                      <a:pt x="71547" y="249783"/>
                    </a:lnTo>
                    <a:lnTo>
                      <a:pt x="73613" y="250828"/>
                    </a:lnTo>
                    <a:lnTo>
                      <a:pt x="75697" y="251836"/>
                    </a:lnTo>
                    <a:lnTo>
                      <a:pt x="77798" y="252808"/>
                    </a:lnTo>
                    <a:lnTo>
                      <a:pt x="79916" y="253743"/>
                    </a:lnTo>
                    <a:lnTo>
                      <a:pt x="82050" y="254641"/>
                    </a:lnTo>
                    <a:lnTo>
                      <a:pt x="84199" y="255501"/>
                    </a:lnTo>
                    <a:lnTo>
                      <a:pt x="86363" y="256323"/>
                    </a:lnTo>
                    <a:lnTo>
                      <a:pt x="88541" y="257107"/>
                    </a:lnTo>
                    <a:lnTo>
                      <a:pt x="90733" y="257854"/>
                    </a:lnTo>
                    <a:lnTo>
                      <a:pt x="92937" y="258561"/>
                    </a:lnTo>
                    <a:lnTo>
                      <a:pt x="95153" y="259230"/>
                    </a:lnTo>
                    <a:lnTo>
                      <a:pt x="97381" y="259860"/>
                    </a:lnTo>
                    <a:lnTo>
                      <a:pt x="99619" y="260451"/>
                    </a:lnTo>
                    <a:lnTo>
                      <a:pt x="101867" y="261003"/>
                    </a:lnTo>
                    <a:lnTo>
                      <a:pt x="104125" y="261515"/>
                    </a:lnTo>
                    <a:lnTo>
                      <a:pt x="106391" y="261988"/>
                    </a:lnTo>
                    <a:lnTo>
                      <a:pt x="108665" y="262421"/>
                    </a:lnTo>
                    <a:lnTo>
                      <a:pt x="110947" y="262814"/>
                    </a:lnTo>
                    <a:lnTo>
                      <a:pt x="113235" y="263167"/>
                    </a:lnTo>
                    <a:lnTo>
                      <a:pt x="115528" y="263480"/>
                    </a:lnTo>
                    <a:lnTo>
                      <a:pt x="117827" y="263753"/>
                    </a:lnTo>
                    <a:lnTo>
                      <a:pt x="120130" y="263986"/>
                    </a:lnTo>
                    <a:lnTo>
                      <a:pt x="122437" y="264178"/>
                    </a:lnTo>
                    <a:lnTo>
                      <a:pt x="124747" y="264330"/>
                    </a:lnTo>
                    <a:lnTo>
                      <a:pt x="127060" y="264441"/>
                    </a:lnTo>
                    <a:lnTo>
                      <a:pt x="129374" y="264512"/>
                    </a:lnTo>
                    <a:lnTo>
                      <a:pt x="131688" y="264543"/>
                    </a:lnTo>
                    <a:lnTo>
                      <a:pt x="134003" y="264532"/>
                    </a:lnTo>
                    <a:lnTo>
                      <a:pt x="136318" y="264482"/>
                    </a:lnTo>
                    <a:lnTo>
                      <a:pt x="138631" y="264391"/>
                    </a:lnTo>
                    <a:lnTo>
                      <a:pt x="140942" y="264259"/>
                    </a:lnTo>
                    <a:lnTo>
                      <a:pt x="143251" y="264087"/>
                    </a:lnTo>
                    <a:lnTo>
                      <a:pt x="145556" y="263875"/>
                    </a:lnTo>
                    <a:lnTo>
                      <a:pt x="147857" y="263622"/>
                    </a:lnTo>
                    <a:lnTo>
                      <a:pt x="150154" y="263329"/>
                    </a:lnTo>
                    <a:lnTo>
                      <a:pt x="152445" y="262996"/>
                    </a:lnTo>
                    <a:lnTo>
                      <a:pt x="154729" y="262623"/>
                    </a:lnTo>
                    <a:lnTo>
                      <a:pt x="157007" y="262210"/>
                    </a:lnTo>
                    <a:lnTo>
                      <a:pt x="159277" y="261757"/>
                    </a:lnTo>
                    <a:lnTo>
                      <a:pt x="161539" y="261264"/>
                    </a:lnTo>
                    <a:lnTo>
                      <a:pt x="163792" y="260732"/>
                    </a:lnTo>
                    <a:lnTo>
                      <a:pt x="166036" y="260161"/>
                    </a:lnTo>
                    <a:lnTo>
                      <a:pt x="168269" y="259550"/>
                    </a:lnTo>
                    <a:lnTo>
                      <a:pt x="170491" y="258901"/>
                    </a:lnTo>
                    <a:lnTo>
                      <a:pt x="172701" y="258212"/>
                    </a:lnTo>
                    <a:lnTo>
                      <a:pt x="174899" y="257485"/>
                    </a:lnTo>
                    <a:lnTo>
                      <a:pt x="177084" y="256720"/>
                    </a:lnTo>
                    <a:lnTo>
                      <a:pt x="179255" y="255917"/>
                    </a:lnTo>
                    <a:lnTo>
                      <a:pt x="181412" y="255075"/>
                    </a:lnTo>
                    <a:lnTo>
                      <a:pt x="183553" y="254196"/>
                    </a:lnTo>
                    <a:lnTo>
                      <a:pt x="185679" y="253280"/>
                    </a:lnTo>
                    <a:lnTo>
                      <a:pt x="187789" y="252327"/>
                    </a:lnTo>
                    <a:lnTo>
                      <a:pt x="189882" y="251337"/>
                    </a:lnTo>
                    <a:lnTo>
                      <a:pt x="191957" y="250310"/>
                    </a:lnTo>
                    <a:lnTo>
                      <a:pt x="194013" y="249248"/>
                    </a:lnTo>
                    <a:lnTo>
                      <a:pt x="196051" y="248149"/>
                    </a:lnTo>
                    <a:lnTo>
                      <a:pt x="198069" y="247015"/>
                    </a:lnTo>
                    <a:lnTo>
                      <a:pt x="200067" y="245846"/>
                    </a:lnTo>
                    <a:lnTo>
                      <a:pt x="202045" y="244642"/>
                    </a:lnTo>
                    <a:lnTo>
                      <a:pt x="204000" y="243404"/>
                    </a:lnTo>
                    <a:lnTo>
                      <a:pt x="205934" y="242131"/>
                    </a:lnTo>
                    <a:lnTo>
                      <a:pt x="207846" y="240825"/>
                    </a:lnTo>
                    <a:lnTo>
                      <a:pt x="209734" y="239486"/>
                    </a:lnTo>
                    <a:lnTo>
                      <a:pt x="211599" y="238114"/>
                    </a:lnTo>
                    <a:lnTo>
                      <a:pt x="213439" y="236709"/>
                    </a:lnTo>
                    <a:lnTo>
                      <a:pt x="215254" y="235272"/>
                    </a:lnTo>
                    <a:lnTo>
                      <a:pt x="217044" y="233804"/>
                    </a:lnTo>
                    <a:lnTo>
                      <a:pt x="218808" y="232305"/>
                    </a:lnTo>
                    <a:lnTo>
                      <a:pt x="220545" y="230775"/>
                    </a:lnTo>
                    <a:lnTo>
                      <a:pt x="222256" y="229215"/>
                    </a:lnTo>
                    <a:lnTo>
                      <a:pt x="223939" y="227625"/>
                    </a:lnTo>
                    <a:lnTo>
                      <a:pt x="225593" y="226006"/>
                    </a:lnTo>
                    <a:lnTo>
                      <a:pt x="227220" y="224359"/>
                    </a:lnTo>
                    <a:lnTo>
                      <a:pt x="228817" y="222683"/>
                    </a:lnTo>
                    <a:lnTo>
                      <a:pt x="230384" y="220979"/>
                    </a:lnTo>
                    <a:lnTo>
                      <a:pt x="231922" y="219249"/>
                    </a:lnTo>
                    <a:lnTo>
                      <a:pt x="233429" y="217491"/>
                    </a:lnTo>
                    <a:lnTo>
                      <a:pt x="234904" y="215708"/>
                    </a:lnTo>
                    <a:lnTo>
                      <a:pt x="236349" y="213899"/>
                    </a:lnTo>
                    <a:lnTo>
                      <a:pt x="237762" y="212065"/>
                    </a:lnTo>
                    <a:lnTo>
                      <a:pt x="239142" y="210206"/>
                    </a:lnTo>
                    <a:lnTo>
                      <a:pt x="240489" y="208324"/>
                    </a:lnTo>
                    <a:lnTo>
                      <a:pt x="241804" y="206418"/>
                    </a:lnTo>
                    <a:lnTo>
                      <a:pt x="243085" y="204490"/>
                    </a:lnTo>
                    <a:lnTo>
                      <a:pt x="244332" y="202539"/>
                    </a:lnTo>
                    <a:lnTo>
                      <a:pt x="245544" y="200567"/>
                    </a:lnTo>
                    <a:lnTo>
                      <a:pt x="246722" y="198574"/>
                    </a:lnTo>
                    <a:lnTo>
                      <a:pt x="247865" y="196561"/>
                    </a:lnTo>
                    <a:lnTo>
                      <a:pt x="248973" y="194528"/>
                    </a:lnTo>
                    <a:lnTo>
                      <a:pt x="250044" y="192476"/>
                    </a:lnTo>
                    <a:lnTo>
                      <a:pt x="251080" y="190406"/>
                    </a:lnTo>
                    <a:lnTo>
                      <a:pt x="252079" y="188318"/>
                    </a:lnTo>
                    <a:lnTo>
                      <a:pt x="253042" y="186212"/>
                    </a:lnTo>
                    <a:lnTo>
                      <a:pt x="253967" y="184090"/>
                    </a:lnTo>
                    <a:lnTo>
                      <a:pt x="254855" y="181952"/>
                    </a:lnTo>
                    <a:lnTo>
                      <a:pt x="255706" y="179799"/>
                    </a:lnTo>
                    <a:lnTo>
                      <a:pt x="256519" y="177632"/>
                    </a:lnTo>
                    <a:lnTo>
                      <a:pt x="257294" y="175450"/>
                    </a:lnTo>
                    <a:lnTo>
                      <a:pt x="258030" y="173256"/>
                    </a:lnTo>
                    <a:lnTo>
                      <a:pt x="258728" y="171048"/>
                    </a:lnTo>
                    <a:lnTo>
                      <a:pt x="259388" y="168829"/>
                    </a:lnTo>
                    <a:lnTo>
                      <a:pt x="260008" y="166599"/>
                    </a:lnTo>
                    <a:lnTo>
                      <a:pt x="260589" y="164358"/>
                    </a:lnTo>
                    <a:lnTo>
                      <a:pt x="261131" y="162107"/>
                    </a:lnTo>
                    <a:lnTo>
                      <a:pt x="261633" y="159848"/>
                    </a:lnTo>
                    <a:lnTo>
                      <a:pt x="262096" y="157579"/>
                    </a:lnTo>
                    <a:lnTo>
                      <a:pt x="262519" y="155303"/>
                    </a:lnTo>
                    <a:lnTo>
                      <a:pt x="262902" y="153020"/>
                    </a:lnTo>
                    <a:lnTo>
                      <a:pt x="263246" y="150731"/>
                    </a:lnTo>
                    <a:lnTo>
                      <a:pt x="263549" y="148436"/>
                    </a:lnTo>
                    <a:lnTo>
                      <a:pt x="263811" y="146136"/>
                    </a:lnTo>
                    <a:lnTo>
                      <a:pt x="264034" y="143831"/>
                    </a:lnTo>
                    <a:lnTo>
                      <a:pt x="264216" y="141524"/>
                    </a:lnTo>
                    <a:lnTo>
                      <a:pt x="264358" y="139213"/>
                    </a:lnTo>
                    <a:lnTo>
                      <a:pt x="264459" y="136900"/>
                    </a:lnTo>
                    <a:lnTo>
                      <a:pt x="264520" y="134586"/>
                    </a:lnTo>
                    <a:lnTo>
                      <a:pt x="264540" y="132271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l8">
                <a:extLst>
                  <a:ext uri="{FF2B5EF4-FFF2-40B4-BE49-F238E27FC236}">
                    <a16:creationId xmlns:a16="http://schemas.microsoft.com/office/drawing/2014/main" id="{438456B8-6460-5A33-5DF1-BDD50D8B095C}"/>
                  </a:ext>
                </a:extLst>
              </p:cNvPr>
              <p:cNvSpPr/>
              <p:nvPr/>
            </p:nvSpPr>
            <p:spPr>
              <a:xfrm>
                <a:off x="895748" y="1310964"/>
                <a:ext cx="1454972" cy="1454986"/>
              </a:xfrm>
              <a:custGeom>
                <a:avLst/>
                <a:gdLst/>
                <a:ahLst/>
                <a:cxnLst/>
                <a:rect l="0" t="0" r="0" b="0"/>
                <a:pathLst>
                  <a:path w="1454972" h="1454986">
                    <a:moveTo>
                      <a:pt x="1454972" y="727493"/>
                    </a:moveTo>
                    <a:lnTo>
                      <a:pt x="1454861" y="714761"/>
                    </a:lnTo>
                    <a:lnTo>
                      <a:pt x="1454527" y="702033"/>
                    </a:lnTo>
                    <a:lnTo>
                      <a:pt x="1453970" y="689312"/>
                    </a:lnTo>
                    <a:lnTo>
                      <a:pt x="1453190" y="676604"/>
                    </a:lnTo>
                    <a:lnTo>
                      <a:pt x="1452188" y="663911"/>
                    </a:lnTo>
                    <a:lnTo>
                      <a:pt x="1450965" y="651237"/>
                    </a:lnTo>
                    <a:lnTo>
                      <a:pt x="1449519" y="638587"/>
                    </a:lnTo>
                    <a:lnTo>
                      <a:pt x="1447853" y="625964"/>
                    </a:lnTo>
                    <a:lnTo>
                      <a:pt x="1445966" y="613372"/>
                    </a:lnTo>
                    <a:lnTo>
                      <a:pt x="1443858" y="600815"/>
                    </a:lnTo>
                    <a:lnTo>
                      <a:pt x="1441532" y="588297"/>
                    </a:lnTo>
                    <a:lnTo>
                      <a:pt x="1438986" y="575822"/>
                    </a:lnTo>
                    <a:lnTo>
                      <a:pt x="1436223" y="563393"/>
                    </a:lnTo>
                    <a:lnTo>
                      <a:pt x="1433242" y="551014"/>
                    </a:lnTo>
                    <a:lnTo>
                      <a:pt x="1430046" y="538690"/>
                    </a:lnTo>
                    <a:lnTo>
                      <a:pt x="1426634" y="526423"/>
                    </a:lnTo>
                    <a:lnTo>
                      <a:pt x="1423008" y="514217"/>
                    </a:lnTo>
                    <a:lnTo>
                      <a:pt x="1419169" y="502078"/>
                    </a:lnTo>
                    <a:lnTo>
                      <a:pt x="1415118" y="490007"/>
                    </a:lnTo>
                    <a:lnTo>
                      <a:pt x="1410856" y="478008"/>
                    </a:lnTo>
                    <a:lnTo>
                      <a:pt x="1406385" y="466087"/>
                    </a:lnTo>
                    <a:lnTo>
                      <a:pt x="1401707" y="454245"/>
                    </a:lnTo>
                    <a:lnTo>
                      <a:pt x="1396821" y="442487"/>
                    </a:lnTo>
                    <a:lnTo>
                      <a:pt x="1391731" y="430817"/>
                    </a:lnTo>
                    <a:lnTo>
                      <a:pt x="1386437" y="419237"/>
                    </a:lnTo>
                    <a:lnTo>
                      <a:pt x="1380941" y="407751"/>
                    </a:lnTo>
                    <a:lnTo>
                      <a:pt x="1375245" y="396364"/>
                    </a:lnTo>
                    <a:lnTo>
                      <a:pt x="1369351" y="385078"/>
                    </a:lnTo>
                    <a:lnTo>
                      <a:pt x="1363260" y="373897"/>
                    </a:lnTo>
                    <a:lnTo>
                      <a:pt x="1356975" y="362824"/>
                    </a:lnTo>
                    <a:lnTo>
                      <a:pt x="1350496" y="351863"/>
                    </a:lnTo>
                    <a:lnTo>
                      <a:pt x="1343827" y="341017"/>
                    </a:lnTo>
                    <a:lnTo>
                      <a:pt x="1336969" y="330289"/>
                    </a:lnTo>
                    <a:lnTo>
                      <a:pt x="1329924" y="319683"/>
                    </a:lnTo>
                    <a:lnTo>
                      <a:pt x="1322694" y="309202"/>
                    </a:lnTo>
                    <a:lnTo>
                      <a:pt x="1315283" y="298849"/>
                    </a:lnTo>
                    <a:lnTo>
                      <a:pt x="1307691" y="288628"/>
                    </a:lnTo>
                    <a:lnTo>
                      <a:pt x="1299922" y="278541"/>
                    </a:lnTo>
                    <a:lnTo>
                      <a:pt x="1291977" y="268591"/>
                    </a:lnTo>
                    <a:lnTo>
                      <a:pt x="1283859" y="258782"/>
                    </a:lnTo>
                    <a:lnTo>
                      <a:pt x="1275571" y="249116"/>
                    </a:lnTo>
                    <a:lnTo>
                      <a:pt x="1267115" y="239597"/>
                    </a:lnTo>
                    <a:lnTo>
                      <a:pt x="1258494" y="230228"/>
                    </a:lnTo>
                    <a:lnTo>
                      <a:pt x="1249710" y="221010"/>
                    </a:lnTo>
                    <a:lnTo>
                      <a:pt x="1240766" y="211948"/>
                    </a:lnTo>
                    <a:lnTo>
                      <a:pt x="1231665" y="203044"/>
                    </a:lnTo>
                    <a:lnTo>
                      <a:pt x="1222409" y="194300"/>
                    </a:lnTo>
                    <a:lnTo>
                      <a:pt x="1213002" y="185720"/>
                    </a:lnTo>
                    <a:lnTo>
                      <a:pt x="1203446" y="177306"/>
                    </a:lnTo>
                    <a:lnTo>
                      <a:pt x="1193744" y="169060"/>
                    </a:lnTo>
                    <a:lnTo>
                      <a:pt x="1183900" y="160985"/>
                    </a:lnTo>
                    <a:lnTo>
                      <a:pt x="1173915" y="153084"/>
                    </a:lnTo>
                    <a:lnTo>
                      <a:pt x="1163794" y="145359"/>
                    </a:lnTo>
                    <a:lnTo>
                      <a:pt x="1153539" y="137812"/>
                    </a:lnTo>
                    <a:lnTo>
                      <a:pt x="1143154" y="130446"/>
                    </a:lnTo>
                    <a:lnTo>
                      <a:pt x="1132641" y="123262"/>
                    </a:lnTo>
                    <a:lnTo>
                      <a:pt x="1122005" y="116264"/>
                    </a:lnTo>
                    <a:lnTo>
                      <a:pt x="1111247" y="109453"/>
                    </a:lnTo>
                    <a:lnTo>
                      <a:pt x="1100372" y="102831"/>
                    </a:lnTo>
                    <a:lnTo>
                      <a:pt x="1089383" y="96401"/>
                    </a:lnTo>
                    <a:lnTo>
                      <a:pt x="1078283" y="90164"/>
                    </a:lnTo>
                    <a:lnTo>
                      <a:pt x="1067075" y="84122"/>
                    </a:lnTo>
                    <a:lnTo>
                      <a:pt x="1055763" y="78277"/>
                    </a:lnTo>
                    <a:lnTo>
                      <a:pt x="1044351" y="72631"/>
                    </a:lnTo>
                    <a:lnTo>
                      <a:pt x="1032842" y="67185"/>
                    </a:lnTo>
                    <a:lnTo>
                      <a:pt x="1021239" y="61942"/>
                    </a:lnTo>
                    <a:lnTo>
                      <a:pt x="1009546" y="56903"/>
                    </a:lnTo>
                    <a:lnTo>
                      <a:pt x="997767" y="52069"/>
                    </a:lnTo>
                    <a:lnTo>
                      <a:pt x="985905" y="47442"/>
                    </a:lnTo>
                    <a:lnTo>
                      <a:pt x="973964" y="43023"/>
                    </a:lnTo>
                    <a:lnTo>
                      <a:pt x="961947" y="38814"/>
                    </a:lnTo>
                    <a:lnTo>
                      <a:pt x="949859" y="34816"/>
                    </a:lnTo>
                    <a:lnTo>
                      <a:pt x="937702" y="31030"/>
                    </a:lnTo>
                    <a:lnTo>
                      <a:pt x="925481" y="27458"/>
                    </a:lnTo>
                    <a:lnTo>
                      <a:pt x="913199" y="24100"/>
                    </a:lnTo>
                    <a:lnTo>
                      <a:pt x="900861" y="20957"/>
                    </a:lnTo>
                    <a:lnTo>
                      <a:pt x="888469" y="18031"/>
                    </a:lnTo>
                    <a:lnTo>
                      <a:pt x="876028" y="15322"/>
                    </a:lnTo>
                    <a:lnTo>
                      <a:pt x="863542" y="12831"/>
                    </a:lnTo>
                    <a:lnTo>
                      <a:pt x="851014" y="10559"/>
                    </a:lnTo>
                    <a:lnTo>
                      <a:pt x="838448" y="8507"/>
                    </a:lnTo>
                    <a:lnTo>
                      <a:pt x="825848" y="6675"/>
                    </a:lnTo>
                    <a:lnTo>
                      <a:pt x="813218" y="5063"/>
                    </a:lnTo>
                    <a:lnTo>
                      <a:pt x="800561" y="3673"/>
                    </a:lnTo>
                    <a:lnTo>
                      <a:pt x="787882" y="2505"/>
                    </a:lnTo>
                    <a:lnTo>
                      <a:pt x="775185" y="1559"/>
                    </a:lnTo>
                    <a:lnTo>
                      <a:pt x="762473" y="835"/>
                    </a:lnTo>
                    <a:lnTo>
                      <a:pt x="749751" y="334"/>
                    </a:lnTo>
                    <a:lnTo>
                      <a:pt x="737021" y="55"/>
                    </a:lnTo>
                    <a:lnTo>
                      <a:pt x="724289" y="0"/>
                    </a:lnTo>
                    <a:lnTo>
                      <a:pt x="711557" y="167"/>
                    </a:lnTo>
                    <a:lnTo>
                      <a:pt x="698831" y="557"/>
                    </a:lnTo>
                    <a:lnTo>
                      <a:pt x="686113" y="1169"/>
                    </a:lnTo>
                    <a:lnTo>
                      <a:pt x="673408" y="2004"/>
                    </a:lnTo>
                    <a:lnTo>
                      <a:pt x="660720" y="3061"/>
                    </a:lnTo>
                    <a:lnTo>
                      <a:pt x="648052" y="4341"/>
                    </a:lnTo>
                    <a:lnTo>
                      <a:pt x="635408" y="5841"/>
                    </a:lnTo>
                    <a:lnTo>
                      <a:pt x="622792" y="7563"/>
                    </a:lnTo>
                    <a:lnTo>
                      <a:pt x="610209" y="9505"/>
                    </a:lnTo>
                    <a:lnTo>
                      <a:pt x="597661" y="11668"/>
                    </a:lnTo>
                    <a:lnTo>
                      <a:pt x="585153" y="14049"/>
                    </a:lnTo>
                    <a:lnTo>
                      <a:pt x="572689" y="16649"/>
                    </a:lnTo>
                    <a:lnTo>
                      <a:pt x="560272" y="19467"/>
                    </a:lnTo>
                    <a:lnTo>
                      <a:pt x="547907" y="22501"/>
                    </a:lnTo>
                    <a:lnTo>
                      <a:pt x="535596" y="25752"/>
                    </a:lnTo>
                    <a:lnTo>
                      <a:pt x="523345" y="29217"/>
                    </a:lnTo>
                    <a:lnTo>
                      <a:pt x="511155" y="32897"/>
                    </a:lnTo>
                    <a:lnTo>
                      <a:pt x="499032" y="36789"/>
                    </a:lnTo>
                    <a:lnTo>
                      <a:pt x="486979" y="40893"/>
                    </a:lnTo>
                    <a:lnTo>
                      <a:pt x="475000" y="45207"/>
                    </a:lnTo>
                    <a:lnTo>
                      <a:pt x="463098" y="49730"/>
                    </a:lnTo>
                    <a:lnTo>
                      <a:pt x="451277" y="54460"/>
                    </a:lnTo>
                    <a:lnTo>
                      <a:pt x="439540" y="59397"/>
                    </a:lnTo>
                    <a:lnTo>
                      <a:pt x="427892" y="64538"/>
                    </a:lnTo>
                    <a:lnTo>
                      <a:pt x="416336" y="69883"/>
                    </a:lnTo>
                    <a:lnTo>
                      <a:pt x="404874" y="75429"/>
                    </a:lnTo>
                    <a:lnTo>
                      <a:pt x="393512" y="81174"/>
                    </a:lnTo>
                    <a:lnTo>
                      <a:pt x="382252" y="87118"/>
                    </a:lnTo>
                    <a:lnTo>
                      <a:pt x="371098" y="93258"/>
                    </a:lnTo>
                    <a:lnTo>
                      <a:pt x="360052" y="99592"/>
                    </a:lnTo>
                    <a:lnTo>
                      <a:pt x="349120" y="106118"/>
                    </a:lnTo>
                    <a:lnTo>
                      <a:pt x="338303" y="112835"/>
                    </a:lnTo>
                    <a:lnTo>
                      <a:pt x="327606" y="119740"/>
                    </a:lnTo>
                    <a:lnTo>
                      <a:pt x="317030" y="126831"/>
                    </a:lnTo>
                    <a:lnTo>
                      <a:pt x="306581" y="134106"/>
                    </a:lnTo>
                    <a:lnTo>
                      <a:pt x="296261" y="141563"/>
                    </a:lnTo>
                    <a:lnTo>
                      <a:pt x="286072" y="149200"/>
                    </a:lnTo>
                    <a:lnTo>
                      <a:pt x="276019" y="157013"/>
                    </a:lnTo>
                    <a:lnTo>
                      <a:pt x="266104" y="165001"/>
                    </a:lnTo>
                    <a:lnTo>
                      <a:pt x="256331" y="173162"/>
                    </a:lnTo>
                    <a:lnTo>
                      <a:pt x="246702" y="181492"/>
                    </a:lnTo>
                    <a:lnTo>
                      <a:pt x="237220" y="189990"/>
                    </a:lnTo>
                    <a:lnTo>
                      <a:pt x="227888" y="198652"/>
                    </a:lnTo>
                    <a:lnTo>
                      <a:pt x="218709" y="207476"/>
                    </a:lnTo>
                    <a:lnTo>
                      <a:pt x="209686" y="216460"/>
                    </a:lnTo>
                    <a:lnTo>
                      <a:pt x="200822" y="225600"/>
                    </a:lnTo>
                    <a:lnTo>
                      <a:pt x="192119" y="234894"/>
                    </a:lnTo>
                    <a:lnTo>
                      <a:pt x="183580" y="244338"/>
                    </a:lnTo>
                    <a:lnTo>
                      <a:pt x="175208" y="253931"/>
                    </a:lnTo>
                    <a:lnTo>
                      <a:pt x="167005" y="263669"/>
                    </a:lnTo>
                    <a:lnTo>
                      <a:pt x="158973" y="273548"/>
                    </a:lnTo>
                    <a:lnTo>
                      <a:pt x="151116" y="283567"/>
                    </a:lnTo>
                    <a:lnTo>
                      <a:pt x="143435" y="293722"/>
                    </a:lnTo>
                    <a:lnTo>
                      <a:pt x="135933" y="304010"/>
                    </a:lnTo>
                    <a:lnTo>
                      <a:pt x="128612" y="314427"/>
                    </a:lnTo>
                    <a:lnTo>
                      <a:pt x="121475" y="324971"/>
                    </a:lnTo>
                    <a:lnTo>
                      <a:pt x="114523" y="335638"/>
                    </a:lnTo>
                    <a:lnTo>
                      <a:pt x="107759" y="346425"/>
                    </a:lnTo>
                    <a:lnTo>
                      <a:pt x="101185" y="357329"/>
                    </a:lnTo>
                    <a:lnTo>
                      <a:pt x="94802" y="368347"/>
                    </a:lnTo>
                    <a:lnTo>
                      <a:pt x="88614" y="379474"/>
                    </a:lnTo>
                    <a:lnTo>
                      <a:pt x="82621" y="390708"/>
                    </a:lnTo>
                    <a:lnTo>
                      <a:pt x="76826" y="402045"/>
                    </a:lnTo>
                    <a:lnTo>
                      <a:pt x="71230" y="413482"/>
                    </a:lnTo>
                    <a:lnTo>
                      <a:pt x="65835" y="425015"/>
                    </a:lnTo>
                    <a:lnTo>
                      <a:pt x="60642" y="436641"/>
                    </a:lnTo>
                    <a:lnTo>
                      <a:pt x="55654" y="448355"/>
                    </a:lnTo>
                    <a:lnTo>
                      <a:pt x="50872" y="460156"/>
                    </a:lnTo>
                    <a:lnTo>
                      <a:pt x="46297" y="472038"/>
                    </a:lnTo>
                    <a:lnTo>
                      <a:pt x="41931" y="483998"/>
                    </a:lnTo>
                    <a:lnTo>
                      <a:pt x="37774" y="496033"/>
                    </a:lnTo>
                    <a:lnTo>
                      <a:pt x="33829" y="508139"/>
                    </a:lnTo>
                    <a:lnTo>
                      <a:pt x="30096" y="520312"/>
                    </a:lnTo>
                    <a:lnTo>
                      <a:pt x="26577" y="532549"/>
                    </a:lnTo>
                    <a:lnTo>
                      <a:pt x="23273" y="544845"/>
                    </a:lnTo>
                    <a:lnTo>
                      <a:pt x="20184" y="557197"/>
                    </a:lnTo>
                    <a:lnTo>
                      <a:pt x="17312" y="569601"/>
                    </a:lnTo>
                    <a:lnTo>
                      <a:pt x="14658" y="582054"/>
                    </a:lnTo>
                    <a:lnTo>
                      <a:pt x="12221" y="594551"/>
                    </a:lnTo>
                    <a:lnTo>
                      <a:pt x="10004" y="607089"/>
                    </a:lnTo>
                    <a:lnTo>
                      <a:pt x="8007" y="619664"/>
                    </a:lnTo>
                    <a:lnTo>
                      <a:pt x="6230" y="632272"/>
                    </a:lnTo>
                    <a:lnTo>
                      <a:pt x="4674" y="644909"/>
                    </a:lnTo>
                    <a:lnTo>
                      <a:pt x="3340" y="657571"/>
                    </a:lnTo>
                    <a:lnTo>
                      <a:pt x="2227" y="670255"/>
                    </a:lnTo>
                    <a:lnTo>
                      <a:pt x="1336" y="682956"/>
                    </a:lnTo>
                    <a:lnTo>
                      <a:pt x="668" y="695671"/>
                    </a:lnTo>
                    <a:lnTo>
                      <a:pt x="222" y="708396"/>
                    </a:lnTo>
                    <a:lnTo>
                      <a:pt x="0" y="721127"/>
                    </a:lnTo>
                    <a:lnTo>
                      <a:pt x="0" y="733859"/>
                    </a:lnTo>
                    <a:lnTo>
                      <a:pt x="222" y="746590"/>
                    </a:lnTo>
                    <a:lnTo>
                      <a:pt x="668" y="759314"/>
                    </a:lnTo>
                    <a:lnTo>
                      <a:pt x="1336" y="772029"/>
                    </a:lnTo>
                    <a:lnTo>
                      <a:pt x="2227" y="784731"/>
                    </a:lnTo>
                    <a:lnTo>
                      <a:pt x="3340" y="797414"/>
                    </a:lnTo>
                    <a:lnTo>
                      <a:pt x="4674" y="810077"/>
                    </a:lnTo>
                    <a:lnTo>
                      <a:pt x="6230" y="822714"/>
                    </a:lnTo>
                    <a:lnTo>
                      <a:pt x="8007" y="835322"/>
                    </a:lnTo>
                    <a:lnTo>
                      <a:pt x="10004" y="847896"/>
                    </a:lnTo>
                    <a:lnTo>
                      <a:pt x="12221" y="860434"/>
                    </a:lnTo>
                    <a:lnTo>
                      <a:pt x="14658" y="872932"/>
                    </a:lnTo>
                    <a:lnTo>
                      <a:pt x="17312" y="885384"/>
                    </a:lnTo>
                    <a:lnTo>
                      <a:pt x="20184" y="897789"/>
                    </a:lnTo>
                    <a:lnTo>
                      <a:pt x="23273" y="910141"/>
                    </a:lnTo>
                    <a:lnTo>
                      <a:pt x="26577" y="922437"/>
                    </a:lnTo>
                    <a:lnTo>
                      <a:pt x="30096" y="934674"/>
                    </a:lnTo>
                    <a:lnTo>
                      <a:pt x="33829" y="946847"/>
                    </a:lnTo>
                    <a:lnTo>
                      <a:pt x="37774" y="958952"/>
                    </a:lnTo>
                    <a:lnTo>
                      <a:pt x="41931" y="970987"/>
                    </a:lnTo>
                    <a:lnTo>
                      <a:pt x="46297" y="982948"/>
                    </a:lnTo>
                    <a:lnTo>
                      <a:pt x="50872" y="994830"/>
                    </a:lnTo>
                    <a:lnTo>
                      <a:pt x="55654" y="1006630"/>
                    </a:lnTo>
                    <a:lnTo>
                      <a:pt x="60642" y="1018345"/>
                    </a:lnTo>
                    <a:lnTo>
                      <a:pt x="65835" y="1029971"/>
                    </a:lnTo>
                    <a:lnTo>
                      <a:pt x="71230" y="1041504"/>
                    </a:lnTo>
                    <a:lnTo>
                      <a:pt x="76826" y="1052940"/>
                    </a:lnTo>
                    <a:lnTo>
                      <a:pt x="82621" y="1064278"/>
                    </a:lnTo>
                    <a:lnTo>
                      <a:pt x="88614" y="1075512"/>
                    </a:lnTo>
                    <a:lnTo>
                      <a:pt x="94802" y="1086639"/>
                    </a:lnTo>
                    <a:lnTo>
                      <a:pt x="101185" y="1097656"/>
                    </a:lnTo>
                    <a:lnTo>
                      <a:pt x="107759" y="1108560"/>
                    </a:lnTo>
                    <a:lnTo>
                      <a:pt x="114523" y="1119347"/>
                    </a:lnTo>
                    <a:lnTo>
                      <a:pt x="121475" y="1130015"/>
                    </a:lnTo>
                    <a:lnTo>
                      <a:pt x="128612" y="1140559"/>
                    </a:lnTo>
                    <a:lnTo>
                      <a:pt x="135933" y="1150976"/>
                    </a:lnTo>
                    <a:lnTo>
                      <a:pt x="143435" y="1161264"/>
                    </a:lnTo>
                    <a:lnTo>
                      <a:pt x="151116" y="1171418"/>
                    </a:lnTo>
                    <a:lnTo>
                      <a:pt x="158973" y="1181437"/>
                    </a:lnTo>
                    <a:lnTo>
                      <a:pt x="167005" y="1191317"/>
                    </a:lnTo>
                    <a:lnTo>
                      <a:pt x="175208" y="1201055"/>
                    </a:lnTo>
                    <a:lnTo>
                      <a:pt x="183580" y="1210647"/>
                    </a:lnTo>
                    <a:lnTo>
                      <a:pt x="192119" y="1220092"/>
                    </a:lnTo>
                    <a:lnTo>
                      <a:pt x="200822" y="1229386"/>
                    </a:lnTo>
                    <a:lnTo>
                      <a:pt x="209686" y="1238526"/>
                    </a:lnTo>
                    <a:lnTo>
                      <a:pt x="218709" y="1247509"/>
                    </a:lnTo>
                    <a:lnTo>
                      <a:pt x="227888" y="1256334"/>
                    </a:lnTo>
                    <a:lnTo>
                      <a:pt x="237220" y="1264996"/>
                    </a:lnTo>
                    <a:lnTo>
                      <a:pt x="246702" y="1273493"/>
                    </a:lnTo>
                    <a:lnTo>
                      <a:pt x="256331" y="1281824"/>
                    </a:lnTo>
                    <a:lnTo>
                      <a:pt x="266104" y="1289984"/>
                    </a:lnTo>
                    <a:lnTo>
                      <a:pt x="276019" y="1297973"/>
                    </a:lnTo>
                    <a:lnTo>
                      <a:pt x="286072" y="1305786"/>
                    </a:lnTo>
                    <a:lnTo>
                      <a:pt x="296261" y="1313423"/>
                    </a:lnTo>
                    <a:lnTo>
                      <a:pt x="306581" y="1320879"/>
                    </a:lnTo>
                    <a:lnTo>
                      <a:pt x="317030" y="1328155"/>
                    </a:lnTo>
                    <a:lnTo>
                      <a:pt x="327606" y="1335246"/>
                    </a:lnTo>
                    <a:lnTo>
                      <a:pt x="338303" y="1342151"/>
                    </a:lnTo>
                    <a:lnTo>
                      <a:pt x="349120" y="1348867"/>
                    </a:lnTo>
                    <a:lnTo>
                      <a:pt x="360052" y="1355394"/>
                    </a:lnTo>
                    <a:lnTo>
                      <a:pt x="371098" y="1361728"/>
                    </a:lnTo>
                    <a:lnTo>
                      <a:pt x="382252" y="1367868"/>
                    </a:lnTo>
                    <a:lnTo>
                      <a:pt x="393512" y="1373811"/>
                    </a:lnTo>
                    <a:lnTo>
                      <a:pt x="404874" y="1379557"/>
                    </a:lnTo>
                    <a:lnTo>
                      <a:pt x="416336" y="1385103"/>
                    </a:lnTo>
                    <a:lnTo>
                      <a:pt x="427892" y="1390447"/>
                    </a:lnTo>
                    <a:lnTo>
                      <a:pt x="439540" y="1395589"/>
                    </a:lnTo>
                    <a:lnTo>
                      <a:pt x="451277" y="1400525"/>
                    </a:lnTo>
                    <a:lnTo>
                      <a:pt x="463098" y="1405256"/>
                    </a:lnTo>
                    <a:lnTo>
                      <a:pt x="475000" y="1409779"/>
                    </a:lnTo>
                    <a:lnTo>
                      <a:pt x="486979" y="1414093"/>
                    </a:lnTo>
                    <a:lnTo>
                      <a:pt x="499032" y="1418197"/>
                    </a:lnTo>
                    <a:lnTo>
                      <a:pt x="511155" y="1422089"/>
                    </a:lnTo>
                    <a:lnTo>
                      <a:pt x="523345" y="1425768"/>
                    </a:lnTo>
                    <a:lnTo>
                      <a:pt x="535596" y="1429234"/>
                    </a:lnTo>
                    <a:lnTo>
                      <a:pt x="547907" y="1432484"/>
                    </a:lnTo>
                    <a:lnTo>
                      <a:pt x="560272" y="1435519"/>
                    </a:lnTo>
                    <a:lnTo>
                      <a:pt x="572689" y="1438337"/>
                    </a:lnTo>
                    <a:lnTo>
                      <a:pt x="585153" y="1440937"/>
                    </a:lnTo>
                    <a:lnTo>
                      <a:pt x="597661" y="1443318"/>
                    </a:lnTo>
                    <a:lnTo>
                      <a:pt x="610209" y="1445480"/>
                    </a:lnTo>
                    <a:lnTo>
                      <a:pt x="622792" y="1447423"/>
                    </a:lnTo>
                    <a:lnTo>
                      <a:pt x="635408" y="1449144"/>
                    </a:lnTo>
                    <a:lnTo>
                      <a:pt x="648052" y="1450645"/>
                    </a:lnTo>
                    <a:lnTo>
                      <a:pt x="660720" y="1451924"/>
                    </a:lnTo>
                    <a:lnTo>
                      <a:pt x="673408" y="1452982"/>
                    </a:lnTo>
                    <a:lnTo>
                      <a:pt x="686113" y="1453817"/>
                    </a:lnTo>
                    <a:lnTo>
                      <a:pt x="698831" y="1454429"/>
                    </a:lnTo>
                    <a:lnTo>
                      <a:pt x="711557" y="1454819"/>
                    </a:lnTo>
                    <a:lnTo>
                      <a:pt x="724289" y="1454986"/>
                    </a:lnTo>
                    <a:lnTo>
                      <a:pt x="737021" y="1454930"/>
                    </a:lnTo>
                    <a:lnTo>
                      <a:pt x="749751" y="1454652"/>
                    </a:lnTo>
                    <a:lnTo>
                      <a:pt x="762473" y="1454151"/>
                    </a:lnTo>
                    <a:lnTo>
                      <a:pt x="775185" y="1453427"/>
                    </a:lnTo>
                    <a:lnTo>
                      <a:pt x="787882" y="1452481"/>
                    </a:lnTo>
                    <a:lnTo>
                      <a:pt x="800561" y="1451312"/>
                    </a:lnTo>
                    <a:lnTo>
                      <a:pt x="813218" y="1449922"/>
                    </a:lnTo>
                    <a:lnTo>
                      <a:pt x="825848" y="1448311"/>
                    </a:lnTo>
                    <a:lnTo>
                      <a:pt x="838448" y="1446479"/>
                    </a:lnTo>
                    <a:lnTo>
                      <a:pt x="851014" y="1444427"/>
                    </a:lnTo>
                    <a:lnTo>
                      <a:pt x="863542" y="1442155"/>
                    </a:lnTo>
                    <a:lnTo>
                      <a:pt x="876028" y="1439664"/>
                    </a:lnTo>
                    <a:lnTo>
                      <a:pt x="888469" y="1436955"/>
                    </a:lnTo>
                    <a:lnTo>
                      <a:pt x="900861" y="1434029"/>
                    </a:lnTo>
                    <a:lnTo>
                      <a:pt x="913199" y="1430886"/>
                    </a:lnTo>
                    <a:lnTo>
                      <a:pt x="925481" y="1427528"/>
                    </a:lnTo>
                    <a:lnTo>
                      <a:pt x="937702" y="1423955"/>
                    </a:lnTo>
                    <a:lnTo>
                      <a:pt x="949859" y="1420169"/>
                    </a:lnTo>
                    <a:lnTo>
                      <a:pt x="961947" y="1416171"/>
                    </a:lnTo>
                    <a:lnTo>
                      <a:pt x="973964" y="1411962"/>
                    </a:lnTo>
                    <a:lnTo>
                      <a:pt x="985905" y="1407544"/>
                    </a:lnTo>
                    <a:lnTo>
                      <a:pt x="997767" y="1402917"/>
                    </a:lnTo>
                    <a:lnTo>
                      <a:pt x="1009546" y="1398083"/>
                    </a:lnTo>
                    <a:lnTo>
                      <a:pt x="1021239" y="1393043"/>
                    </a:lnTo>
                    <a:lnTo>
                      <a:pt x="1032842" y="1387800"/>
                    </a:lnTo>
                    <a:lnTo>
                      <a:pt x="1044351" y="1382355"/>
                    </a:lnTo>
                    <a:lnTo>
                      <a:pt x="1055763" y="1376709"/>
                    </a:lnTo>
                    <a:lnTo>
                      <a:pt x="1067075" y="1370864"/>
                    </a:lnTo>
                    <a:lnTo>
                      <a:pt x="1078283" y="1364822"/>
                    </a:lnTo>
                    <a:lnTo>
                      <a:pt x="1089383" y="1358585"/>
                    </a:lnTo>
                    <a:lnTo>
                      <a:pt x="1100372" y="1352155"/>
                    </a:lnTo>
                    <a:lnTo>
                      <a:pt x="1111247" y="1345533"/>
                    </a:lnTo>
                    <a:lnTo>
                      <a:pt x="1122005" y="1338722"/>
                    </a:lnTo>
                    <a:lnTo>
                      <a:pt x="1132641" y="1331723"/>
                    </a:lnTo>
                    <a:lnTo>
                      <a:pt x="1143154" y="1324540"/>
                    </a:lnTo>
                    <a:lnTo>
                      <a:pt x="1153539" y="1317174"/>
                    </a:lnTo>
                    <a:lnTo>
                      <a:pt x="1163794" y="1309627"/>
                    </a:lnTo>
                    <a:lnTo>
                      <a:pt x="1173915" y="1301901"/>
                    </a:lnTo>
                    <a:lnTo>
                      <a:pt x="1183900" y="1294000"/>
                    </a:lnTo>
                    <a:lnTo>
                      <a:pt x="1193744" y="1285925"/>
                    </a:lnTo>
                    <a:lnTo>
                      <a:pt x="1203446" y="1277680"/>
                    </a:lnTo>
                    <a:lnTo>
                      <a:pt x="1213002" y="1269265"/>
                    </a:lnTo>
                    <a:lnTo>
                      <a:pt x="1222409" y="1260685"/>
                    </a:lnTo>
                    <a:lnTo>
                      <a:pt x="1231665" y="1251942"/>
                    </a:lnTo>
                    <a:lnTo>
                      <a:pt x="1240766" y="1243037"/>
                    </a:lnTo>
                    <a:lnTo>
                      <a:pt x="1249710" y="1233975"/>
                    </a:lnTo>
                    <a:lnTo>
                      <a:pt x="1258494" y="1224758"/>
                    </a:lnTo>
                    <a:lnTo>
                      <a:pt x="1267115" y="1215388"/>
                    </a:lnTo>
                    <a:lnTo>
                      <a:pt x="1275571" y="1205869"/>
                    </a:lnTo>
                    <a:lnTo>
                      <a:pt x="1283859" y="1196204"/>
                    </a:lnTo>
                    <a:lnTo>
                      <a:pt x="1291977" y="1186395"/>
                    </a:lnTo>
                    <a:lnTo>
                      <a:pt x="1299922" y="1176445"/>
                    </a:lnTo>
                    <a:lnTo>
                      <a:pt x="1307691" y="1166358"/>
                    </a:lnTo>
                    <a:lnTo>
                      <a:pt x="1315283" y="1156136"/>
                    </a:lnTo>
                    <a:lnTo>
                      <a:pt x="1322694" y="1145783"/>
                    </a:lnTo>
                    <a:lnTo>
                      <a:pt x="1329924" y="1135302"/>
                    </a:lnTo>
                    <a:lnTo>
                      <a:pt x="1336969" y="1124696"/>
                    </a:lnTo>
                    <a:lnTo>
                      <a:pt x="1343827" y="1113969"/>
                    </a:lnTo>
                    <a:lnTo>
                      <a:pt x="1350496" y="1103123"/>
                    </a:lnTo>
                    <a:lnTo>
                      <a:pt x="1356975" y="1092162"/>
                    </a:lnTo>
                    <a:lnTo>
                      <a:pt x="1363260" y="1081089"/>
                    </a:lnTo>
                    <a:lnTo>
                      <a:pt x="1369351" y="1069908"/>
                    </a:lnTo>
                    <a:lnTo>
                      <a:pt x="1375245" y="1058622"/>
                    </a:lnTo>
                    <a:lnTo>
                      <a:pt x="1380941" y="1047234"/>
                    </a:lnTo>
                    <a:lnTo>
                      <a:pt x="1386437" y="1035749"/>
                    </a:lnTo>
                    <a:lnTo>
                      <a:pt x="1391731" y="1024169"/>
                    </a:lnTo>
                    <a:lnTo>
                      <a:pt x="1396821" y="1012498"/>
                    </a:lnTo>
                    <a:lnTo>
                      <a:pt x="1401707" y="1000741"/>
                    </a:lnTo>
                    <a:lnTo>
                      <a:pt x="1406385" y="988899"/>
                    </a:lnTo>
                    <a:lnTo>
                      <a:pt x="1410856" y="976977"/>
                    </a:lnTo>
                    <a:lnTo>
                      <a:pt x="1415118" y="964979"/>
                    </a:lnTo>
                    <a:lnTo>
                      <a:pt x="1419169" y="952908"/>
                    </a:lnTo>
                    <a:lnTo>
                      <a:pt x="1423008" y="940768"/>
                    </a:lnTo>
                    <a:lnTo>
                      <a:pt x="1426634" y="928563"/>
                    </a:lnTo>
                    <a:lnTo>
                      <a:pt x="1430046" y="916296"/>
                    </a:lnTo>
                    <a:lnTo>
                      <a:pt x="1433242" y="903972"/>
                    </a:lnTo>
                    <a:lnTo>
                      <a:pt x="1436223" y="891593"/>
                    </a:lnTo>
                    <a:lnTo>
                      <a:pt x="1438986" y="879164"/>
                    </a:lnTo>
                    <a:lnTo>
                      <a:pt x="1441532" y="866688"/>
                    </a:lnTo>
                    <a:lnTo>
                      <a:pt x="1443858" y="854170"/>
                    </a:lnTo>
                    <a:lnTo>
                      <a:pt x="1445966" y="841613"/>
                    </a:lnTo>
                    <a:lnTo>
                      <a:pt x="1447853" y="829022"/>
                    </a:lnTo>
                    <a:lnTo>
                      <a:pt x="1449519" y="816399"/>
                    </a:lnTo>
                    <a:lnTo>
                      <a:pt x="1450965" y="803748"/>
                    </a:lnTo>
                    <a:lnTo>
                      <a:pt x="1452188" y="791075"/>
                    </a:lnTo>
                    <a:lnTo>
                      <a:pt x="1453190" y="778382"/>
                    </a:lnTo>
                    <a:lnTo>
                      <a:pt x="1453970" y="765673"/>
                    </a:lnTo>
                    <a:lnTo>
                      <a:pt x="1454527" y="752953"/>
                    </a:lnTo>
                    <a:lnTo>
                      <a:pt x="1454861" y="740225"/>
                    </a:lnTo>
                    <a:lnTo>
                      <a:pt x="1454972" y="727493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l9">
                <a:extLst>
                  <a:ext uri="{FF2B5EF4-FFF2-40B4-BE49-F238E27FC236}">
                    <a16:creationId xmlns:a16="http://schemas.microsoft.com/office/drawing/2014/main" id="{C02911CE-32FC-6338-0A76-CF1212F76D83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lnTo>
                      <a:pt x="2645405" y="132271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g13">
                <a:extLst>
                  <a:ext uri="{FF2B5EF4-FFF2-40B4-BE49-F238E27FC236}">
                    <a16:creationId xmlns:a16="http://schemas.microsoft.com/office/drawing/2014/main" id="{189430F8-E869-DB1F-A32F-84D3C6BB353B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close/>
                  </a:path>
                </a:pathLst>
              </a:custGeom>
              <a:solidFill>
                <a:srgbClr val="BEBEBE">
                  <a:alpha val="20000"/>
                </a:srgbClr>
              </a:solidFill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l14">
                <a:extLst>
                  <a:ext uri="{FF2B5EF4-FFF2-40B4-BE49-F238E27FC236}">
                    <a16:creationId xmlns:a16="http://schemas.microsoft.com/office/drawing/2014/main" id="{D7765FCA-BA3E-89A3-3AE9-17C0B16CEA0B}"/>
                  </a:ext>
                </a:extLst>
              </p:cNvPr>
              <p:cNvSpPr/>
              <p:nvPr/>
            </p:nvSpPr>
            <p:spPr>
              <a:xfrm>
                <a:off x="1623221" y="715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119045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l15">
                <a:extLst>
                  <a:ext uri="{FF2B5EF4-FFF2-40B4-BE49-F238E27FC236}">
                    <a16:creationId xmlns:a16="http://schemas.microsoft.com/office/drawing/2014/main" id="{CDB729F8-FDE1-3A85-DDD2-DC5D6778E756}"/>
                  </a:ext>
                </a:extLst>
              </p:cNvPr>
              <p:cNvSpPr/>
              <p:nvPr/>
            </p:nvSpPr>
            <p:spPr>
              <a:xfrm>
                <a:off x="1755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0" y="0"/>
                    </a:moveTo>
                    <a:lnTo>
                      <a:pt x="1190455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6">
                <a:extLst>
                  <a:ext uri="{FF2B5EF4-FFF2-40B4-BE49-F238E27FC236}">
                    <a16:creationId xmlns:a16="http://schemas.microsoft.com/office/drawing/2014/main" id="{11DA187B-B123-8AC1-6CC5-9255CB8A15D7}"/>
                  </a:ext>
                </a:extLst>
              </p:cNvPr>
              <p:cNvSpPr/>
              <p:nvPr/>
            </p:nvSpPr>
            <p:spPr>
              <a:xfrm>
                <a:off x="1623221" y="2170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0"/>
                    </a:moveTo>
                    <a:lnTo>
                      <a:pt x="0" y="119045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pl17">
                <a:extLst>
                  <a:ext uri="{FF2B5EF4-FFF2-40B4-BE49-F238E27FC236}">
                    <a16:creationId xmlns:a16="http://schemas.microsoft.com/office/drawing/2014/main" id="{58F7C083-588C-88AE-1039-3A471E4C5F93}"/>
                  </a:ext>
                </a:extLst>
              </p:cNvPr>
              <p:cNvSpPr/>
              <p:nvPr/>
            </p:nvSpPr>
            <p:spPr>
              <a:xfrm>
                <a:off x="300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1190455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pl19">
                <a:extLst>
                  <a:ext uri="{FF2B5EF4-FFF2-40B4-BE49-F238E27FC236}">
                    <a16:creationId xmlns:a16="http://schemas.microsoft.com/office/drawing/2014/main" id="{513FCD14-537E-6075-E2B6-1AD18A24C952}"/>
                  </a:ext>
                </a:extLst>
              </p:cNvPr>
              <p:cNvSpPr/>
              <p:nvPr/>
            </p:nvSpPr>
            <p:spPr>
              <a:xfrm>
                <a:off x="1490948" y="715730"/>
                <a:ext cx="264545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264545" h="1455000">
                    <a:moveTo>
                      <a:pt x="132272" y="0"/>
                    </a:moveTo>
                    <a:lnTo>
                      <a:pt x="264545" y="1322727"/>
                    </a:lnTo>
                    <a:lnTo>
                      <a:pt x="132272" y="1455000"/>
                    </a:lnTo>
                    <a:lnTo>
                      <a:pt x="0" y="1322727"/>
                    </a:lnTo>
                    <a:lnTo>
                      <a:pt x="132272" y="0"/>
                    </a:lnTo>
                  </a:path>
                </a:pathLst>
              </a:custGeom>
              <a:ln w="24391" cap="flat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pl20">
                <a:extLst>
                  <a:ext uri="{FF2B5EF4-FFF2-40B4-BE49-F238E27FC236}">
                    <a16:creationId xmlns:a16="http://schemas.microsoft.com/office/drawing/2014/main" id="{6F224F1D-CE13-AC88-F736-B499FB32D6D4}"/>
                  </a:ext>
                </a:extLst>
              </p:cNvPr>
              <p:cNvSpPr/>
              <p:nvPr/>
            </p:nvSpPr>
            <p:spPr>
              <a:xfrm>
                <a:off x="550488" y="1787139"/>
                <a:ext cx="2395460" cy="1383573"/>
              </a:xfrm>
              <a:custGeom>
                <a:avLst/>
                <a:gdLst/>
                <a:ahLst/>
                <a:cxnLst/>
                <a:rect l="0" t="0" r="0" b="0"/>
                <a:pathLst>
                  <a:path w="2395460" h="1383573">
                    <a:moveTo>
                      <a:pt x="1072732" y="0"/>
                    </a:moveTo>
                    <a:lnTo>
                      <a:pt x="2395460" y="251318"/>
                    </a:lnTo>
                    <a:lnTo>
                      <a:pt x="1072732" y="1383573"/>
                    </a:lnTo>
                    <a:lnTo>
                      <a:pt x="0" y="251318"/>
                    </a:lnTo>
                    <a:lnTo>
                      <a:pt x="1072732" y="0"/>
                    </a:lnTo>
                  </a:path>
                </a:pathLst>
              </a:custGeom>
              <a:ln w="24391" cap="flat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pl21">
                <a:extLst>
                  <a:ext uri="{FF2B5EF4-FFF2-40B4-BE49-F238E27FC236}">
                    <a16:creationId xmlns:a16="http://schemas.microsoft.com/office/drawing/2014/main" id="{25204BC3-1474-C6E8-1773-1FF03F3012C5}"/>
                  </a:ext>
                </a:extLst>
              </p:cNvPr>
              <p:cNvSpPr/>
              <p:nvPr/>
            </p:nvSpPr>
            <p:spPr>
              <a:xfrm>
                <a:off x="1157620" y="1906185"/>
                <a:ext cx="1526427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1526427" h="1455000">
                    <a:moveTo>
                      <a:pt x="465600" y="0"/>
                    </a:moveTo>
                    <a:lnTo>
                      <a:pt x="1526427" y="132272"/>
                    </a:lnTo>
                    <a:lnTo>
                      <a:pt x="465600" y="1455000"/>
                    </a:lnTo>
                    <a:lnTo>
                      <a:pt x="0" y="132272"/>
                    </a:lnTo>
                    <a:lnTo>
                      <a:pt x="465600" y="0"/>
                    </a:lnTo>
                  </a:path>
                </a:pathLst>
              </a:custGeom>
              <a:ln w="24391" cap="flat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pl22">
                <a:extLst>
                  <a:ext uri="{FF2B5EF4-FFF2-40B4-BE49-F238E27FC236}">
                    <a16:creationId xmlns:a16="http://schemas.microsoft.com/office/drawing/2014/main" id="{6437EBDA-B898-8744-758E-CC893A04F3E9}"/>
                  </a:ext>
                </a:extLst>
              </p:cNvPr>
              <p:cNvSpPr/>
              <p:nvPr/>
            </p:nvSpPr>
            <p:spPr>
              <a:xfrm>
                <a:off x="300493" y="1870471"/>
                <a:ext cx="2288319" cy="431209"/>
              </a:xfrm>
              <a:custGeom>
                <a:avLst/>
                <a:gdLst/>
                <a:ahLst/>
                <a:cxnLst/>
                <a:rect l="0" t="0" r="0" b="0"/>
                <a:pathLst>
                  <a:path w="2288319" h="431209">
                    <a:moveTo>
                      <a:pt x="1322727" y="0"/>
                    </a:moveTo>
                    <a:lnTo>
                      <a:pt x="2288319" y="167986"/>
                    </a:lnTo>
                    <a:lnTo>
                      <a:pt x="1322727" y="431209"/>
                    </a:lnTo>
                    <a:lnTo>
                      <a:pt x="0" y="167986"/>
                    </a:lnTo>
                    <a:lnTo>
                      <a:pt x="1322727" y="0"/>
                    </a:lnTo>
                  </a:path>
                </a:pathLst>
              </a:custGeom>
              <a:ln w="24391" cap="flat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t23">
                <a:extLst>
                  <a:ext uri="{FF2B5EF4-FFF2-40B4-BE49-F238E27FC236}">
                    <a16:creationId xmlns:a16="http://schemas.microsoft.com/office/drawing/2014/main" id="{D847AC5F-7EDF-6E6C-4868-91726B4D692D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t24">
                <a:extLst>
                  <a:ext uri="{FF2B5EF4-FFF2-40B4-BE49-F238E27FC236}">
                    <a16:creationId xmlns:a16="http://schemas.microsoft.com/office/drawing/2014/main" id="{A3994933-0D1D-8D16-83E9-1E01F9E955BC}"/>
                  </a:ext>
                </a:extLst>
              </p:cNvPr>
              <p:cNvSpPr/>
              <p:nvPr/>
            </p:nvSpPr>
            <p:spPr>
              <a:xfrm>
                <a:off x="2072416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t25">
                <a:extLst>
                  <a:ext uri="{FF2B5EF4-FFF2-40B4-BE49-F238E27FC236}">
                    <a16:creationId xmlns:a16="http://schemas.microsoft.com/office/drawing/2014/main" id="{D2981DC7-00D1-EC16-C6DF-1074E54005F3}"/>
                  </a:ext>
                </a:extLst>
              </p:cNvPr>
              <p:cNvSpPr/>
              <p:nvPr/>
            </p:nvSpPr>
            <p:spPr>
              <a:xfrm>
                <a:off x="1618721" y="2404321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t26">
                <a:extLst>
                  <a:ext uri="{FF2B5EF4-FFF2-40B4-BE49-F238E27FC236}">
                    <a16:creationId xmlns:a16="http://schemas.microsoft.com/office/drawing/2014/main" id="{19DCDD23-DC29-2978-9602-8AD665F1E10F}"/>
                  </a:ext>
                </a:extLst>
              </p:cNvPr>
              <p:cNvSpPr/>
              <p:nvPr/>
            </p:nvSpPr>
            <p:spPr>
              <a:xfrm>
                <a:off x="1212643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t27">
                <a:extLst>
                  <a:ext uri="{FF2B5EF4-FFF2-40B4-BE49-F238E27FC236}">
                    <a16:creationId xmlns:a16="http://schemas.microsoft.com/office/drawing/2014/main" id="{1E7C461C-1387-38B9-0AF2-477B18F47297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t28">
                <a:extLst>
                  <a:ext uri="{FF2B5EF4-FFF2-40B4-BE49-F238E27FC236}">
                    <a16:creationId xmlns:a16="http://schemas.microsoft.com/office/drawing/2014/main" id="{C9AD16BE-A356-1E2C-010A-727C910335AB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t29">
                <a:extLst>
                  <a:ext uri="{FF2B5EF4-FFF2-40B4-BE49-F238E27FC236}">
                    <a16:creationId xmlns:a16="http://schemas.microsoft.com/office/drawing/2014/main" id="{B8A1BF4E-4902-0A42-07C2-0F5DC21108A5}"/>
                  </a:ext>
                </a:extLst>
              </p:cNvPr>
              <p:cNvSpPr/>
              <p:nvPr/>
            </p:nvSpPr>
            <p:spPr>
              <a:xfrm>
                <a:off x="1750993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t30">
                <a:extLst>
                  <a:ext uri="{FF2B5EF4-FFF2-40B4-BE49-F238E27FC236}">
                    <a16:creationId xmlns:a16="http://schemas.microsoft.com/office/drawing/2014/main" id="{5447CECA-C02F-096A-0D75-26290C8824F2}"/>
                  </a:ext>
                </a:extLst>
              </p:cNvPr>
              <p:cNvSpPr/>
              <p:nvPr/>
            </p:nvSpPr>
            <p:spPr>
              <a:xfrm>
                <a:off x="1618721" y="2166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pt31">
                <a:extLst>
                  <a:ext uri="{FF2B5EF4-FFF2-40B4-BE49-F238E27FC236}">
                    <a16:creationId xmlns:a16="http://schemas.microsoft.com/office/drawing/2014/main" id="{E4692F9F-65EA-4909-B8AA-6A24C25D564B}"/>
                  </a:ext>
                </a:extLst>
              </p:cNvPr>
              <p:cNvSpPr/>
              <p:nvPr/>
            </p:nvSpPr>
            <p:spPr>
              <a:xfrm>
                <a:off x="1486448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pt32">
                <a:extLst>
                  <a:ext uri="{FF2B5EF4-FFF2-40B4-BE49-F238E27FC236}">
                    <a16:creationId xmlns:a16="http://schemas.microsoft.com/office/drawing/2014/main" id="{A43BA512-2189-2669-EC53-A34469E41F71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pt33">
                <a:extLst>
                  <a:ext uri="{FF2B5EF4-FFF2-40B4-BE49-F238E27FC236}">
                    <a16:creationId xmlns:a16="http://schemas.microsoft.com/office/drawing/2014/main" id="{CDD15AEA-06A3-607D-0FC8-780BF113F118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pt34">
                <a:extLst>
                  <a:ext uri="{FF2B5EF4-FFF2-40B4-BE49-F238E27FC236}">
                    <a16:creationId xmlns:a16="http://schemas.microsoft.com/office/drawing/2014/main" id="{9F941515-687D-E6DD-4F41-BD48ED6D592C}"/>
                  </a:ext>
                </a:extLst>
              </p:cNvPr>
              <p:cNvSpPr/>
              <p:nvPr/>
            </p:nvSpPr>
            <p:spPr>
              <a:xfrm>
                <a:off x="294144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pt35">
                <a:extLst>
                  <a:ext uri="{FF2B5EF4-FFF2-40B4-BE49-F238E27FC236}">
                    <a16:creationId xmlns:a16="http://schemas.microsoft.com/office/drawing/2014/main" id="{78CC27C4-0976-F933-9903-A808819F2C09}"/>
                  </a:ext>
                </a:extLst>
              </p:cNvPr>
              <p:cNvSpPr/>
              <p:nvPr/>
            </p:nvSpPr>
            <p:spPr>
              <a:xfrm>
                <a:off x="1618721" y="3166213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pt36">
                <a:extLst>
                  <a:ext uri="{FF2B5EF4-FFF2-40B4-BE49-F238E27FC236}">
                    <a16:creationId xmlns:a16="http://schemas.microsoft.com/office/drawing/2014/main" id="{6CE0F0EE-D586-974B-0103-F01CCDC5E861}"/>
                  </a:ext>
                </a:extLst>
              </p:cNvPr>
              <p:cNvSpPr/>
              <p:nvPr/>
            </p:nvSpPr>
            <p:spPr>
              <a:xfrm>
                <a:off x="54598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pt37">
                <a:extLst>
                  <a:ext uri="{FF2B5EF4-FFF2-40B4-BE49-F238E27FC236}">
                    <a16:creationId xmlns:a16="http://schemas.microsoft.com/office/drawing/2014/main" id="{5D9FC036-574D-503D-E01C-D0775BF7A5A3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pt38">
                <a:extLst>
                  <a:ext uri="{FF2B5EF4-FFF2-40B4-BE49-F238E27FC236}">
                    <a16:creationId xmlns:a16="http://schemas.microsoft.com/office/drawing/2014/main" id="{2F26037B-F522-D2D3-55E2-A03B7AA3D348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pt39">
                <a:extLst>
                  <a:ext uri="{FF2B5EF4-FFF2-40B4-BE49-F238E27FC236}">
                    <a16:creationId xmlns:a16="http://schemas.microsoft.com/office/drawing/2014/main" id="{E29103D7-A807-F71E-06E5-4BFBCABA8DF2}"/>
                  </a:ext>
                </a:extLst>
              </p:cNvPr>
              <p:cNvSpPr/>
              <p:nvPr/>
            </p:nvSpPr>
            <p:spPr>
              <a:xfrm>
                <a:off x="2679548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pt40">
                <a:extLst>
                  <a:ext uri="{FF2B5EF4-FFF2-40B4-BE49-F238E27FC236}">
                    <a16:creationId xmlns:a16="http://schemas.microsoft.com/office/drawing/2014/main" id="{0E27C97D-FC80-72BF-BC4F-9E10195FBFC2}"/>
                  </a:ext>
                </a:extLst>
              </p:cNvPr>
              <p:cNvSpPr/>
              <p:nvPr/>
            </p:nvSpPr>
            <p:spPr>
              <a:xfrm>
                <a:off x="1618721" y="3356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pt41">
                <a:extLst>
                  <a:ext uri="{FF2B5EF4-FFF2-40B4-BE49-F238E27FC236}">
                    <a16:creationId xmlns:a16="http://schemas.microsoft.com/office/drawing/2014/main" id="{5F1009EF-A999-F322-F21C-ACC7B7309997}"/>
                  </a:ext>
                </a:extLst>
              </p:cNvPr>
              <p:cNvSpPr/>
              <p:nvPr/>
            </p:nvSpPr>
            <p:spPr>
              <a:xfrm>
                <a:off x="1153120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pt42">
                <a:extLst>
                  <a:ext uri="{FF2B5EF4-FFF2-40B4-BE49-F238E27FC236}">
                    <a16:creationId xmlns:a16="http://schemas.microsoft.com/office/drawing/2014/main" id="{923E8A14-1B39-C839-EF7E-4C6EC5218699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pt43">
                <a:extLst>
                  <a:ext uri="{FF2B5EF4-FFF2-40B4-BE49-F238E27FC236}">
                    <a16:creationId xmlns:a16="http://schemas.microsoft.com/office/drawing/2014/main" id="{176F82D0-6B97-5214-7F4F-6759EBA4F452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pt44">
                <a:extLst>
                  <a:ext uri="{FF2B5EF4-FFF2-40B4-BE49-F238E27FC236}">
                    <a16:creationId xmlns:a16="http://schemas.microsoft.com/office/drawing/2014/main" id="{E63516E8-8FC9-1F81-3D85-364A5A1EE7B3}"/>
                  </a:ext>
                </a:extLst>
              </p:cNvPr>
              <p:cNvSpPr/>
              <p:nvPr/>
            </p:nvSpPr>
            <p:spPr>
              <a:xfrm>
                <a:off x="2584312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pt45">
                <a:extLst>
                  <a:ext uri="{FF2B5EF4-FFF2-40B4-BE49-F238E27FC236}">
                    <a16:creationId xmlns:a16="http://schemas.microsoft.com/office/drawing/2014/main" id="{D085115E-0877-1298-05EE-7546D65260A7}"/>
                  </a:ext>
                </a:extLst>
              </p:cNvPr>
              <p:cNvSpPr/>
              <p:nvPr/>
            </p:nvSpPr>
            <p:spPr>
              <a:xfrm>
                <a:off x="1618721" y="2297180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pt46">
                <a:extLst>
                  <a:ext uri="{FF2B5EF4-FFF2-40B4-BE49-F238E27FC236}">
                    <a16:creationId xmlns:a16="http://schemas.microsoft.com/office/drawing/2014/main" id="{9E1E382C-389E-A56B-99A2-0281FD701BE3}"/>
                  </a:ext>
                </a:extLst>
              </p:cNvPr>
              <p:cNvSpPr/>
              <p:nvPr/>
            </p:nvSpPr>
            <p:spPr>
              <a:xfrm>
                <a:off x="295993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pt47">
                <a:extLst>
                  <a:ext uri="{FF2B5EF4-FFF2-40B4-BE49-F238E27FC236}">
                    <a16:creationId xmlns:a16="http://schemas.microsoft.com/office/drawing/2014/main" id="{24202EDE-5A76-E435-A865-004AAE226334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pl18">
                <a:extLst>
                  <a:ext uri="{FF2B5EF4-FFF2-40B4-BE49-F238E27FC236}">
                    <a16:creationId xmlns:a16="http://schemas.microsoft.com/office/drawing/2014/main" id="{6CC33B39-3B74-1CAC-3F3C-4D62B1E9CC70}"/>
                  </a:ext>
                </a:extLst>
              </p:cNvPr>
              <p:cNvSpPr/>
              <p:nvPr/>
            </p:nvSpPr>
            <p:spPr>
              <a:xfrm>
                <a:off x="1217143" y="1810948"/>
                <a:ext cx="859773" cy="597872"/>
              </a:xfrm>
              <a:custGeom>
                <a:avLst/>
                <a:gdLst/>
                <a:ahLst/>
                <a:cxnLst/>
                <a:rect l="0" t="0" r="0" b="0"/>
                <a:pathLst>
                  <a:path w="859773" h="597872">
                    <a:moveTo>
                      <a:pt x="406077" y="0"/>
                    </a:moveTo>
                    <a:lnTo>
                      <a:pt x="859773" y="227509"/>
                    </a:lnTo>
                    <a:lnTo>
                      <a:pt x="406077" y="597872"/>
                    </a:lnTo>
                    <a:lnTo>
                      <a:pt x="0" y="227509"/>
                    </a:lnTo>
                    <a:lnTo>
                      <a:pt x="406077" y="0"/>
                    </a:lnTo>
                  </a:path>
                </a:pathLst>
              </a:custGeom>
              <a:ln w="2439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C6FB9E-3C59-223E-9A7A-06F4963AD0BA}"/>
              </a:ext>
            </a:extLst>
          </p:cNvPr>
          <p:cNvGrpSpPr/>
          <p:nvPr/>
        </p:nvGrpSpPr>
        <p:grpSpPr>
          <a:xfrm>
            <a:off x="3430603" y="3456116"/>
            <a:ext cx="2929211" cy="1325034"/>
            <a:chOff x="3365117" y="3899643"/>
            <a:chExt cx="2929211" cy="132503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A65604F-B775-C03E-25B3-5EE609583263}"/>
                </a:ext>
              </a:extLst>
            </p:cNvPr>
            <p:cNvGrpSpPr/>
            <p:nvPr/>
          </p:nvGrpSpPr>
          <p:grpSpPr>
            <a:xfrm>
              <a:off x="3446372" y="4127398"/>
              <a:ext cx="2847956" cy="1097279"/>
              <a:chOff x="2287859" y="3201901"/>
              <a:chExt cx="2847956" cy="1097279"/>
            </a:xfrm>
          </p:grpSpPr>
          <p:sp>
            <p:nvSpPr>
              <p:cNvPr id="174" name="rc24">
                <a:extLst>
                  <a:ext uri="{FF2B5EF4-FFF2-40B4-BE49-F238E27FC236}">
                    <a16:creationId xmlns:a16="http://schemas.microsoft.com/office/drawing/2014/main" id="{C1EEEAA7-54FA-FCE9-4049-EFDB43056AA2}"/>
                  </a:ext>
                </a:extLst>
              </p:cNvPr>
              <p:cNvSpPr/>
              <p:nvPr/>
            </p:nvSpPr>
            <p:spPr>
              <a:xfrm>
                <a:off x="2287859" y="3201901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rc25">
                <a:extLst>
                  <a:ext uri="{FF2B5EF4-FFF2-40B4-BE49-F238E27FC236}">
                    <a16:creationId xmlns:a16="http://schemas.microsoft.com/office/drawing/2014/main" id="{76FA17E4-67B8-FE51-6C89-AA29B560DC08}"/>
                  </a:ext>
                </a:extLst>
              </p:cNvPr>
              <p:cNvSpPr/>
              <p:nvPr/>
            </p:nvSpPr>
            <p:spPr>
              <a:xfrm>
                <a:off x="2296859" y="3210901"/>
                <a:ext cx="201455" cy="20145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rc26">
                <a:extLst>
                  <a:ext uri="{FF2B5EF4-FFF2-40B4-BE49-F238E27FC236}">
                    <a16:creationId xmlns:a16="http://schemas.microsoft.com/office/drawing/2014/main" id="{DED2651F-6D60-8520-D6B4-10152765325E}"/>
                  </a:ext>
                </a:extLst>
              </p:cNvPr>
              <p:cNvSpPr/>
              <p:nvPr/>
            </p:nvSpPr>
            <p:spPr>
              <a:xfrm>
                <a:off x="2287859" y="3421357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rc27">
                <a:extLst>
                  <a:ext uri="{FF2B5EF4-FFF2-40B4-BE49-F238E27FC236}">
                    <a16:creationId xmlns:a16="http://schemas.microsoft.com/office/drawing/2014/main" id="{27F0A9A4-2F60-76E2-0023-339863F3EE7B}"/>
                  </a:ext>
                </a:extLst>
              </p:cNvPr>
              <p:cNvSpPr/>
              <p:nvPr/>
            </p:nvSpPr>
            <p:spPr>
              <a:xfrm>
                <a:off x="2296859" y="3430357"/>
                <a:ext cx="201455" cy="20145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rc28">
                <a:extLst>
                  <a:ext uri="{FF2B5EF4-FFF2-40B4-BE49-F238E27FC236}">
                    <a16:creationId xmlns:a16="http://schemas.microsoft.com/office/drawing/2014/main" id="{46EA27F8-6669-C374-2DBE-C86F6A0E9A92}"/>
                  </a:ext>
                </a:extLst>
              </p:cNvPr>
              <p:cNvSpPr/>
              <p:nvPr/>
            </p:nvSpPr>
            <p:spPr>
              <a:xfrm>
                <a:off x="2287859" y="3640813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rc29">
                <a:extLst>
                  <a:ext uri="{FF2B5EF4-FFF2-40B4-BE49-F238E27FC236}">
                    <a16:creationId xmlns:a16="http://schemas.microsoft.com/office/drawing/2014/main" id="{F52A6EFD-6B0F-AEE7-08F2-647A719A7162}"/>
                  </a:ext>
                </a:extLst>
              </p:cNvPr>
              <p:cNvSpPr/>
              <p:nvPr/>
            </p:nvSpPr>
            <p:spPr>
              <a:xfrm>
                <a:off x="2296859" y="3649813"/>
                <a:ext cx="201455" cy="201455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rc30">
                <a:extLst>
                  <a:ext uri="{FF2B5EF4-FFF2-40B4-BE49-F238E27FC236}">
                    <a16:creationId xmlns:a16="http://schemas.microsoft.com/office/drawing/2014/main" id="{3BBB5A8A-0CB6-4BCD-8EA4-1D2A3D4A1193}"/>
                  </a:ext>
                </a:extLst>
              </p:cNvPr>
              <p:cNvSpPr/>
              <p:nvPr/>
            </p:nvSpPr>
            <p:spPr>
              <a:xfrm>
                <a:off x="2287859" y="3860269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rc31">
                <a:extLst>
                  <a:ext uri="{FF2B5EF4-FFF2-40B4-BE49-F238E27FC236}">
                    <a16:creationId xmlns:a16="http://schemas.microsoft.com/office/drawing/2014/main" id="{3F83A927-298C-C363-991F-A24AA9132192}"/>
                  </a:ext>
                </a:extLst>
              </p:cNvPr>
              <p:cNvSpPr/>
              <p:nvPr/>
            </p:nvSpPr>
            <p:spPr>
              <a:xfrm>
                <a:off x="2296859" y="3869269"/>
                <a:ext cx="201455" cy="201455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rc32">
                <a:extLst>
                  <a:ext uri="{FF2B5EF4-FFF2-40B4-BE49-F238E27FC236}">
                    <a16:creationId xmlns:a16="http://schemas.microsoft.com/office/drawing/2014/main" id="{7DF0BE84-05C5-08E1-41C9-E0387D172DA6}"/>
                  </a:ext>
                </a:extLst>
              </p:cNvPr>
              <p:cNvSpPr/>
              <p:nvPr/>
            </p:nvSpPr>
            <p:spPr>
              <a:xfrm>
                <a:off x="2287859" y="4079725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rc33">
                <a:extLst>
                  <a:ext uri="{FF2B5EF4-FFF2-40B4-BE49-F238E27FC236}">
                    <a16:creationId xmlns:a16="http://schemas.microsoft.com/office/drawing/2014/main" id="{07A7A8BA-DD90-9990-5130-A8FE785AE391}"/>
                  </a:ext>
                </a:extLst>
              </p:cNvPr>
              <p:cNvSpPr/>
              <p:nvPr/>
            </p:nvSpPr>
            <p:spPr>
              <a:xfrm>
                <a:off x="2296859" y="4088725"/>
                <a:ext cx="201455" cy="20145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tx34">
                <a:extLst>
                  <a:ext uri="{FF2B5EF4-FFF2-40B4-BE49-F238E27FC236}">
                    <a16:creationId xmlns:a16="http://schemas.microsoft.com/office/drawing/2014/main" id="{A4822C90-7EAA-07E0-7914-B2EE9B286B54}"/>
                  </a:ext>
                </a:extLst>
              </p:cNvPr>
              <p:cNvSpPr/>
              <p:nvPr/>
            </p:nvSpPr>
            <p:spPr>
              <a:xfrm>
                <a:off x="2576904" y="3246745"/>
                <a:ext cx="1192743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Local offset (status quo)</a:t>
                </a:r>
              </a:p>
            </p:txBody>
          </p:sp>
          <p:sp>
            <p:nvSpPr>
              <p:cNvPr id="186" name="tx35">
                <a:extLst>
                  <a:ext uri="{FF2B5EF4-FFF2-40B4-BE49-F238E27FC236}">
                    <a16:creationId xmlns:a16="http://schemas.microsoft.com/office/drawing/2014/main" id="{B7145AEC-D7A0-A660-B179-858C5E2F6B40}"/>
                  </a:ext>
                </a:extLst>
              </p:cNvPr>
              <p:cNvSpPr/>
              <p:nvPr/>
            </p:nvSpPr>
            <p:spPr>
              <a:xfrm>
                <a:off x="2576904" y="3467565"/>
                <a:ext cx="1061992" cy="10351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biodiversity</a:t>
                </a:r>
              </a:p>
            </p:txBody>
          </p:sp>
          <p:sp>
            <p:nvSpPr>
              <p:cNvPr id="187" name="tx36">
                <a:extLst>
                  <a:ext uri="{FF2B5EF4-FFF2-40B4-BE49-F238E27FC236}">
                    <a16:creationId xmlns:a16="http://schemas.microsoft.com/office/drawing/2014/main" id="{3A83D242-0C96-9600-3BF0-39F28AAEA44A}"/>
                  </a:ext>
                </a:extLst>
              </p:cNvPr>
              <p:cNvSpPr/>
              <p:nvPr/>
            </p:nvSpPr>
            <p:spPr>
              <a:xfrm>
                <a:off x="2576904" y="3709232"/>
                <a:ext cx="732770" cy="8130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Minimise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costs</a:t>
                </a:r>
              </a:p>
            </p:txBody>
          </p:sp>
          <p:sp>
            <p:nvSpPr>
              <p:cNvPr id="188" name="tx37">
                <a:extLst>
                  <a:ext uri="{FF2B5EF4-FFF2-40B4-BE49-F238E27FC236}">
                    <a16:creationId xmlns:a16="http://schemas.microsoft.com/office/drawing/2014/main" id="{40FC9724-8971-7838-C67E-B3B9E20BD7A5}"/>
                  </a:ext>
                </a:extLst>
              </p:cNvPr>
              <p:cNvSpPr/>
              <p:nvPr/>
            </p:nvSpPr>
            <p:spPr>
              <a:xfrm>
                <a:off x="2576904" y="3905113"/>
                <a:ext cx="255891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(non-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biodivers</a:t>
                </a:r>
                <a:r>
                  <a:rPr lang="en-GB"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ty) co-benefits minus costs</a:t>
                </a:r>
              </a:p>
            </p:txBody>
          </p:sp>
          <p:sp>
            <p:nvSpPr>
              <p:cNvPr id="189" name="tx38">
                <a:extLst>
                  <a:ext uri="{FF2B5EF4-FFF2-40B4-BE49-F238E27FC236}">
                    <a16:creationId xmlns:a16="http://schemas.microsoft.com/office/drawing/2014/main" id="{93FA848B-9C79-2BCC-20BA-A2411A58AEDC}"/>
                  </a:ext>
                </a:extLst>
              </p:cNvPr>
              <p:cNvSpPr/>
              <p:nvPr/>
            </p:nvSpPr>
            <p:spPr>
              <a:xfrm>
                <a:off x="2576904" y="4124569"/>
                <a:ext cx="185735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 equity weighted co-benefits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EBE1934-B913-4100-8183-D49F2A9BF738}"/>
                </a:ext>
              </a:extLst>
            </p:cNvPr>
            <p:cNvSpPr txBox="1"/>
            <p:nvPr/>
          </p:nvSpPr>
          <p:spPr>
            <a:xfrm>
              <a:off x="3365117" y="3899643"/>
              <a:ext cx="2838956" cy="22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" b="1" dirty="0">
                  <a:latin typeface="Arial" panose="020B0604020202020204" pitchFamily="34" charset="0"/>
                  <a:cs typeface="Arial" panose="020B0604020202020204" pitchFamily="34" charset="0"/>
                </a:rPr>
                <a:t>Key: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6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6EE4A5-8F13-7AB8-4953-8CC79DD5C5EE}"/>
              </a:ext>
            </a:extLst>
          </p:cNvPr>
          <p:cNvGrpSpPr/>
          <p:nvPr/>
        </p:nvGrpSpPr>
        <p:grpSpPr>
          <a:xfrm>
            <a:off x="0" y="-3698572"/>
            <a:ext cx="6705602" cy="13681348"/>
            <a:chOff x="0" y="-3698572"/>
            <a:chExt cx="6705602" cy="13681348"/>
          </a:xfrm>
        </p:grpSpPr>
        <p:pic>
          <p:nvPicPr>
            <p:cNvPr id="2" name="Picture 1" descr="Map&#10;&#10;Description automatically generated">
              <a:extLst>
                <a:ext uri="{FF2B5EF4-FFF2-40B4-BE49-F238E27FC236}">
                  <a16:creationId xmlns:a16="http://schemas.microsoft.com/office/drawing/2014/main" id="{A4E62D4B-A6F4-0A9C-DD24-83149EF79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87" r="25432"/>
            <a:stretch/>
          </p:blipFill>
          <p:spPr>
            <a:xfrm>
              <a:off x="0" y="-3698572"/>
              <a:ext cx="3352801" cy="4572009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A5183636-FFE6-63DE-873A-86F65C246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3" r="25416"/>
            <a:stretch/>
          </p:blipFill>
          <p:spPr>
            <a:xfrm>
              <a:off x="3352801" y="-3698572"/>
              <a:ext cx="3352801" cy="4572009"/>
            </a:xfrm>
            <a:prstGeom prst="rect">
              <a:avLst/>
            </a:prstGeom>
          </p:spPr>
        </p:pic>
        <p:pic>
          <p:nvPicPr>
            <p:cNvPr id="4" name="Picture 3" descr="Map&#10;&#10;Description automatically generated">
              <a:extLst>
                <a:ext uri="{FF2B5EF4-FFF2-40B4-BE49-F238E27FC236}">
                  <a16:creationId xmlns:a16="http://schemas.microsoft.com/office/drawing/2014/main" id="{6426C03C-A4A8-22F4-3858-5331B07E6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13" r="25407"/>
            <a:stretch/>
          </p:blipFill>
          <p:spPr>
            <a:xfrm>
              <a:off x="3345686" y="838200"/>
              <a:ext cx="3352801" cy="4572009"/>
            </a:xfrm>
            <a:prstGeom prst="rect">
              <a:avLst/>
            </a:prstGeom>
          </p:spPr>
        </p:pic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3A757C2B-B9E9-0599-A636-542661714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982" r="25321"/>
            <a:stretch/>
          </p:blipFill>
          <p:spPr>
            <a:xfrm>
              <a:off x="2370" y="883493"/>
              <a:ext cx="3373026" cy="4572009"/>
            </a:xfrm>
            <a:prstGeom prst="rect">
              <a:avLst/>
            </a:prstGeom>
          </p:spPr>
        </p:pic>
        <p:pic>
          <p:nvPicPr>
            <p:cNvPr id="6" name="Picture 5" descr="Map&#10;&#10;Description automatically generated">
              <a:extLst>
                <a:ext uri="{FF2B5EF4-FFF2-40B4-BE49-F238E27FC236}">
                  <a16:creationId xmlns:a16="http://schemas.microsoft.com/office/drawing/2014/main" id="{5525CE87-3A59-231C-0AAD-B57191F1F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37" r="25470"/>
            <a:stretch/>
          </p:blipFill>
          <p:spPr>
            <a:xfrm>
              <a:off x="18220" y="5410767"/>
              <a:ext cx="3315192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12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472</Words>
  <Application>Microsoft Office PowerPoint</Application>
  <PresentationFormat>A4 Paper (210x297 mm)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Ariel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Rebecca Collins</cp:lastModifiedBy>
  <cp:revision>13</cp:revision>
  <dcterms:created xsi:type="dcterms:W3CDTF">2015-07-14T21:05:00Z</dcterms:created>
  <dcterms:modified xsi:type="dcterms:W3CDTF">2023-04-05T15:03:02Z</dcterms:modified>
</cp:coreProperties>
</file>