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43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B927"/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6681" autoAdjust="0"/>
  </p:normalViewPr>
  <p:slideViewPr>
    <p:cSldViewPr snapToGrid="0">
      <p:cViewPr>
        <p:scale>
          <a:sx n="125" d="100"/>
          <a:sy n="12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1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838200"/>
          </a:xfrm>
        </p:spPr>
        <p:txBody>
          <a:bodyPr>
            <a:normAutofit/>
          </a:bodyPr>
          <a:lstStyle/>
          <a:p>
            <a:r>
              <a:rPr lang="en-US" sz="2400" dirty="0"/>
              <a:t>Random forest regression - baseline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803289"/>
              </p:ext>
            </p:extLst>
          </p:nvPr>
        </p:nvGraphicFramePr>
        <p:xfrm>
          <a:off x="4002482" y="1007869"/>
          <a:ext cx="4400396" cy="525510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rgbClr val="C0F400">
                      <a:alpha val="20000"/>
                    </a:srgbClr>
                  </a:outerShdw>
                </a:effectLst>
                <a:tableStyleId>{5C22544A-7EE6-4342-B048-85BDC9FD1C3A}</a:tableStyleId>
              </a:tblPr>
              <a:tblGrid>
                <a:gridCol w="2200198">
                  <a:extLst>
                    <a:ext uri="{9D8B030D-6E8A-4147-A177-3AD203B41FA5}">
                      <a16:colId xmlns:a16="http://schemas.microsoft.com/office/drawing/2014/main" val="2187161638"/>
                    </a:ext>
                  </a:extLst>
                </a:gridCol>
                <a:gridCol w="2200198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</a:tblGrid>
              <a:tr h="726258">
                <a:tc>
                  <a:txBody>
                    <a:bodyPr/>
                    <a:lstStyle/>
                    <a:p>
                      <a:pPr algn="ctr"/>
                      <a:endParaRPr lang="ru-RU" sz="24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F3342"/>
                          </a:solidFill>
                        </a:rPr>
                        <a:t>Resale Transaction Data Only</a:t>
                      </a:r>
                      <a:endParaRPr lang="ru-RU" sz="12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Target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Price per sq Meter per Lease Year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Categorical Features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Town and Flat Type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48515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Removed Features with High VIF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Yes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Number of Features Used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35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457200" marR="0" lvl="1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R</a:t>
                      </a:r>
                      <a:r>
                        <a:rPr lang="en-US" sz="1000" b="0" i="0" u="none" baseline="3000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</a:t>
                      </a:r>
                      <a:r>
                        <a:rPr lang="en-US" sz="1000" b="0" i="0" u="none" baseline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</a:t>
                      </a:r>
                    </a:p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baseline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Train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0.787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Test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0.615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117077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Validate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0.713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0745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457200" marR="0" lvl="1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MSE </a:t>
                      </a:r>
                    </a:p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Train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62.796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14759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Test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135.024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9335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marL="914400" marR="0" lvl="2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Validate</a:t>
                      </a:r>
                      <a:endParaRPr lang="ru-RU" sz="10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114.249</a:t>
                      </a:r>
                    </a:p>
                  </a:txBody>
                  <a:tcPr marL="28575" marR="28575" marT="19050" marB="19050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6929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D7AF76-ECA8-471E-8C6B-C80BEF91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7" y="2070196"/>
            <a:ext cx="3375503" cy="2829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7020C5-893E-4978-BF8A-541B9AFB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574" y="1138674"/>
            <a:ext cx="1933769" cy="5067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E1C2B4-482F-49FE-AFDB-1F4D6B90A724}"/>
              </a:ext>
            </a:extLst>
          </p:cNvPr>
          <p:cNvSpPr txBox="1"/>
          <p:nvPr/>
        </p:nvSpPr>
        <p:spPr>
          <a:xfrm>
            <a:off x="9396133" y="861824"/>
            <a:ext cx="11144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100" b="1" i="0" u="none" strike="noStrike" kern="1200" cap="all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FEatures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D491A-6B69-49C9-8699-0D2506CEBD3D}"/>
              </a:ext>
            </a:extLst>
          </p:cNvPr>
          <p:cNvSpPr txBox="1"/>
          <p:nvPr/>
        </p:nvSpPr>
        <p:spPr>
          <a:xfrm>
            <a:off x="160177" y="1792466"/>
            <a:ext cx="11144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100" b="1" i="0" u="none" strike="noStrike" kern="1200" cap="all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12079-F6A8-4C21-B630-9935916DA79D}"/>
              </a:ext>
            </a:extLst>
          </p:cNvPr>
          <p:cNvSpPr txBox="1"/>
          <p:nvPr/>
        </p:nvSpPr>
        <p:spPr>
          <a:xfrm>
            <a:off x="10095547" y="6486537"/>
            <a:ext cx="124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tbresee@umich.edu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5C80E2-6560-4AA3-88FE-C3CCBFF5751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35680" y="3484929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340EA-4D3D-470F-B5D6-C0F623079401}">
  <ds:schemaRefs>
    <ds:schemaRef ds:uri="http://purl.org/dc/terms/"/>
    <ds:schemaRef ds:uri="http://purl.org/dc/elements/1.1/"/>
    <ds:schemaRef ds:uri="71af3243-3dd4-4a8d-8c0d-dd76da1f02a5"/>
    <ds:schemaRef ds:uri="http://schemas.microsoft.com/office/2006/metadata/properties"/>
    <ds:schemaRef ds:uri="http://purl.org/dc/dcmitype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415</TotalTime>
  <Words>56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</vt:lpstr>
      <vt:lpstr>Gill Sans Light</vt:lpstr>
      <vt:lpstr>Office Theme</vt:lpstr>
      <vt:lpstr>Random forest regression - baseline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Up 2</dc:title>
  <dc:creator>Michael McManus</dc:creator>
  <cp:lastModifiedBy>Bresee, Tom</cp:lastModifiedBy>
  <cp:revision>17</cp:revision>
  <dcterms:created xsi:type="dcterms:W3CDTF">2022-03-29T04:35:12Z</dcterms:created>
  <dcterms:modified xsi:type="dcterms:W3CDTF">2022-04-24T18:42:02Z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