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4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CB927"/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6681" autoAdjust="0"/>
  </p:normalViewPr>
  <p:slideViewPr>
    <p:cSldViewPr snapToGrid="0">
      <p:cViewPr varScale="1">
        <p:scale>
          <a:sx n="116" d="100"/>
          <a:sy n="116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1" r:id="rId9"/>
    <p:sldLayoutId id="2147483666" r:id="rId10"/>
    <p:sldLayoutId id="2147483670" r:id="rId11"/>
    <p:sldLayoutId id="2147483667" r:id="rId12"/>
    <p:sldLayoutId id="2147483668" r:id="rId13"/>
    <p:sldLayoutId id="2147483665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007869"/>
          </a:xfrm>
        </p:spPr>
        <p:txBody>
          <a:bodyPr>
            <a:normAutofit/>
          </a:bodyPr>
          <a:lstStyle/>
          <a:p>
            <a:r>
              <a:rPr lang="en-US" sz="2400" dirty="0"/>
              <a:t>Random forest regression – FULL FEATURES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365659"/>
              </p:ext>
            </p:extLst>
          </p:nvPr>
        </p:nvGraphicFramePr>
        <p:xfrm>
          <a:off x="3895802" y="1007869"/>
          <a:ext cx="4400396" cy="525510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srgbClr val="C0F400">
                      <a:alpha val="20000"/>
                    </a:srgbClr>
                  </a:outerShdw>
                </a:effectLst>
                <a:tableStyleId>{5C22544A-7EE6-4342-B048-85BDC9FD1C3A}</a:tableStyleId>
              </a:tblPr>
              <a:tblGrid>
                <a:gridCol w="2200198">
                  <a:extLst>
                    <a:ext uri="{9D8B030D-6E8A-4147-A177-3AD203B41FA5}">
                      <a16:colId xmlns:a16="http://schemas.microsoft.com/office/drawing/2014/main" val="2187161638"/>
                    </a:ext>
                  </a:extLst>
                </a:gridCol>
                <a:gridCol w="2200198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</a:tblGrid>
              <a:tr h="726258">
                <a:tc>
                  <a:txBody>
                    <a:bodyPr/>
                    <a:lstStyle/>
                    <a:p>
                      <a:pPr algn="ctr"/>
                      <a:endParaRPr lang="ru-RU" sz="24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F3342"/>
                          </a:solidFill>
                        </a:rPr>
                        <a:t>Resale Transaction Data Only and Location Features</a:t>
                      </a:r>
                      <a:endParaRPr lang="ru-RU" sz="12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Target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Price per sq Meter per Lease Year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Categorical Features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Town and Flat Type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48515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Removed Features with High VIF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Yes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Number of Features Used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367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457200" marR="0" lvl="1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R</a:t>
                      </a:r>
                      <a:r>
                        <a:rPr lang="en-US" sz="1000" b="0" i="0" u="none" baseline="3000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</a:t>
                      </a:r>
                      <a:r>
                        <a:rPr lang="en-US" sz="1000" b="0" i="0" u="none" baseline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</a:t>
                      </a:r>
                    </a:p>
                    <a:p>
                      <a:pPr marL="914400" marR="0" lvl="2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baseline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Train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0.923</a:t>
                      </a:r>
                    </a:p>
                  </a:txBody>
                  <a:tcPr marL="28575" marR="28575" marT="19050" marB="19050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914400" marR="0" lvl="2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Test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0.717</a:t>
                      </a:r>
                    </a:p>
                  </a:txBody>
                  <a:tcPr marL="28575" marR="28575" marT="19050" marB="19050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117077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914400" marR="0" lvl="2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Validate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0.828</a:t>
                      </a:r>
                    </a:p>
                  </a:txBody>
                  <a:tcPr marL="28575" marR="28575" marT="19050" marB="19050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0745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457200" marR="0" lvl="1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MSE </a:t>
                      </a:r>
                    </a:p>
                    <a:p>
                      <a:pPr marL="914400" marR="0" lvl="2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Train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19.829</a:t>
                      </a:r>
                    </a:p>
                  </a:txBody>
                  <a:tcPr marL="28575" marR="28575" marT="19050" marB="19050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14759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914400" marR="0" lvl="2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Test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99.992</a:t>
                      </a:r>
                    </a:p>
                  </a:txBody>
                  <a:tcPr marL="28575" marR="28575" marT="19050" marB="19050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9335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914400" marR="0" lvl="2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Validate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73.317</a:t>
                      </a:r>
                    </a:p>
                  </a:txBody>
                  <a:tcPr marL="28575" marR="28575" marT="19050" marB="19050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46929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0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416</TotalTime>
  <Words>53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</vt:lpstr>
      <vt:lpstr>Gill Sans Light</vt:lpstr>
      <vt:lpstr>Office Theme</vt:lpstr>
      <vt:lpstr>Random forest regression – FULL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Up 2</dc:title>
  <dc:creator>Michael McManus</dc:creator>
  <cp:lastModifiedBy>Bresee, Tom</cp:lastModifiedBy>
  <cp:revision>16</cp:revision>
  <dcterms:created xsi:type="dcterms:W3CDTF">2022-03-29T04:35:12Z</dcterms:created>
  <dcterms:modified xsi:type="dcterms:W3CDTF">2022-04-24T18:43:17Z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