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9" r:id="rId6"/>
    <p:sldId id="260" r:id="rId7"/>
    <p:sldId id="261" r:id="rId8"/>
    <p:sldId id="272" r:id="rId9"/>
    <p:sldId id="262" r:id="rId10"/>
    <p:sldId id="274" r:id="rId11"/>
    <p:sldId id="268" r:id="rId12"/>
    <p:sldId id="275" r:id="rId13"/>
    <p:sldId id="276" r:id="rId14"/>
    <p:sldId id="263" r:id="rId15"/>
    <p:sldId id="277" r:id="rId16"/>
    <p:sldId id="279" r:id="rId17"/>
    <p:sldId id="264" r:id="rId18"/>
    <p:sldId id="278" r:id="rId19"/>
    <p:sldId id="267" r:id="rId20"/>
    <p:sldId id="273" r:id="rId21"/>
    <p:sldId id="280" r:id="rId22"/>
    <p:sldId id="271" r:id="rId23"/>
    <p:sldId id="270"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200" d="100"/>
          <a:sy n="200" d="100"/>
        </p:scale>
        <p:origin x="156" y="2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a:xfrm>
            <a:off x="381000" y="685800"/>
            <a:ext cx="6096000" cy="3429000"/>
          </a:xfrm>
        </p:spPr>
      </p:sp>
      <p:sp>
        <p:nvSpPr>
          <p:cNvPr id="3" name="Місце для нотаток 2"/>
          <p:cNvSpPr>
            <a:spLocks noGrp="1"/>
          </p:cNvSpPr>
          <p:nvPr>
            <p:ph type="body" idx="1"/>
          </p:nvPr>
        </p:nvSpPr>
        <p:spPr/>
        <p:txBody>
          <a:bodyPr/>
          <a:lstStyle/>
          <a:p>
            <a:endParaRPr lang="uk-UA" noProof="0" dirty="0"/>
          </a:p>
        </p:txBody>
      </p:sp>
    </p:spTree>
    <p:extLst>
      <p:ext uri="{BB962C8B-B14F-4D97-AF65-F5344CB8AC3E}">
        <p14:creationId xmlns:p14="http://schemas.microsoft.com/office/powerpoint/2010/main" val="196663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432560" y="269923"/>
            <a:ext cx="7406700" cy="1104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562214"/>
              </a:buClr>
              <a:buSzPts val="4300"/>
              <a:buFont typeface="Gill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432560" y="1387548"/>
            <a:ext cx="7406700" cy="1314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22" name="Google Shape;22;p2"/>
          <p:cNvSpPr/>
          <p:nvPr/>
        </p:nvSpPr>
        <p:spPr>
          <a:xfrm>
            <a:off x="921433" y="1060351"/>
            <a:ext cx="210300" cy="157800"/>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23" name="Google Shape;23;p2"/>
          <p:cNvSpPr/>
          <p:nvPr/>
        </p:nvSpPr>
        <p:spPr>
          <a:xfrm>
            <a:off x="1157176" y="100876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3384288" y="-862950"/>
            <a:ext cx="3600600" cy="74982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5578050" y="1485929"/>
            <a:ext cx="4388700" cy="1828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1729950" y="-380970"/>
            <a:ext cx="4388700"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3"/>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86798" y="-12"/>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4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35"/>
        <p:cNvGrpSpPr/>
        <p:nvPr/>
      </p:nvGrpSpPr>
      <p:grpSpPr>
        <a:xfrm>
          <a:off x="0" y="0"/>
          <a:ext cx="0" cy="0"/>
          <a:chOff x="0" y="0"/>
          <a:chExt cx="0" cy="0"/>
        </a:xfrm>
      </p:grpSpPr>
      <p:sp>
        <p:nvSpPr>
          <p:cNvPr id="36" name="Google Shape;36;p5"/>
          <p:cNvSpPr/>
          <p:nvPr/>
        </p:nvSpPr>
        <p:spPr>
          <a:xfrm>
            <a:off x="2282890" y="-40"/>
            <a:ext cx="6858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37" name="Google Shape;37;p5"/>
          <p:cNvSpPr txBox="1">
            <a:spLocks noGrp="1"/>
          </p:cNvSpPr>
          <p:nvPr>
            <p:ph type="title"/>
          </p:nvPr>
        </p:nvSpPr>
        <p:spPr>
          <a:xfrm>
            <a:off x="2578392" y="1950244"/>
            <a:ext cx="6400800" cy="17145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2578392" y="800100"/>
            <a:ext cx="6400800" cy="1132200"/>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5"/>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42" name="Google Shape;42;p5"/>
          <p:cNvSpPr/>
          <p:nvPr/>
        </p:nvSpPr>
        <p:spPr>
          <a:xfrm>
            <a:off x="2286000" y="0"/>
            <a:ext cx="76200" cy="5143500"/>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43" name="Google Shape;43;p5"/>
          <p:cNvSpPr/>
          <p:nvPr/>
        </p:nvSpPr>
        <p:spPr>
          <a:xfrm>
            <a:off x="2172321" y="2110992"/>
            <a:ext cx="210300" cy="157800"/>
          </a:xfrm>
          <a:prstGeom prst="ellipse">
            <a:avLst/>
          </a:prstGeom>
          <a:gradFill>
            <a:gsLst>
              <a:gs pos="0">
                <a:srgbClr val="D7F6FF">
                  <a:alpha val="94509"/>
                </a:srgbClr>
              </a:gs>
              <a:gs pos="50000">
                <a:srgbClr val="C0E3F0">
                  <a:alpha val="89411"/>
                </a:srgbClr>
              </a:gs>
              <a:gs pos="95000">
                <a:srgbClr val="65C6EA">
                  <a:alpha val="87450"/>
                </a:srgbClr>
              </a:gs>
              <a:gs pos="100000">
                <a:srgbClr val="00BBF1">
                  <a:alpha val="84313"/>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44" name="Google Shape;44;p5"/>
          <p:cNvSpPr/>
          <p:nvPr/>
        </p:nvSpPr>
        <p:spPr>
          <a:xfrm>
            <a:off x="2408064" y="205940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143560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6"/>
          <p:cNvSpPr txBox="1">
            <a:spLocks noGrp="1"/>
          </p:cNvSpPr>
          <p:nvPr>
            <p:ph type="body" idx="2"/>
          </p:nvPr>
        </p:nvSpPr>
        <p:spPr>
          <a:xfrm>
            <a:off x="527608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6"/>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Сравнение" type="twoTxTwoObj">
  <p:cSld name="TWO_OBJECTS_WITH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57200" y="3870252"/>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562214"/>
              </a:buClr>
              <a:buSzPts val="4500"/>
              <a:buFont typeface="Gill Sans"/>
              <a:buNone/>
              <a:defRPr sz="45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45720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7"/>
          <p:cNvSpPr txBox="1">
            <a:spLocks noGrp="1"/>
          </p:cNvSpPr>
          <p:nvPr>
            <p:ph type="body" idx="2"/>
          </p:nvPr>
        </p:nvSpPr>
        <p:spPr>
          <a:xfrm>
            <a:off x="466344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7"/>
          <p:cNvSpPr txBox="1">
            <a:spLocks noGrp="1"/>
          </p:cNvSpPr>
          <p:nvPr>
            <p:ph type="body" idx="3"/>
          </p:nvPr>
        </p:nvSpPr>
        <p:spPr>
          <a:xfrm>
            <a:off x="45720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7"/>
          <p:cNvSpPr txBox="1">
            <a:spLocks noGrp="1"/>
          </p:cNvSpPr>
          <p:nvPr>
            <p:ph type="body" idx="4"/>
          </p:nvPr>
        </p:nvSpPr>
        <p:spPr>
          <a:xfrm>
            <a:off x="466344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7"/>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Пустой слайд" type="blank">
  <p:cSld name="BLANK">
    <p:spTree>
      <p:nvGrpSpPr>
        <p:cNvPr id="1" name="Shape 61"/>
        <p:cNvGrpSpPr/>
        <p:nvPr/>
      </p:nvGrpSpPr>
      <p:grpSpPr>
        <a:xfrm>
          <a:off x="0" y="0"/>
          <a:ext cx="0" cy="0"/>
          <a:chOff x="0" y="0"/>
          <a:chExt cx="0" cy="0"/>
        </a:xfrm>
      </p:grpSpPr>
      <p:sp>
        <p:nvSpPr>
          <p:cNvPr id="62" name="Google Shape;62;p8"/>
          <p:cNvSpPr/>
          <p:nvPr/>
        </p:nvSpPr>
        <p:spPr>
          <a:xfrm>
            <a:off x="1014984" y="0"/>
            <a:ext cx="81291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63" name="Google Shape;63;p8"/>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66" name="Google Shape;66;p8"/>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Объект с подписью" type="objTx">
  <p:cSld name="OBJECT_WITH_CAPTION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162584"/>
            <a:ext cx="3810000" cy="87150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57200" y="1055223"/>
            <a:ext cx="3810000" cy="523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9"/>
          <p:cNvSpPr txBox="1">
            <a:spLocks noGrp="1"/>
          </p:cNvSpPr>
          <p:nvPr>
            <p:ph type="body" idx="2"/>
          </p:nvPr>
        </p:nvSpPr>
        <p:spPr>
          <a:xfrm>
            <a:off x="457200" y="1600200"/>
            <a:ext cx="8153400" cy="2994600"/>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9"/>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5886896" y="800100"/>
            <a:ext cx="2743200" cy="148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562214"/>
              </a:buClr>
              <a:buSzPts val="2100"/>
              <a:buFont typeface="Gill Sans"/>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p>
        </p:txBody>
      </p:sp>
      <p:sp>
        <p:nvSpPr>
          <p:cNvPr id="79" name="Google Shape;79;p10"/>
          <p:cNvSpPr/>
          <p:nvPr/>
        </p:nvSpPr>
        <p:spPr>
          <a:xfrm>
            <a:off x="762000" y="800100"/>
            <a:ext cx="4572000" cy="3429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509"/>
              </a:srgbClr>
            </a:outerShdw>
          </a:effectLst>
        </p:spPr>
        <p:txBody>
          <a:bodyPr spcFirstLastPara="1" wrap="square" lIns="91425" tIns="274300" rIns="91425" bIns="45700" anchor="t" anchorCtr="0">
            <a:no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80" name="Google Shape;80;p10"/>
          <p:cNvSpPr>
            <a:spLocks noGrp="1"/>
          </p:cNvSpPr>
          <p:nvPr>
            <p:ph type="pic" idx="2"/>
          </p:nvPr>
        </p:nvSpPr>
        <p:spPr>
          <a:xfrm>
            <a:off x="838200" y="857252"/>
            <a:ext cx="4419600" cy="2635800"/>
          </a:xfrm>
          <a:prstGeom prst="roundRect">
            <a:avLst>
              <a:gd name="adj" fmla="val 783"/>
            </a:avLst>
          </a:prstGeom>
          <a:solidFill>
            <a:schemeClr val="lt2"/>
          </a:solidFill>
          <a:ln>
            <a:noFill/>
          </a:ln>
        </p:spPr>
      </p:sp>
      <p:sp>
        <p:nvSpPr>
          <p:cNvPr id="81" name="Google Shape;81;p10"/>
          <p:cNvSpPr/>
          <p:nvPr/>
        </p:nvSpPr>
        <p:spPr>
          <a:xfrm rot="-1689896">
            <a:off x="423058" y="706283"/>
            <a:ext cx="633134" cy="172178"/>
          </a:xfrm>
          <a:prstGeom prst="flowChartProcess">
            <a:avLst/>
          </a:prstGeom>
          <a:solidFill>
            <a:srgbClr val="FBFBFB">
              <a:alpha val="44313"/>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2" name="Google Shape;82;p10"/>
          <p:cNvSpPr/>
          <p:nvPr/>
        </p:nvSpPr>
        <p:spPr>
          <a:xfrm rot="1665327" flipH="1">
            <a:off x="5028006" y="693321"/>
            <a:ext cx="600546" cy="171770"/>
          </a:xfrm>
          <a:prstGeom prst="flowChartProcess">
            <a:avLst/>
          </a:prstGeom>
          <a:solidFill>
            <a:srgbClr val="FBFBFB">
              <a:alpha val="44313"/>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3" name="Google Shape;83;p10"/>
          <p:cNvSpPr txBox="1">
            <a:spLocks noGrp="1"/>
          </p:cNvSpPr>
          <p:nvPr>
            <p:ph type="body" idx="1"/>
          </p:nvPr>
        </p:nvSpPr>
        <p:spPr>
          <a:xfrm>
            <a:off x="838200" y="3600450"/>
            <a:ext cx="4419600" cy="5715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5"/>
        <p:cNvGrpSpPr/>
        <p:nvPr/>
      </p:nvGrpSpPr>
      <p:grpSpPr>
        <a:xfrm>
          <a:off x="0" y="0"/>
          <a:ext cx="0" cy="0"/>
          <a:chOff x="0" y="0"/>
          <a:chExt cx="0" cy="0"/>
        </a:xfrm>
      </p:grpSpPr>
      <p:sp>
        <p:nvSpPr>
          <p:cNvPr id="6" name="Google Shape;6;p1"/>
          <p:cNvSpPr/>
          <p:nvPr/>
        </p:nvSpPr>
        <p:spPr>
          <a:xfrm>
            <a:off x="-815927" y="-611942"/>
            <a:ext cx="1638900" cy="1229100"/>
          </a:xfrm>
          <a:prstGeom prst="pie">
            <a:avLst>
              <a:gd name="adj1" fmla="val 0"/>
              <a:gd name="adj2" fmla="val 5402120"/>
            </a:avLst>
          </a:prstGeom>
          <a:solidFill>
            <a:srgbClr val="FEF9F3">
              <a:alpha val="32549"/>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7" name="Google Shape;7;p1"/>
          <p:cNvSpPr/>
          <p:nvPr/>
        </p:nvSpPr>
        <p:spPr>
          <a:xfrm>
            <a:off x="168816" y="15827"/>
            <a:ext cx="1702200" cy="1276800"/>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 name="Google Shape;8;p1"/>
          <p:cNvSpPr/>
          <p:nvPr/>
        </p:nvSpPr>
        <p:spPr>
          <a:xfrm rot="1854549">
            <a:off x="232960" y="732927"/>
            <a:ext cx="1025545" cy="944017"/>
          </a:xfrm>
          <a:prstGeom prst="donut">
            <a:avLst>
              <a:gd name="adj" fmla="val 11833"/>
            </a:avLst>
          </a:prstGeom>
          <a:gradFill>
            <a:gsLst>
              <a:gs pos="0">
                <a:srgbClr val="FEFBF4">
                  <a:alpha val="69411"/>
                </a:srgbClr>
              </a:gs>
              <a:gs pos="70000">
                <a:srgbClr val="FFFDF8">
                  <a:alpha val="54509"/>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9" name="Google Shape;9;p1"/>
          <p:cNvSpPr/>
          <p:nvPr/>
        </p:nvSpPr>
        <p:spPr>
          <a:xfrm>
            <a:off x="1012873" y="-40"/>
            <a:ext cx="81312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0" name="Google Shape;10;p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B3A787"/>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ru-RU"/>
              <a:t>‹№›</a:t>
            </a:fld>
            <a:endParaRPr>
              <a:solidFill>
                <a:srgbClr val="A8A292"/>
              </a:solidFill>
            </a:endParaRPr>
          </a:p>
        </p:txBody>
      </p:sp>
      <p:sp>
        <p:nvSpPr>
          <p:cNvPr id="15" name="Google Shape;15;p1"/>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432560" y="441498"/>
            <a:ext cx="7406700" cy="26703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62214"/>
              </a:buClr>
              <a:buSzPts val="4300"/>
              <a:buFont typeface="Gill Sans"/>
              <a:buNone/>
            </a:pPr>
            <a:r>
              <a:rPr lang="uk-UA" sz="1800" b="1" u="sng" dirty="0">
                <a:effectLst/>
                <a:latin typeface="Times New Roman" panose="02020603050405020304" pitchFamily="18" charset="0"/>
                <a:ea typeface="Times New Roman" panose="02020603050405020304" pitchFamily="18" charset="0"/>
              </a:rPr>
              <a:t>Ігровий застосунок моделювання поведінки інтелектуальних агентів у 3D RPG з використанням ігрового рушія Unity.</a:t>
            </a:r>
            <a:endParaRPr b="1" dirty="0"/>
          </a:p>
        </p:txBody>
      </p:sp>
      <p:sp>
        <p:nvSpPr>
          <p:cNvPr id="101" name="Google Shape;101;p13"/>
          <p:cNvSpPr txBox="1">
            <a:spLocks noGrp="1"/>
          </p:cNvSpPr>
          <p:nvPr>
            <p:ph type="subTitle" idx="1"/>
          </p:nvPr>
        </p:nvSpPr>
        <p:spPr>
          <a:xfrm>
            <a:off x="1432560" y="3579558"/>
            <a:ext cx="7406700" cy="1314600"/>
          </a:xfrm>
          <a:prstGeom prst="rect">
            <a:avLst/>
          </a:prstGeom>
          <a:noFill/>
          <a:ln>
            <a:noFill/>
          </a:ln>
        </p:spPr>
        <p:txBody>
          <a:bodyPr spcFirstLastPara="1" wrap="square" lIns="91425" tIns="0" rIns="91425" bIns="45700" anchor="t" anchorCtr="0">
            <a:normAutofit/>
          </a:bodyPr>
          <a:lstStyle/>
          <a:p>
            <a:pPr marL="27432" lvl="0" indent="0" algn="l" rtl="0">
              <a:lnSpc>
                <a:spcPct val="100000"/>
              </a:lnSpc>
              <a:spcBef>
                <a:spcPts val="0"/>
              </a:spcBef>
              <a:spcAft>
                <a:spcPts val="0"/>
              </a:spcAft>
              <a:buSzPts val="2080"/>
              <a:buNone/>
            </a:pPr>
            <a:r>
              <a:rPr lang="ru-RU" dirty="0" err="1">
                <a:latin typeface="Times New Roman" panose="02020603050405020304" pitchFamily="18" charset="0"/>
                <a:cs typeface="Times New Roman" panose="02020603050405020304" pitchFamily="18" charset="0"/>
              </a:rPr>
              <a:t>Виконав</a:t>
            </a:r>
            <a:r>
              <a:rPr lang="ru-RU" dirty="0">
                <a:latin typeface="Times New Roman" panose="02020603050405020304" pitchFamily="18" charset="0"/>
                <a:cs typeface="Times New Roman" panose="02020603050405020304" pitchFamily="18" charset="0"/>
              </a:rPr>
              <a:t>: Терешкович Максим </a:t>
            </a:r>
            <a:r>
              <a:rPr lang="ru-RU" dirty="0" err="1">
                <a:latin typeface="Times New Roman" panose="02020603050405020304" pitchFamily="18" charset="0"/>
                <a:cs typeface="Times New Roman" panose="02020603050405020304" pitchFamily="18" charset="0"/>
              </a:rPr>
              <a:t>Олександрович</a:t>
            </a:r>
            <a:endParaRPr dirty="0">
              <a:latin typeface="Times New Roman" panose="02020603050405020304" pitchFamily="18" charset="0"/>
              <a:cs typeface="Times New Roman" panose="02020603050405020304" pitchFamily="18" charset="0"/>
            </a:endParaRPr>
          </a:p>
          <a:p>
            <a:pPr marL="27432" lvl="0" indent="0" algn="l" rtl="0">
              <a:lnSpc>
                <a:spcPct val="100000"/>
              </a:lnSpc>
              <a:spcBef>
                <a:spcPts val="600"/>
              </a:spcBef>
              <a:spcAft>
                <a:spcPts val="0"/>
              </a:spcAft>
              <a:buSzPts val="2080"/>
              <a:buNone/>
            </a:pPr>
            <a:r>
              <a:rPr lang="ru-RU" dirty="0" err="1">
                <a:latin typeface="Times New Roman" panose="02020603050405020304" pitchFamily="18" charset="0"/>
                <a:cs typeface="Times New Roman" panose="02020603050405020304" pitchFamily="18" charset="0"/>
              </a:rPr>
              <a:t>Керівник</a:t>
            </a:r>
            <a:r>
              <a:rPr lang="ru-RU" dirty="0">
                <a:latin typeface="Times New Roman" panose="02020603050405020304" pitchFamily="18" charset="0"/>
                <a:cs typeface="Times New Roman" panose="02020603050405020304" pitchFamily="18" charset="0"/>
              </a:rPr>
              <a:t>: доцент, к.т.н. </a:t>
            </a:r>
            <a:r>
              <a:rPr lang="ru-RU" dirty="0" err="1">
                <a:latin typeface="Times New Roman" panose="02020603050405020304" pitchFamily="18" charset="0"/>
                <a:cs typeface="Times New Roman" panose="02020603050405020304" pitchFamily="18" charset="0"/>
              </a:rPr>
              <a:t>Фіногенов</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Олексій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Дмитрович</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E5E48F-958A-4518-B953-494C398D4E32}"/>
              </a:ext>
            </a:extLst>
          </p:cNvPr>
          <p:cNvSpPr>
            <a:spLocks noGrp="1"/>
          </p:cNvSpPr>
          <p:nvPr>
            <p:ph type="title"/>
          </p:nvPr>
        </p:nvSpPr>
        <p:spPr/>
        <p:txBody>
          <a:bodyPr/>
          <a:lstStyle/>
          <a:p>
            <a:r>
              <a:rPr lang="uk-UA" dirty="0"/>
              <a:t>Визначення</a:t>
            </a:r>
          </a:p>
        </p:txBody>
      </p:sp>
      <p:sp>
        <p:nvSpPr>
          <p:cNvPr id="3" name="Місце для тексту 2">
            <a:extLst>
              <a:ext uri="{FF2B5EF4-FFF2-40B4-BE49-F238E27FC236}">
                <a16:creationId xmlns:a16="http://schemas.microsoft.com/office/drawing/2014/main" id="{41763A8D-C019-4DDD-A7C9-F22A625851F4}"/>
              </a:ext>
            </a:extLst>
          </p:cNvPr>
          <p:cNvSpPr>
            <a:spLocks noGrp="1"/>
          </p:cNvSpPr>
          <p:nvPr>
            <p:ph type="body" idx="1"/>
          </p:nvPr>
        </p:nvSpPr>
        <p:spPr>
          <a:xfrm>
            <a:off x="4553590" y="1063378"/>
            <a:ext cx="4361808" cy="3600600"/>
          </a:xfrm>
        </p:spPr>
        <p:txBody>
          <a:bodyPr>
            <a:normAutofit/>
          </a:bodyPr>
          <a:lstStyle/>
          <a:p>
            <a:r>
              <a:rPr lang="uk-UA" sz="1400" b="0" i="0" dirty="0">
                <a:solidFill>
                  <a:schemeClr val="tx1"/>
                </a:solidFill>
                <a:effectLst/>
                <a:latin typeface="SegoeUIVariable"/>
              </a:rPr>
              <a:t>Інтелектуальний агент - </a:t>
            </a:r>
            <a:r>
              <a:rPr lang="ru-RU" sz="1400" b="0" i="0" dirty="0" err="1">
                <a:solidFill>
                  <a:schemeClr val="tx1"/>
                </a:solidFill>
                <a:effectLst/>
                <a:latin typeface="SegoeUIVariable"/>
              </a:rPr>
              <a:t>це</a:t>
            </a:r>
            <a:r>
              <a:rPr lang="ru-RU" sz="1400" b="0" i="0" dirty="0">
                <a:solidFill>
                  <a:schemeClr val="tx1"/>
                </a:solidFill>
                <a:effectLst/>
                <a:latin typeface="SegoeUIVariable"/>
              </a:rPr>
              <a:t> </a:t>
            </a:r>
            <a:r>
              <a:rPr lang="ru-RU" sz="1400" b="0" i="0" dirty="0" err="1">
                <a:solidFill>
                  <a:schemeClr val="tx1"/>
                </a:solidFill>
                <a:effectLst/>
                <a:latin typeface="SegoeUIVariable"/>
              </a:rPr>
              <a:t>програма</a:t>
            </a:r>
            <a:r>
              <a:rPr lang="ru-RU" sz="1400" b="0" i="0" dirty="0">
                <a:solidFill>
                  <a:schemeClr val="tx1"/>
                </a:solidFill>
                <a:effectLst/>
                <a:latin typeface="SegoeUIVariable"/>
              </a:rPr>
              <a:t>, яка </a:t>
            </a:r>
            <a:r>
              <a:rPr lang="ru-RU" sz="1400" b="0" i="0" dirty="0" err="1">
                <a:solidFill>
                  <a:schemeClr val="tx1"/>
                </a:solidFill>
                <a:effectLst/>
                <a:latin typeface="SegoeUIVariable"/>
              </a:rPr>
              <a:t>може</a:t>
            </a:r>
            <a:r>
              <a:rPr lang="ru-RU" sz="1400" b="0" i="0" dirty="0">
                <a:solidFill>
                  <a:schemeClr val="tx1"/>
                </a:solidFill>
                <a:effectLst/>
                <a:latin typeface="SegoeUIVariable"/>
              </a:rPr>
              <a:t> </a:t>
            </a:r>
            <a:r>
              <a:rPr lang="ru-RU" sz="1400" b="0" i="0" dirty="0" err="1">
                <a:solidFill>
                  <a:schemeClr val="tx1"/>
                </a:solidFill>
                <a:effectLst/>
                <a:latin typeface="SegoeUIVariable"/>
              </a:rPr>
              <a:t>сприймати</a:t>
            </a:r>
            <a:r>
              <a:rPr lang="ru-RU" sz="1400" b="0" i="0" dirty="0">
                <a:solidFill>
                  <a:schemeClr val="tx1"/>
                </a:solidFill>
                <a:effectLst/>
                <a:latin typeface="SegoeUIVariable"/>
              </a:rPr>
              <a:t> </a:t>
            </a:r>
            <a:r>
              <a:rPr lang="ru-RU" sz="1400" b="0" i="0" dirty="0" err="1">
                <a:solidFill>
                  <a:schemeClr val="tx1"/>
                </a:solidFill>
                <a:effectLst/>
                <a:latin typeface="SegoeUIVariable"/>
              </a:rPr>
              <a:t>своє</a:t>
            </a:r>
            <a:r>
              <a:rPr lang="ru-RU" sz="1400" b="0" i="0" dirty="0">
                <a:solidFill>
                  <a:schemeClr val="tx1"/>
                </a:solidFill>
                <a:effectLst/>
                <a:latin typeface="SegoeUIVariable"/>
              </a:rPr>
              <a:t> </a:t>
            </a:r>
            <a:r>
              <a:rPr lang="ru-RU" sz="1400" b="0" i="0" dirty="0" err="1">
                <a:solidFill>
                  <a:schemeClr val="tx1"/>
                </a:solidFill>
                <a:effectLst/>
                <a:latin typeface="SegoeUIVariable"/>
              </a:rPr>
              <a:t>середовище</a:t>
            </a:r>
            <a:r>
              <a:rPr lang="ru-RU" sz="1400" b="0" i="0" dirty="0">
                <a:solidFill>
                  <a:schemeClr val="tx1"/>
                </a:solidFill>
                <a:effectLst/>
                <a:latin typeface="SegoeUIVariable"/>
              </a:rPr>
              <a:t> через </a:t>
            </a:r>
            <a:r>
              <a:rPr lang="ru-RU" sz="1400" b="0" i="0" dirty="0" err="1">
                <a:solidFill>
                  <a:schemeClr val="tx1"/>
                </a:solidFill>
                <a:effectLst/>
                <a:latin typeface="SegoeUIVariable"/>
              </a:rPr>
              <a:t>сенсори</a:t>
            </a:r>
            <a:r>
              <a:rPr lang="ru-RU" sz="1400" b="0" i="0" dirty="0">
                <a:solidFill>
                  <a:schemeClr val="tx1"/>
                </a:solidFill>
                <a:effectLst/>
                <a:latin typeface="SegoeUIVariable"/>
              </a:rPr>
              <a:t> та </a:t>
            </a:r>
            <a:r>
              <a:rPr lang="ru-RU" sz="1400" b="0" i="0" dirty="0" err="1">
                <a:solidFill>
                  <a:schemeClr val="tx1"/>
                </a:solidFill>
                <a:effectLst/>
                <a:latin typeface="SegoeUIVariable"/>
              </a:rPr>
              <a:t>діяти</a:t>
            </a:r>
            <a:r>
              <a:rPr lang="ru-RU" sz="1400" b="0" i="0" dirty="0">
                <a:solidFill>
                  <a:schemeClr val="tx1"/>
                </a:solidFill>
                <a:effectLst/>
                <a:latin typeface="SegoeUIVariable"/>
              </a:rPr>
              <a:t> у </a:t>
            </a:r>
            <a:r>
              <a:rPr lang="ru-RU" sz="1400" b="0" i="0" dirty="0" err="1">
                <a:solidFill>
                  <a:schemeClr val="tx1"/>
                </a:solidFill>
                <a:effectLst/>
                <a:latin typeface="SegoeUIVariable"/>
              </a:rPr>
              <a:t>цьому</a:t>
            </a:r>
            <a:r>
              <a:rPr lang="ru-RU" sz="1400" b="0" i="0" dirty="0">
                <a:solidFill>
                  <a:schemeClr val="tx1"/>
                </a:solidFill>
                <a:effectLst/>
                <a:latin typeface="SegoeUIVariable"/>
              </a:rPr>
              <a:t> </a:t>
            </a:r>
            <a:r>
              <a:rPr lang="ru-RU" sz="1400" b="0" i="0" dirty="0" err="1">
                <a:solidFill>
                  <a:schemeClr val="tx1"/>
                </a:solidFill>
                <a:effectLst/>
                <a:latin typeface="SegoeUIVariable"/>
              </a:rPr>
              <a:t>середовищі</a:t>
            </a:r>
            <a:r>
              <a:rPr lang="ru-RU" sz="1400" b="0" i="0" dirty="0">
                <a:solidFill>
                  <a:schemeClr val="tx1"/>
                </a:solidFill>
                <a:effectLst/>
                <a:latin typeface="SegoeUIVariable"/>
              </a:rPr>
              <a:t> за </a:t>
            </a:r>
            <a:r>
              <a:rPr lang="ru-RU" sz="1400" b="0" i="0" dirty="0" err="1">
                <a:solidFill>
                  <a:schemeClr val="tx1"/>
                </a:solidFill>
                <a:effectLst/>
                <a:latin typeface="SegoeUIVariable"/>
              </a:rPr>
              <a:t>допомогою</a:t>
            </a:r>
            <a:r>
              <a:rPr lang="ru-RU" sz="1400" b="0" i="0" dirty="0">
                <a:solidFill>
                  <a:schemeClr val="tx1"/>
                </a:solidFill>
                <a:effectLst/>
                <a:latin typeface="SegoeUIVariable"/>
              </a:rPr>
              <a:t> </a:t>
            </a:r>
            <a:r>
              <a:rPr lang="ru-RU" sz="1400" b="0" i="0" dirty="0" err="1">
                <a:solidFill>
                  <a:schemeClr val="tx1"/>
                </a:solidFill>
                <a:effectLst/>
                <a:latin typeface="SegoeUIVariable"/>
              </a:rPr>
              <a:t>ефекторів</a:t>
            </a:r>
            <a:r>
              <a:rPr lang="ru-RU" sz="1400" b="0" i="0" dirty="0">
                <a:solidFill>
                  <a:schemeClr val="tx1"/>
                </a:solidFill>
                <a:effectLst/>
                <a:latin typeface="SegoeUIVariable"/>
              </a:rPr>
              <a:t> (</a:t>
            </a:r>
            <a:r>
              <a:rPr lang="ru-RU" sz="1400" b="0" i="0" dirty="0" err="1">
                <a:solidFill>
                  <a:schemeClr val="tx1"/>
                </a:solidFill>
                <a:effectLst/>
                <a:latin typeface="SegoeUIVariable"/>
              </a:rPr>
              <a:t>наприклад</a:t>
            </a:r>
            <a:r>
              <a:rPr lang="ru-RU" sz="1400" b="0" i="0" dirty="0">
                <a:solidFill>
                  <a:schemeClr val="tx1"/>
                </a:solidFill>
                <a:effectLst/>
                <a:latin typeface="SegoeUIVariable"/>
              </a:rPr>
              <a:t>, </a:t>
            </a:r>
            <a:r>
              <a:rPr lang="ru-RU" sz="1400" b="0" i="0" dirty="0" err="1">
                <a:solidFill>
                  <a:schemeClr val="tx1"/>
                </a:solidFill>
                <a:effectLst/>
                <a:latin typeface="SegoeUIVariable"/>
              </a:rPr>
              <a:t>переміщення</a:t>
            </a:r>
            <a:r>
              <a:rPr lang="ru-RU" sz="1400" b="0" i="0" dirty="0">
                <a:solidFill>
                  <a:schemeClr val="tx1"/>
                </a:solidFill>
                <a:effectLst/>
                <a:latin typeface="SegoeUIVariable"/>
              </a:rPr>
              <a:t>, атака).</a:t>
            </a:r>
          </a:p>
          <a:p>
            <a:r>
              <a:rPr lang="uk-UA" sz="1400" b="0" i="0" dirty="0">
                <a:solidFill>
                  <a:schemeClr val="tx1"/>
                </a:solidFill>
                <a:effectLst/>
                <a:latin typeface="SegoeUIVariable"/>
              </a:rPr>
              <a:t>Модель поведінки - це набір правил, які визначають, як вороги реагують на дії гравця та його показник. </a:t>
            </a:r>
            <a:endParaRPr lang="uk-UA" sz="1400" dirty="0">
              <a:solidFill>
                <a:schemeClr val="tx1"/>
              </a:solidFill>
            </a:endParaRPr>
          </a:p>
        </p:txBody>
      </p:sp>
      <p:sp>
        <p:nvSpPr>
          <p:cNvPr id="4" name="Місце для номера слайда 3">
            <a:extLst>
              <a:ext uri="{FF2B5EF4-FFF2-40B4-BE49-F238E27FC236}">
                <a16:creationId xmlns:a16="http://schemas.microsoft.com/office/drawing/2014/main" id="{FCC4D0F5-D268-4DD8-B1E7-C9DEE973291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10</a:t>
            </a:fld>
            <a:endParaRPr lang="ru-RU"/>
          </a:p>
        </p:txBody>
      </p:sp>
      <p:pic>
        <p:nvPicPr>
          <p:cNvPr id="8" name="Рисунок 7">
            <a:extLst>
              <a:ext uri="{FF2B5EF4-FFF2-40B4-BE49-F238E27FC236}">
                <a16:creationId xmlns:a16="http://schemas.microsoft.com/office/drawing/2014/main" id="{74639EE1-062F-4C95-8502-0CFDD4CE562D}"/>
              </a:ext>
            </a:extLst>
          </p:cNvPr>
          <p:cNvPicPr>
            <a:picLocks noChangeAspect="1"/>
          </p:cNvPicPr>
          <p:nvPr/>
        </p:nvPicPr>
        <p:blipFill>
          <a:blip r:embed="rId2"/>
          <a:stretch>
            <a:fillRect/>
          </a:stretch>
        </p:blipFill>
        <p:spPr>
          <a:xfrm>
            <a:off x="1861602" y="1074613"/>
            <a:ext cx="2381274" cy="3600601"/>
          </a:xfrm>
          <a:prstGeom prst="rect">
            <a:avLst/>
          </a:prstGeom>
        </p:spPr>
      </p:pic>
      <p:sp>
        <p:nvSpPr>
          <p:cNvPr id="9" name="TextBox 8">
            <a:extLst>
              <a:ext uri="{FF2B5EF4-FFF2-40B4-BE49-F238E27FC236}">
                <a16:creationId xmlns:a16="http://schemas.microsoft.com/office/drawing/2014/main" id="{B42FF255-E369-4E7F-86B8-B4FF72A89954}"/>
              </a:ext>
            </a:extLst>
          </p:cNvPr>
          <p:cNvSpPr txBox="1"/>
          <p:nvPr/>
        </p:nvSpPr>
        <p:spPr>
          <a:xfrm>
            <a:off x="1435608" y="4686449"/>
            <a:ext cx="2839239" cy="307777"/>
          </a:xfrm>
          <a:prstGeom prst="rect">
            <a:avLst/>
          </a:prstGeom>
          <a:noFill/>
        </p:spPr>
        <p:txBody>
          <a:bodyPr wrap="none" rtlCol="0">
            <a:spAutoFit/>
          </a:bodyPr>
          <a:lstStyle/>
          <a:p>
            <a:r>
              <a:rPr lang="ru-RU" i="1" u="sng" dirty="0"/>
              <a:t>Стандартна модель повед</a:t>
            </a:r>
            <a:r>
              <a:rPr lang="uk-UA" i="1" u="sng" dirty="0"/>
              <a:t>інки</a:t>
            </a:r>
          </a:p>
        </p:txBody>
      </p:sp>
    </p:spTree>
    <p:extLst>
      <p:ext uri="{BB962C8B-B14F-4D97-AF65-F5344CB8AC3E}">
        <p14:creationId xmlns:p14="http://schemas.microsoft.com/office/powerpoint/2010/main" val="326300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D11215-9EE6-46DC-865F-690D87B58216}"/>
              </a:ext>
            </a:extLst>
          </p:cNvPr>
          <p:cNvSpPr>
            <a:spLocks noGrp="1"/>
          </p:cNvSpPr>
          <p:nvPr>
            <p:ph type="title"/>
          </p:nvPr>
        </p:nvSpPr>
        <p:spPr/>
        <p:txBody>
          <a:bodyPr>
            <a:normAutofit/>
          </a:bodyPr>
          <a:lstStyle/>
          <a:p>
            <a:r>
              <a:rPr lang="ru-RU" dirty="0"/>
              <a:t>Вороги</a:t>
            </a:r>
            <a:endParaRPr lang="uk-UA" dirty="0"/>
          </a:p>
        </p:txBody>
      </p:sp>
      <p:sp>
        <p:nvSpPr>
          <p:cNvPr id="4" name="Місце для номера слайда 3">
            <a:extLst>
              <a:ext uri="{FF2B5EF4-FFF2-40B4-BE49-F238E27FC236}">
                <a16:creationId xmlns:a16="http://schemas.microsoft.com/office/drawing/2014/main" id="{5F95664B-C5D1-4008-97D4-D095E2FF2EF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11</a:t>
            </a:fld>
            <a:endParaRPr lang="ru-RU"/>
          </a:p>
        </p:txBody>
      </p:sp>
      <p:pic>
        <p:nvPicPr>
          <p:cNvPr id="6" name="Рисунок 5">
            <a:extLst>
              <a:ext uri="{FF2B5EF4-FFF2-40B4-BE49-F238E27FC236}">
                <a16:creationId xmlns:a16="http://schemas.microsoft.com/office/drawing/2014/main" id="{111A03E1-9326-420F-8FEE-41D4236AC98D}"/>
              </a:ext>
            </a:extLst>
          </p:cNvPr>
          <p:cNvPicPr>
            <a:picLocks noChangeAspect="1"/>
          </p:cNvPicPr>
          <p:nvPr/>
        </p:nvPicPr>
        <p:blipFill>
          <a:blip r:embed="rId2"/>
          <a:stretch>
            <a:fillRect/>
          </a:stretch>
        </p:blipFill>
        <p:spPr>
          <a:xfrm>
            <a:off x="6316734" y="2089255"/>
            <a:ext cx="2185767" cy="2848267"/>
          </a:xfrm>
          <a:prstGeom prst="rect">
            <a:avLst/>
          </a:prstGeom>
        </p:spPr>
      </p:pic>
      <p:pic>
        <p:nvPicPr>
          <p:cNvPr id="8" name="Рисунок 7">
            <a:extLst>
              <a:ext uri="{FF2B5EF4-FFF2-40B4-BE49-F238E27FC236}">
                <a16:creationId xmlns:a16="http://schemas.microsoft.com/office/drawing/2014/main" id="{9F9384C0-6D93-4C95-BC41-4C08A402FE3D}"/>
              </a:ext>
            </a:extLst>
          </p:cNvPr>
          <p:cNvPicPr>
            <a:picLocks noChangeAspect="1"/>
          </p:cNvPicPr>
          <p:nvPr/>
        </p:nvPicPr>
        <p:blipFill>
          <a:blip r:embed="rId3"/>
          <a:stretch>
            <a:fillRect/>
          </a:stretch>
        </p:blipFill>
        <p:spPr>
          <a:xfrm>
            <a:off x="2470724" y="2517317"/>
            <a:ext cx="1750102" cy="2447695"/>
          </a:xfrm>
          <a:prstGeom prst="rect">
            <a:avLst/>
          </a:prstGeom>
        </p:spPr>
      </p:pic>
      <p:pic>
        <p:nvPicPr>
          <p:cNvPr id="10" name="Рисунок 9">
            <a:extLst>
              <a:ext uri="{FF2B5EF4-FFF2-40B4-BE49-F238E27FC236}">
                <a16:creationId xmlns:a16="http://schemas.microsoft.com/office/drawing/2014/main" id="{2240163C-9938-46BC-9235-FDF1DB847B5D}"/>
              </a:ext>
            </a:extLst>
          </p:cNvPr>
          <p:cNvPicPr>
            <a:picLocks noChangeAspect="1"/>
          </p:cNvPicPr>
          <p:nvPr/>
        </p:nvPicPr>
        <p:blipFill>
          <a:blip r:embed="rId4"/>
          <a:stretch>
            <a:fillRect/>
          </a:stretch>
        </p:blipFill>
        <p:spPr>
          <a:xfrm>
            <a:off x="4175096" y="178488"/>
            <a:ext cx="1931448" cy="2239155"/>
          </a:xfrm>
          <a:prstGeom prst="rect">
            <a:avLst/>
          </a:prstGeom>
        </p:spPr>
      </p:pic>
      <p:pic>
        <p:nvPicPr>
          <p:cNvPr id="11" name="Рисунок 10">
            <a:extLst>
              <a:ext uri="{FF2B5EF4-FFF2-40B4-BE49-F238E27FC236}">
                <a16:creationId xmlns:a16="http://schemas.microsoft.com/office/drawing/2014/main" id="{AE536390-DBD6-4526-AC83-895C6977D60B}"/>
              </a:ext>
            </a:extLst>
          </p:cNvPr>
          <p:cNvPicPr>
            <a:picLocks noChangeAspect="1"/>
          </p:cNvPicPr>
          <p:nvPr/>
        </p:nvPicPr>
        <p:blipFill>
          <a:blip r:embed="rId5"/>
          <a:stretch>
            <a:fillRect/>
          </a:stretch>
        </p:blipFill>
        <p:spPr>
          <a:xfrm>
            <a:off x="234876" y="1168791"/>
            <a:ext cx="1987655" cy="2239155"/>
          </a:xfrm>
          <a:prstGeom prst="rect">
            <a:avLst/>
          </a:prstGeom>
        </p:spPr>
      </p:pic>
    </p:spTree>
    <p:extLst>
      <p:ext uri="{BB962C8B-B14F-4D97-AF65-F5344CB8AC3E}">
        <p14:creationId xmlns:p14="http://schemas.microsoft.com/office/powerpoint/2010/main" val="2726880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22D562-4A34-4329-93B3-71B5C7A58F50}"/>
              </a:ext>
            </a:extLst>
          </p:cNvPr>
          <p:cNvSpPr>
            <a:spLocks noGrp="1"/>
          </p:cNvSpPr>
          <p:nvPr>
            <p:ph type="title"/>
          </p:nvPr>
        </p:nvSpPr>
        <p:spPr>
          <a:xfrm>
            <a:off x="-21881" y="1612073"/>
            <a:ext cx="3093693" cy="1850266"/>
          </a:xfrm>
        </p:spPr>
        <p:txBody>
          <a:bodyPr>
            <a:normAutofit fontScale="90000"/>
          </a:bodyPr>
          <a:lstStyle/>
          <a:p>
            <a:pPr algn="ctr"/>
            <a:r>
              <a:rPr lang="uk-UA" dirty="0"/>
              <a:t>Модель поведінки для </a:t>
            </a:r>
            <a:r>
              <a:rPr lang="ru-RU" dirty="0"/>
              <a:t>«</a:t>
            </a:r>
            <a:r>
              <a:rPr lang="en-US" dirty="0" err="1"/>
              <a:t>Piglin</a:t>
            </a:r>
            <a:r>
              <a:rPr lang="ru-RU" dirty="0"/>
              <a:t>»</a:t>
            </a:r>
            <a:endParaRPr lang="uk-UA" dirty="0"/>
          </a:p>
        </p:txBody>
      </p:sp>
      <p:sp>
        <p:nvSpPr>
          <p:cNvPr id="4" name="Місце для номера слайда 3">
            <a:extLst>
              <a:ext uri="{FF2B5EF4-FFF2-40B4-BE49-F238E27FC236}">
                <a16:creationId xmlns:a16="http://schemas.microsoft.com/office/drawing/2014/main" id="{8C895639-43E0-4EFD-BD1D-365C09FF13F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12</a:t>
            </a:fld>
            <a:endParaRPr lang="ru-RU"/>
          </a:p>
        </p:txBody>
      </p:sp>
      <p:pic>
        <p:nvPicPr>
          <p:cNvPr id="6" name="Рисунок 5">
            <a:extLst>
              <a:ext uri="{FF2B5EF4-FFF2-40B4-BE49-F238E27FC236}">
                <a16:creationId xmlns:a16="http://schemas.microsoft.com/office/drawing/2014/main" id="{4DCE74D8-3D70-43C1-A0F2-DE34A80FA937}"/>
              </a:ext>
            </a:extLst>
          </p:cNvPr>
          <p:cNvPicPr>
            <a:picLocks noChangeAspect="1"/>
          </p:cNvPicPr>
          <p:nvPr/>
        </p:nvPicPr>
        <p:blipFill>
          <a:blip r:embed="rId2"/>
          <a:stretch>
            <a:fillRect/>
          </a:stretch>
        </p:blipFill>
        <p:spPr>
          <a:xfrm>
            <a:off x="2989006" y="178488"/>
            <a:ext cx="5267488" cy="4728418"/>
          </a:xfrm>
          <a:prstGeom prst="rect">
            <a:avLst/>
          </a:prstGeom>
        </p:spPr>
      </p:pic>
    </p:spTree>
    <p:extLst>
      <p:ext uri="{BB962C8B-B14F-4D97-AF65-F5344CB8AC3E}">
        <p14:creationId xmlns:p14="http://schemas.microsoft.com/office/powerpoint/2010/main" val="3962436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2E8310-EC46-42F8-93D4-0C2B0024FDA1}"/>
              </a:ext>
            </a:extLst>
          </p:cNvPr>
          <p:cNvSpPr>
            <a:spLocks noGrp="1"/>
          </p:cNvSpPr>
          <p:nvPr>
            <p:ph type="title"/>
          </p:nvPr>
        </p:nvSpPr>
        <p:spPr>
          <a:xfrm>
            <a:off x="-19330" y="1532159"/>
            <a:ext cx="3136392" cy="1764762"/>
          </a:xfrm>
        </p:spPr>
        <p:txBody>
          <a:bodyPr>
            <a:normAutofit fontScale="90000"/>
          </a:bodyPr>
          <a:lstStyle/>
          <a:p>
            <a:pPr algn="ctr"/>
            <a:r>
              <a:rPr lang="uk-UA" dirty="0"/>
              <a:t>Модель поведінки для</a:t>
            </a:r>
            <a:r>
              <a:rPr lang="ru-RU" dirty="0"/>
              <a:t>«</a:t>
            </a:r>
            <a:r>
              <a:rPr lang="en-US" dirty="0"/>
              <a:t>Goblin</a:t>
            </a:r>
            <a:r>
              <a:rPr lang="ru-RU" dirty="0"/>
              <a:t>»</a:t>
            </a:r>
            <a:endParaRPr lang="uk-UA" dirty="0"/>
          </a:p>
        </p:txBody>
      </p:sp>
      <p:sp>
        <p:nvSpPr>
          <p:cNvPr id="4" name="Місце для номера слайда 3">
            <a:extLst>
              <a:ext uri="{FF2B5EF4-FFF2-40B4-BE49-F238E27FC236}">
                <a16:creationId xmlns:a16="http://schemas.microsoft.com/office/drawing/2014/main" id="{A792E52A-CC07-404A-ACFE-284503E4D78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13</a:t>
            </a:fld>
            <a:endParaRPr lang="ru-RU"/>
          </a:p>
        </p:txBody>
      </p:sp>
      <p:pic>
        <p:nvPicPr>
          <p:cNvPr id="10" name="Рисунок 9">
            <a:extLst>
              <a:ext uri="{FF2B5EF4-FFF2-40B4-BE49-F238E27FC236}">
                <a16:creationId xmlns:a16="http://schemas.microsoft.com/office/drawing/2014/main" id="{544ABA5E-F021-4D42-8052-8F7120AED238}"/>
              </a:ext>
            </a:extLst>
          </p:cNvPr>
          <p:cNvPicPr>
            <a:picLocks noChangeAspect="1"/>
          </p:cNvPicPr>
          <p:nvPr/>
        </p:nvPicPr>
        <p:blipFill>
          <a:blip r:embed="rId2"/>
          <a:stretch>
            <a:fillRect/>
          </a:stretch>
        </p:blipFill>
        <p:spPr>
          <a:xfrm>
            <a:off x="3117062" y="232007"/>
            <a:ext cx="5652447" cy="4679485"/>
          </a:xfrm>
          <a:prstGeom prst="rect">
            <a:avLst/>
          </a:prstGeom>
        </p:spPr>
      </p:pic>
    </p:spTree>
    <p:extLst>
      <p:ext uri="{BB962C8B-B14F-4D97-AF65-F5344CB8AC3E}">
        <p14:creationId xmlns:p14="http://schemas.microsoft.com/office/powerpoint/2010/main" val="357615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36585" y="1389530"/>
            <a:ext cx="2768838" cy="214810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562214"/>
              </a:buClr>
              <a:buSzPts val="4300"/>
              <a:buFont typeface="Gill Sans"/>
              <a:buNone/>
            </a:pPr>
            <a:r>
              <a:rPr lang="uk-UA" dirty="0"/>
              <a:t>Модель поведінки для</a:t>
            </a:r>
            <a:r>
              <a:rPr lang="ru-RU" dirty="0"/>
              <a:t>«</a:t>
            </a:r>
            <a:r>
              <a:rPr lang="en-US" dirty="0" err="1"/>
              <a:t>Skelet</a:t>
            </a:r>
            <a:r>
              <a:rPr lang="ru-RU" dirty="0"/>
              <a:t>»</a:t>
            </a:r>
            <a:endParaRPr dirty="0">
              <a:latin typeface="Times New Roman" panose="02020603050405020304" pitchFamily="18" charset="0"/>
              <a:cs typeface="Times New Roman" panose="02020603050405020304" pitchFamily="18" charset="0"/>
            </a:endParaRPr>
          </a:p>
        </p:txBody>
      </p:sp>
      <p:sp>
        <p:nvSpPr>
          <p:cNvPr id="150" name="Google Shape;150;p20"/>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14</a:t>
            </a:fld>
            <a:endParaRPr/>
          </a:p>
        </p:txBody>
      </p:sp>
      <p:pic>
        <p:nvPicPr>
          <p:cNvPr id="4" name="Рисунок 3">
            <a:extLst>
              <a:ext uri="{FF2B5EF4-FFF2-40B4-BE49-F238E27FC236}">
                <a16:creationId xmlns:a16="http://schemas.microsoft.com/office/drawing/2014/main" id="{B5C108DC-9FD8-4401-B06E-022E52897FF2}"/>
              </a:ext>
            </a:extLst>
          </p:cNvPr>
          <p:cNvPicPr>
            <a:picLocks noChangeAspect="1"/>
          </p:cNvPicPr>
          <p:nvPr/>
        </p:nvPicPr>
        <p:blipFill>
          <a:blip r:embed="rId3"/>
          <a:stretch>
            <a:fillRect/>
          </a:stretch>
        </p:blipFill>
        <p:spPr>
          <a:xfrm>
            <a:off x="3034023" y="281483"/>
            <a:ext cx="5881375" cy="45805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4401E9-E9D6-4C02-8AC2-B234076ED21C}"/>
              </a:ext>
            </a:extLst>
          </p:cNvPr>
          <p:cNvSpPr>
            <a:spLocks noGrp="1"/>
          </p:cNvSpPr>
          <p:nvPr>
            <p:ph type="title"/>
          </p:nvPr>
        </p:nvSpPr>
        <p:spPr>
          <a:xfrm>
            <a:off x="202723" y="1506070"/>
            <a:ext cx="3005554" cy="1986743"/>
          </a:xfrm>
        </p:spPr>
        <p:txBody>
          <a:bodyPr>
            <a:normAutofit fontScale="90000"/>
          </a:bodyPr>
          <a:lstStyle/>
          <a:p>
            <a:pPr algn="ctr"/>
            <a:r>
              <a:rPr lang="uk-UA" dirty="0"/>
              <a:t>Модель поведінки для</a:t>
            </a:r>
            <a:r>
              <a:rPr lang="ru-RU" dirty="0"/>
              <a:t>«</a:t>
            </a:r>
            <a:r>
              <a:rPr lang="en-US" dirty="0"/>
              <a:t>Golem</a:t>
            </a:r>
            <a:r>
              <a:rPr lang="ru-RU" dirty="0"/>
              <a:t>»</a:t>
            </a:r>
            <a:endParaRPr lang="uk-UA" dirty="0"/>
          </a:p>
        </p:txBody>
      </p:sp>
      <p:sp>
        <p:nvSpPr>
          <p:cNvPr id="4" name="Місце для номера слайда 3">
            <a:extLst>
              <a:ext uri="{FF2B5EF4-FFF2-40B4-BE49-F238E27FC236}">
                <a16:creationId xmlns:a16="http://schemas.microsoft.com/office/drawing/2014/main" id="{3FD50231-C22B-4E44-9ADF-C60151526A4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15</a:t>
            </a:fld>
            <a:endParaRPr lang="ru-RU"/>
          </a:p>
        </p:txBody>
      </p:sp>
      <p:pic>
        <p:nvPicPr>
          <p:cNvPr id="6" name="Рисунок 5">
            <a:extLst>
              <a:ext uri="{FF2B5EF4-FFF2-40B4-BE49-F238E27FC236}">
                <a16:creationId xmlns:a16="http://schemas.microsoft.com/office/drawing/2014/main" id="{4DC708B3-EF8D-46D6-B1B4-2A785F079D8F}"/>
              </a:ext>
            </a:extLst>
          </p:cNvPr>
          <p:cNvPicPr>
            <a:picLocks noChangeAspect="1"/>
          </p:cNvPicPr>
          <p:nvPr/>
        </p:nvPicPr>
        <p:blipFill>
          <a:blip r:embed="rId2"/>
          <a:stretch>
            <a:fillRect/>
          </a:stretch>
        </p:blipFill>
        <p:spPr>
          <a:xfrm>
            <a:off x="3611688" y="162383"/>
            <a:ext cx="4671699" cy="4818734"/>
          </a:xfrm>
          <a:prstGeom prst="rect">
            <a:avLst/>
          </a:prstGeom>
        </p:spPr>
      </p:pic>
    </p:spTree>
    <p:extLst>
      <p:ext uri="{BB962C8B-B14F-4D97-AF65-F5344CB8AC3E}">
        <p14:creationId xmlns:p14="http://schemas.microsoft.com/office/powerpoint/2010/main" val="16706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CE64D8-78DE-47A7-BB54-23F919E4B24A}"/>
              </a:ext>
            </a:extLst>
          </p:cNvPr>
          <p:cNvSpPr>
            <a:spLocks noGrp="1"/>
          </p:cNvSpPr>
          <p:nvPr>
            <p:ph type="title"/>
          </p:nvPr>
        </p:nvSpPr>
        <p:spPr/>
        <p:txBody>
          <a:bodyPr/>
          <a:lstStyle/>
          <a:p>
            <a:r>
              <a:rPr lang="ru-RU" dirty="0" err="1"/>
              <a:t>Демонстрац</a:t>
            </a:r>
            <a:r>
              <a:rPr lang="uk-UA" dirty="0" err="1"/>
              <a:t>ія</a:t>
            </a:r>
            <a:endParaRPr lang="uk-UA" dirty="0"/>
          </a:p>
        </p:txBody>
      </p:sp>
      <p:sp>
        <p:nvSpPr>
          <p:cNvPr id="4" name="Місце для номера слайда 3">
            <a:extLst>
              <a:ext uri="{FF2B5EF4-FFF2-40B4-BE49-F238E27FC236}">
                <a16:creationId xmlns:a16="http://schemas.microsoft.com/office/drawing/2014/main" id="{6EDB96CB-FCA3-4DBF-85BD-4C5DD9235A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16</a:t>
            </a:fld>
            <a:endParaRPr lang="ru-RU"/>
          </a:p>
        </p:txBody>
      </p:sp>
    </p:spTree>
    <p:extLst>
      <p:ext uri="{BB962C8B-B14F-4D97-AF65-F5344CB8AC3E}">
        <p14:creationId xmlns:p14="http://schemas.microsoft.com/office/powerpoint/2010/main" val="1144787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Висновки</a:t>
            </a:r>
            <a:endParaRPr dirty="0">
              <a:latin typeface="Times New Roman" panose="02020603050405020304" pitchFamily="18" charset="0"/>
              <a:cs typeface="Times New Roman" panose="02020603050405020304" pitchFamily="18" charset="0"/>
            </a:endParaRPr>
          </a:p>
        </p:txBody>
      </p:sp>
      <p:sp>
        <p:nvSpPr>
          <p:cNvPr id="157" name="Google Shape;157;p21"/>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17</a:t>
            </a:fld>
            <a:endParaRPr/>
          </a:p>
        </p:txBody>
      </p:sp>
      <p:sp>
        <p:nvSpPr>
          <p:cNvPr id="4" name="TextBox 3">
            <a:extLst>
              <a:ext uri="{FF2B5EF4-FFF2-40B4-BE49-F238E27FC236}">
                <a16:creationId xmlns:a16="http://schemas.microsoft.com/office/drawing/2014/main" id="{A25BE7FA-C113-49EC-B9D9-361EBCDABDFA}"/>
              </a:ext>
            </a:extLst>
          </p:cNvPr>
          <p:cNvSpPr txBox="1"/>
          <p:nvPr/>
        </p:nvSpPr>
        <p:spPr>
          <a:xfrm>
            <a:off x="1104900" y="1063378"/>
            <a:ext cx="7930508" cy="3754874"/>
          </a:xfrm>
          <a:prstGeom prst="rect">
            <a:avLst/>
          </a:prstGeom>
          <a:noFill/>
        </p:spPr>
        <p:txBody>
          <a:bodyPr wrap="square" rtlCol="0">
            <a:spAutoFit/>
          </a:bodyPr>
          <a:lstStyle/>
          <a:p>
            <a:pPr marL="0" lvl="0" indent="0" algn="just" rtl="0">
              <a:lnSpc>
                <a:spcPct val="100000"/>
              </a:lnSpc>
              <a:spcBef>
                <a:spcPts val="0"/>
              </a:spcBef>
              <a:spcAft>
                <a:spcPts val="0"/>
              </a:spcAft>
              <a:buSzPts val="2560"/>
              <a:buNone/>
            </a:pPr>
            <a:r>
              <a:rPr lang="uk-UA" sz="1400" dirty="0">
                <a:latin typeface="Times New Roman" panose="02020603050405020304" pitchFamily="18" charset="0"/>
                <a:cs typeface="Times New Roman" panose="02020603050405020304" pitchFamily="18" charset="0"/>
              </a:rPr>
              <a:t>	Всі поставлені задачі на </a:t>
            </a:r>
            <a:r>
              <a:rPr lang="ru-RU" dirty="0" err="1">
                <a:latin typeface="Times New Roman" panose="02020603050405020304" pitchFamily="18" charset="0"/>
                <a:cs typeface="Times New Roman" panose="02020603050405020304" pitchFamily="18" charset="0"/>
              </a:rPr>
              <a:t>дипломне</a:t>
            </a:r>
            <a:r>
              <a:rPr lang="ru-RU" dirty="0">
                <a:latin typeface="Times New Roman" panose="02020603050405020304" pitchFamily="18" charset="0"/>
                <a:cs typeface="Times New Roman" panose="02020603050405020304" pitchFamily="18" charset="0"/>
              </a:rPr>
              <a:t> про</a:t>
            </a:r>
            <a:r>
              <a:rPr lang="uk-UA" dirty="0">
                <a:latin typeface="Times New Roman" panose="02020603050405020304" pitchFamily="18" charset="0"/>
                <a:cs typeface="Times New Roman" panose="02020603050405020304" pitchFamily="18" charset="0"/>
              </a:rPr>
              <a:t>є</a:t>
            </a:r>
            <a:r>
              <a:rPr lang="ru-RU" dirty="0" err="1">
                <a:latin typeface="Times New Roman" panose="02020603050405020304" pitchFamily="18" charset="0"/>
                <a:cs typeface="Times New Roman" panose="02020603050405020304" pitchFamily="18" charset="0"/>
              </a:rPr>
              <a:t>ктування</a:t>
            </a:r>
            <a:r>
              <a:rPr lang="ru-RU" dirty="0">
                <a:latin typeface="Times New Roman" panose="02020603050405020304" pitchFamily="18" charset="0"/>
                <a:cs typeface="Times New Roman" panose="02020603050405020304" pitchFamily="18" charset="0"/>
              </a:rPr>
              <a:t> </a:t>
            </a:r>
            <a:r>
              <a:rPr lang="uk-UA" sz="1400" dirty="0">
                <a:latin typeface="Times New Roman" panose="02020603050405020304" pitchFamily="18" charset="0"/>
                <a:cs typeface="Times New Roman" panose="02020603050405020304" pitchFamily="18" charset="0"/>
              </a:rPr>
              <a:t>були виконані в повному обсязі. </a:t>
            </a:r>
            <a:endParaRPr lang="en-US" sz="1400" dirty="0">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SzPts val="2560"/>
              <a:buNone/>
            </a:pPr>
            <a:r>
              <a:rPr lang="en-US" dirty="0">
                <a:latin typeface="Times New Roman" panose="02020603050405020304" pitchFamily="18" charset="0"/>
                <a:cs typeface="Times New Roman" panose="02020603050405020304" pitchFamily="18" charset="0"/>
              </a:rPr>
              <a:t>	</a:t>
            </a:r>
            <a:r>
              <a:rPr lang="uk-UA" sz="1400" dirty="0">
                <a:latin typeface="Times New Roman" panose="02020603050405020304" pitchFamily="18" charset="0"/>
                <a:cs typeface="Times New Roman" panose="02020603050405020304" pitchFamily="18" charset="0"/>
              </a:rPr>
              <a:t>Для досягнення мети було сформульовано і розв’язано ряд функціональних задач:</a:t>
            </a:r>
          </a:p>
          <a:p>
            <a:pPr marL="0" lvl="0" indent="0" algn="just" rtl="0">
              <a:lnSpc>
                <a:spcPct val="100000"/>
              </a:lnSpc>
              <a:spcBef>
                <a:spcPts val="0"/>
              </a:spcBef>
              <a:spcAft>
                <a:spcPts val="0"/>
              </a:spcAft>
              <a:buSzPts val="2560"/>
              <a:buNone/>
            </a:pPr>
            <a:r>
              <a:rPr lang="en-US" sz="1400" dirty="0">
                <a:latin typeface="Times New Roman" panose="02020603050405020304" pitchFamily="18" charset="0"/>
                <a:cs typeface="Times New Roman" panose="02020603050405020304" pitchFamily="18" charset="0"/>
              </a:rPr>
              <a:t>	</a:t>
            </a:r>
            <a:r>
              <a:rPr lang="uk-UA" sz="1400" i="1" u="sng" dirty="0">
                <a:latin typeface="Times New Roman" panose="02020603050405020304" pitchFamily="18" charset="0"/>
                <a:cs typeface="Times New Roman" panose="02020603050405020304" pitchFamily="18" charset="0"/>
              </a:rPr>
              <a:t>Реалізація інтелекту ворогів зі своїми особливими спектрами поведінки </a:t>
            </a:r>
            <a:r>
              <a:rPr lang="uk-UA" sz="1400" dirty="0">
                <a:latin typeface="Times New Roman" panose="02020603050405020304" pitchFamily="18" charset="0"/>
                <a:cs typeface="Times New Roman" panose="02020603050405020304" pitchFamily="18" charset="0"/>
              </a:rPr>
              <a:t>– система реалізована повністю в ПЗ. В ігровому застосунку наявні 4 види ворогів кожен зі своєю унікальною поведінкою та особливостями.</a:t>
            </a:r>
          </a:p>
          <a:p>
            <a:pPr marL="0" lvl="0" indent="0" algn="just" rtl="0">
              <a:lnSpc>
                <a:spcPct val="100000"/>
              </a:lnSpc>
              <a:spcBef>
                <a:spcPts val="0"/>
              </a:spcBef>
              <a:spcAft>
                <a:spcPts val="0"/>
              </a:spcAft>
              <a:buSzPts val="2560"/>
              <a:buNone/>
            </a:pPr>
            <a:r>
              <a:rPr lang="en-US" sz="1400" dirty="0">
                <a:latin typeface="Times New Roman" panose="02020603050405020304" pitchFamily="18" charset="0"/>
                <a:cs typeface="Times New Roman" panose="02020603050405020304" pitchFamily="18" charset="0"/>
              </a:rPr>
              <a:t>	</a:t>
            </a:r>
            <a:r>
              <a:rPr lang="uk-UA" sz="1400" i="1" u="sng" dirty="0">
                <a:latin typeface="Times New Roman" panose="02020603050405020304" pitchFamily="18" charset="0"/>
                <a:cs typeface="Times New Roman" panose="02020603050405020304" pitchFamily="18" charset="0"/>
              </a:rPr>
              <a:t>Реалізація ігрового інтерфейсу</a:t>
            </a:r>
            <a:r>
              <a:rPr lang="uk-UA" sz="1400" dirty="0">
                <a:latin typeface="Times New Roman" panose="02020603050405020304" pitchFamily="18" charset="0"/>
                <a:cs typeface="Times New Roman" panose="02020603050405020304" pitchFamily="18" charset="0"/>
              </a:rPr>
              <a:t> – система реалізована повністю в ПЗ. Гравець має можливість користуватися інтерфейсом застосунку таким як, меню, інвентар, магазини, об’єкти і </a:t>
            </a:r>
            <a:r>
              <a:rPr lang="uk-UA" sz="1400" dirty="0" err="1">
                <a:latin typeface="Times New Roman" panose="02020603050405020304" pitchFamily="18" charset="0"/>
                <a:cs typeface="Times New Roman" panose="02020603050405020304" pitchFamily="18" charset="0"/>
              </a:rPr>
              <a:t>тд</a:t>
            </a:r>
            <a:r>
              <a:rPr lang="uk-UA" sz="1400" dirty="0">
                <a:latin typeface="Times New Roman" panose="02020603050405020304" pitchFamily="18" charset="0"/>
                <a:cs typeface="Times New Roman" panose="02020603050405020304" pitchFamily="18" charset="0"/>
              </a:rPr>
              <a:t>.</a:t>
            </a:r>
          </a:p>
          <a:p>
            <a:pPr marL="0" lvl="0" indent="0" algn="just" rtl="0">
              <a:lnSpc>
                <a:spcPct val="100000"/>
              </a:lnSpc>
              <a:spcBef>
                <a:spcPts val="0"/>
              </a:spcBef>
              <a:spcAft>
                <a:spcPts val="0"/>
              </a:spcAft>
              <a:buSzPts val="2560"/>
              <a:buNone/>
            </a:pPr>
            <a:r>
              <a:rPr lang="en-US" sz="1400" dirty="0">
                <a:latin typeface="Times New Roman" panose="02020603050405020304" pitchFamily="18" charset="0"/>
                <a:cs typeface="Times New Roman" panose="02020603050405020304" pitchFamily="18" charset="0"/>
              </a:rPr>
              <a:t>	</a:t>
            </a:r>
            <a:r>
              <a:rPr lang="uk-UA" sz="1400" i="1" u="sng" dirty="0">
                <a:latin typeface="Times New Roman" panose="02020603050405020304" pitchFamily="18" charset="0"/>
                <a:cs typeface="Times New Roman" panose="02020603050405020304" pitchFamily="18" charset="0"/>
              </a:rPr>
              <a:t>Реалізація механік бою </a:t>
            </a:r>
            <a:r>
              <a:rPr lang="uk-UA" sz="1400" dirty="0">
                <a:latin typeface="Times New Roman" panose="02020603050405020304" pitchFamily="18" charset="0"/>
                <a:cs typeface="Times New Roman" panose="02020603050405020304" pitchFamily="18" charset="0"/>
              </a:rPr>
              <a:t>– система реалізована повністю в ПЗ. Гравець може взаємодіяти з усіма ворогами в грі, знищувати їх, наносити їм шкоду, використовувати для цього зброю, закляття та екіпірувати броню для захисту себе.</a:t>
            </a:r>
          </a:p>
          <a:p>
            <a:pPr marL="0" lvl="0" indent="0" algn="just" rtl="0">
              <a:lnSpc>
                <a:spcPct val="100000"/>
              </a:lnSpc>
              <a:spcBef>
                <a:spcPts val="0"/>
              </a:spcBef>
              <a:spcAft>
                <a:spcPts val="0"/>
              </a:spcAft>
              <a:buSzPts val="2560"/>
              <a:buNone/>
            </a:pPr>
            <a:r>
              <a:rPr lang="en-US" sz="1400" dirty="0">
                <a:latin typeface="Times New Roman" panose="02020603050405020304" pitchFamily="18" charset="0"/>
                <a:cs typeface="Times New Roman" panose="02020603050405020304" pitchFamily="18" charset="0"/>
              </a:rPr>
              <a:t>	</a:t>
            </a:r>
            <a:r>
              <a:rPr lang="uk-UA" sz="1400" i="1" u="sng" dirty="0">
                <a:latin typeface="Times New Roman" panose="02020603050405020304" pitchFamily="18" charset="0"/>
                <a:cs typeface="Times New Roman" panose="02020603050405020304" pitchFamily="18" charset="0"/>
              </a:rPr>
              <a:t>Реалізація функціоналу інвентарю, магазинів та ігрової економіки</a:t>
            </a:r>
            <a:r>
              <a:rPr lang="uk-UA" sz="1400" dirty="0">
                <a:latin typeface="Times New Roman" panose="02020603050405020304" pitchFamily="18" charset="0"/>
                <a:cs typeface="Times New Roman" panose="02020603050405020304" pitchFamily="18" charset="0"/>
              </a:rPr>
              <a:t> – система реалізована повністю в ПЗ. Гравець може купувати та використовувати всі предмети, які наявні в грі, для цього існують магазини та інвентар. Інвентар в свою чергу існує, як місце збереження та колекціонування об’єктів, отриманих гравцем. Також там можна знайти поточні задання, карту, меню зброї, характеристик, магії та можливість прокачувати свого персонажа.</a:t>
            </a:r>
            <a:br>
              <a:rPr lang="uk-UA" sz="1400" dirty="0">
                <a:latin typeface="Times New Roman" panose="02020603050405020304" pitchFamily="18" charset="0"/>
                <a:cs typeface="Times New Roman" panose="02020603050405020304" pitchFamily="18" charset="0"/>
              </a:rPr>
            </a:br>
            <a:r>
              <a:rPr lang="uk-UA" sz="1400" dirty="0">
                <a:latin typeface="Times New Roman" panose="02020603050405020304" pitchFamily="18" charset="0"/>
                <a:cs typeface="Times New Roman" panose="02020603050405020304" pitchFamily="18" charset="0"/>
              </a:rPr>
              <a:t>	</a:t>
            </a:r>
            <a:endParaRPr lang="uk-UA" dirty="0">
              <a:latin typeface="Times New Roman" panose="02020603050405020304" pitchFamily="18" charset="0"/>
              <a:cs typeface="Times New Roman" panose="02020603050405020304" pitchFamily="18" charset="0"/>
            </a:endParaRPr>
          </a:p>
          <a:p>
            <a:pPr algn="just"/>
            <a:endParaRPr lang="uk-U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984363BB-A0AE-40C4-89F7-0DF9E6DCF0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18</a:t>
            </a:fld>
            <a:endParaRPr lang="ru-RU"/>
          </a:p>
        </p:txBody>
      </p:sp>
      <p:sp>
        <p:nvSpPr>
          <p:cNvPr id="5" name="TextBox 4">
            <a:extLst>
              <a:ext uri="{FF2B5EF4-FFF2-40B4-BE49-F238E27FC236}">
                <a16:creationId xmlns:a16="http://schemas.microsoft.com/office/drawing/2014/main" id="{2F7428D9-A4C8-49D9-AE5C-5DE0BEFB6F01}"/>
              </a:ext>
            </a:extLst>
          </p:cNvPr>
          <p:cNvSpPr txBox="1"/>
          <p:nvPr/>
        </p:nvSpPr>
        <p:spPr>
          <a:xfrm>
            <a:off x="1200790" y="356988"/>
            <a:ext cx="7714608" cy="2677656"/>
          </a:xfrm>
          <a:prstGeom prst="rect">
            <a:avLst/>
          </a:prstGeom>
          <a:noFill/>
        </p:spPr>
        <p:txBody>
          <a:bodyPr wrap="square" rtlCol="0">
            <a:spAutoFit/>
          </a:bodyPr>
          <a:lstStyle/>
          <a:p>
            <a:pPr algn="just"/>
            <a:r>
              <a:rPr lang="en-US" b="1" i="0" u="none" strike="noStrike" baseline="0" dirty="0">
                <a:solidFill>
                  <a:srgbClr val="000000"/>
                </a:solidFill>
                <a:latin typeface="Times New Roman" panose="02020603050405020304" pitchFamily="18" charset="0"/>
                <a:cs typeface="Times New Roman" panose="02020603050405020304" pitchFamily="18" charset="0"/>
              </a:rPr>
              <a:t>	</a:t>
            </a:r>
            <a:r>
              <a:rPr lang="uk-UA" i="1" u="sng" strike="noStrike" baseline="0" dirty="0">
                <a:solidFill>
                  <a:srgbClr val="000000"/>
                </a:solidFill>
                <a:latin typeface="Times New Roman" panose="02020603050405020304" pitchFamily="18" charset="0"/>
                <a:cs typeface="Times New Roman" panose="02020603050405020304" pitchFamily="18" charset="0"/>
              </a:rPr>
              <a:t>Реалізація функціонали створення та використання магії </a:t>
            </a:r>
            <a:r>
              <a:rPr lang="uk-UA" b="1" i="0" u="none" strike="noStrike" baseline="0" dirty="0">
                <a:solidFill>
                  <a:srgbClr val="000000"/>
                </a:solidFill>
                <a:latin typeface="Times New Roman" panose="02020603050405020304" pitchFamily="18" charset="0"/>
                <a:cs typeface="Times New Roman" panose="02020603050405020304" pitchFamily="18" charset="0"/>
              </a:rPr>
              <a:t>– </a:t>
            </a:r>
            <a:r>
              <a:rPr lang="uk-UA" b="0" i="0" u="none" strike="noStrike" baseline="0" dirty="0">
                <a:solidFill>
                  <a:srgbClr val="000000"/>
                </a:solidFill>
                <a:latin typeface="Times New Roman" panose="02020603050405020304" pitchFamily="18" charset="0"/>
                <a:cs typeface="Times New Roman" panose="02020603050405020304" pitchFamily="18" charset="0"/>
              </a:rPr>
              <a:t>система реалізована повністю в ПЗ. Гравець має можливість створювати магію та заклинання базуючись на зібраних до цього інгредієнтах. Кожне закляття дає певні переваги гравцю при проходженні гри. В грі є 7 видів магії та 6 видів заклять. </a:t>
            </a:r>
          </a:p>
          <a:p>
            <a:pPr algn="just"/>
            <a:r>
              <a:rPr lang="en-US" b="1" i="0" u="none" strike="noStrike" baseline="0" dirty="0">
                <a:solidFill>
                  <a:srgbClr val="000000"/>
                </a:solidFill>
                <a:latin typeface="Times New Roman" panose="02020603050405020304" pitchFamily="18" charset="0"/>
                <a:cs typeface="Times New Roman" panose="02020603050405020304" pitchFamily="18" charset="0"/>
              </a:rPr>
              <a:t>	</a:t>
            </a:r>
            <a:r>
              <a:rPr lang="uk-UA" i="1" u="sng" strike="noStrike" baseline="0" dirty="0">
                <a:solidFill>
                  <a:srgbClr val="000000"/>
                </a:solidFill>
                <a:latin typeface="Times New Roman" panose="02020603050405020304" pitchFamily="18" charset="0"/>
                <a:cs typeface="Times New Roman" panose="02020603050405020304" pitchFamily="18" charset="0"/>
              </a:rPr>
              <a:t>Реалізація функціоналу взаємодії з ігровими об’єктами </a:t>
            </a:r>
            <a:r>
              <a:rPr lang="uk-UA" b="1" i="0" u="none" strike="noStrike" baseline="0" dirty="0">
                <a:solidFill>
                  <a:srgbClr val="000000"/>
                </a:solidFill>
                <a:latin typeface="Times New Roman" panose="02020603050405020304" pitchFamily="18" charset="0"/>
                <a:cs typeface="Times New Roman" panose="02020603050405020304" pitchFamily="18" charset="0"/>
              </a:rPr>
              <a:t>– </a:t>
            </a:r>
            <a:r>
              <a:rPr lang="uk-UA" b="0" i="0" u="none" strike="noStrike" baseline="0" dirty="0">
                <a:solidFill>
                  <a:srgbClr val="000000"/>
                </a:solidFill>
                <a:latin typeface="Times New Roman" panose="02020603050405020304" pitchFamily="18" charset="0"/>
                <a:cs typeface="Times New Roman" panose="02020603050405020304" pitchFamily="18" charset="0"/>
              </a:rPr>
              <a:t>система реалізована повністю в ПЗ. Гравець може взаємодіяти з великою кількістю</a:t>
            </a:r>
            <a:r>
              <a:rPr lang="en-US" dirty="0">
                <a:solidFill>
                  <a:srgbClr val="000000"/>
                </a:solidFill>
                <a:latin typeface="Times New Roman" panose="02020603050405020304" pitchFamily="18" charset="0"/>
                <a:cs typeface="Times New Roman" panose="02020603050405020304" pitchFamily="18" charset="0"/>
              </a:rPr>
              <a:t> </a:t>
            </a:r>
            <a:r>
              <a:rPr lang="uk-UA" b="0" i="0" u="none" strike="noStrike" baseline="0" dirty="0">
                <a:latin typeface="Times New Roman" panose="02020603050405020304" pitchFamily="18" charset="0"/>
                <a:cs typeface="Times New Roman" panose="02020603050405020304" pitchFamily="18" charset="0"/>
              </a:rPr>
              <a:t>об'єктів, які розкидані по всьому світу. Також є можливість взаємодіяти зі скринями, НПС, ящиками і </a:t>
            </a:r>
            <a:r>
              <a:rPr lang="uk-UA" b="0" i="0" u="none" strike="noStrike" baseline="0" dirty="0" err="1">
                <a:latin typeface="Times New Roman" panose="02020603050405020304" pitchFamily="18" charset="0"/>
                <a:cs typeface="Times New Roman" panose="02020603050405020304" pitchFamily="18" charset="0"/>
              </a:rPr>
              <a:t>тд</a:t>
            </a:r>
            <a:r>
              <a:rPr lang="uk-UA" b="0" i="0" u="none" strike="noStrike" baseline="0" dirty="0">
                <a:latin typeface="Times New Roman" panose="02020603050405020304" pitchFamily="18" charset="0"/>
                <a:cs typeface="Times New Roman" panose="02020603050405020304" pitchFamily="18" charset="0"/>
              </a:rPr>
              <a:t>. </a:t>
            </a:r>
            <a:endParaRPr lang="en-US" b="0" i="0" u="none" strike="noStrike" baseline="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Розробка ігрового застосунку на дипломному проєкті дала можливість заглибитися у вивчення розробки відеоігор та покращити навички в розумінні та створенні всіх аспектів гри, особливо поведінки інтелектуальних агентів. Проаналізувавши предметну область та аналогічні ігрові застосунки дозволило правильно обрати ігровий рушій, мову програмування, жанр та дізнатися, які аспекти поведінки ворогів потребують покращення та доопрацювання.</a:t>
            </a:r>
          </a:p>
        </p:txBody>
      </p:sp>
    </p:spTree>
    <p:extLst>
      <p:ext uri="{BB962C8B-B14F-4D97-AF65-F5344CB8AC3E}">
        <p14:creationId xmlns:p14="http://schemas.microsoft.com/office/powerpoint/2010/main" val="3854270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1403648" y="2031690"/>
            <a:ext cx="72009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62214"/>
              </a:buClr>
              <a:buSzPts val="4300"/>
              <a:buFont typeface="Gill Sans"/>
              <a:buNone/>
            </a:pPr>
            <a:r>
              <a:rPr lang="ru-RU" b="1" dirty="0" err="1">
                <a:latin typeface="Times New Roman" panose="02020603050405020304" pitchFamily="18" charset="0"/>
                <a:cs typeface="Times New Roman" panose="02020603050405020304" pitchFamily="18" charset="0"/>
              </a:rPr>
              <a:t>Дякую</a:t>
            </a:r>
            <a:r>
              <a:rPr lang="ru-RU" b="1" dirty="0">
                <a:latin typeface="Times New Roman" panose="02020603050405020304" pitchFamily="18" charset="0"/>
                <a:cs typeface="Times New Roman" panose="02020603050405020304" pitchFamily="18" charset="0"/>
              </a:rPr>
              <a:t> за </a:t>
            </a:r>
            <a:r>
              <a:rPr lang="ru-RU" b="1" dirty="0" err="1">
                <a:latin typeface="Times New Roman" panose="02020603050405020304" pitchFamily="18" charset="0"/>
                <a:cs typeface="Times New Roman" panose="02020603050405020304" pitchFamily="18" charset="0"/>
              </a:rPr>
              <a:t>увагу</a:t>
            </a:r>
            <a:endParaRPr b="1" dirty="0">
              <a:latin typeface="Times New Roman" panose="02020603050405020304" pitchFamily="18" charset="0"/>
              <a:cs typeface="Times New Roman" panose="02020603050405020304" pitchFamily="18" charset="0"/>
            </a:endParaRPr>
          </a:p>
        </p:txBody>
      </p:sp>
      <p:sp>
        <p:nvSpPr>
          <p:cNvPr id="178" name="Google Shape;178;p24"/>
          <p:cNvSpPr txBox="1">
            <a:spLocks noGrp="1"/>
          </p:cNvSpPr>
          <p:nvPr>
            <p:ph type="sldNum" idx="12"/>
          </p:nvPr>
        </p:nvSpPr>
        <p:spPr>
          <a:xfrm>
            <a:off x="8613648" y="4729163"/>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uk-UA" dirty="0">
                <a:latin typeface="Times New Roman" panose="02020603050405020304" pitchFamily="18" charset="0"/>
                <a:cs typeface="Times New Roman" panose="02020603050405020304" pitchFamily="18" charset="0"/>
              </a:rPr>
              <a:t>Актуальність</a:t>
            </a:r>
            <a:r>
              <a:rPr lang="ru-RU" dirty="0">
                <a:latin typeface="Times New Roman" panose="02020603050405020304" pitchFamily="18" charset="0"/>
                <a:cs typeface="Times New Roman" panose="02020603050405020304" pitchFamily="18" charset="0"/>
              </a:rPr>
              <a:t> теми</a:t>
            </a:r>
            <a:endParaRPr dirty="0">
              <a:latin typeface="Times New Roman" panose="02020603050405020304" pitchFamily="18" charset="0"/>
              <a:cs typeface="Times New Roman" panose="02020603050405020304" pitchFamily="18" charset="0"/>
            </a:endParaRPr>
          </a:p>
        </p:txBody>
      </p:sp>
      <p:sp>
        <p:nvSpPr>
          <p:cNvPr id="107" name="Google Shape;107;p14"/>
          <p:cNvSpPr txBox="1">
            <a:spLocks noGrp="1"/>
          </p:cNvSpPr>
          <p:nvPr>
            <p:ph type="body" idx="1"/>
          </p:nvPr>
        </p:nvSpPr>
        <p:spPr>
          <a:xfrm>
            <a:off x="1328738" y="1085850"/>
            <a:ext cx="7662862" cy="35089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ct val="86486"/>
              <a:buNone/>
            </a:pPr>
            <a:r>
              <a:rPr lang="uk-UA" sz="2000" dirty="0">
                <a:latin typeface="Times New Roman" panose="02020603050405020304" pitchFamily="18" charset="0"/>
                <a:cs typeface="Times New Roman" panose="02020603050405020304" pitchFamily="18" charset="0"/>
              </a:rPr>
              <a:t>	Актуальність розробки та покращення інтелектуальних агентів в </a:t>
            </a:r>
            <a:r>
              <a:rPr lang="en-US" sz="2000" dirty="0">
                <a:latin typeface="Times New Roman" panose="02020603050405020304" pitchFamily="18" charset="0"/>
                <a:cs typeface="Times New Roman" panose="02020603050405020304" pitchFamily="18" charset="0"/>
              </a:rPr>
              <a:t>RPG </a:t>
            </a:r>
            <a:r>
              <a:rPr lang="uk-UA" sz="2000" dirty="0">
                <a:latin typeface="Times New Roman" panose="02020603050405020304" pitchFamily="18" charset="0"/>
                <a:cs typeface="Times New Roman" panose="02020603050405020304" pitchFamily="18" charset="0"/>
              </a:rPr>
              <a:t>іграх полягає в зростаючій потребі гравців на реалістичний та глибинний ігрового процес. </a:t>
            </a:r>
          </a:p>
          <a:p>
            <a:pPr marL="0" lvl="0" indent="0" algn="l" rtl="0">
              <a:lnSpc>
                <a:spcPct val="100000"/>
              </a:lnSpc>
              <a:spcBef>
                <a:spcPts val="0"/>
              </a:spcBef>
              <a:spcAft>
                <a:spcPts val="0"/>
              </a:spcAft>
              <a:buSzPct val="86486"/>
              <a:buNone/>
            </a:pPr>
            <a:r>
              <a:rPr lang="uk-UA" sz="2000" dirty="0">
                <a:latin typeface="Times New Roman" panose="02020603050405020304" pitchFamily="18" charset="0"/>
                <a:cs typeface="Times New Roman" panose="02020603050405020304" pitchFamily="18" charset="0"/>
              </a:rPr>
              <a:t>	Перед гравцем повинен стояти виклик, кожен раз, як він зустрічає небезпеку. </a:t>
            </a:r>
          </a:p>
          <a:p>
            <a:pPr marL="0" lvl="0" indent="0" algn="l" rtl="0">
              <a:lnSpc>
                <a:spcPct val="100000"/>
              </a:lnSpc>
              <a:spcBef>
                <a:spcPts val="0"/>
              </a:spcBef>
              <a:spcAft>
                <a:spcPts val="0"/>
              </a:spcAft>
              <a:buSzPct val="86486"/>
              <a:buNone/>
            </a:pPr>
            <a:r>
              <a:rPr lang="uk-UA" sz="2000" dirty="0">
                <a:latin typeface="Times New Roman" panose="02020603050405020304" pitchFamily="18" charset="0"/>
                <a:cs typeface="Times New Roman" panose="02020603050405020304" pitchFamily="18" charset="0"/>
              </a:rPr>
              <a:t>	Інтелектуальні агенти з розширеними алгоритмами поведінки здатні створювати більш динамічне і непередбачуване середовище, що значно підвищує інтерес гравців та рівень їх занурення у грі.</a:t>
            </a:r>
            <a:endParaRPr sz="2000" dirty="0">
              <a:latin typeface="Times New Roman" panose="02020603050405020304" pitchFamily="18" charset="0"/>
              <a:cs typeface="Times New Roman" panose="02020603050405020304" pitchFamily="18" charset="0"/>
            </a:endParaRPr>
          </a:p>
        </p:txBody>
      </p:sp>
      <p:sp>
        <p:nvSpPr>
          <p:cNvPr id="108" name="Google Shape;108;p14"/>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sz="1400"/>
              <a:t>2</a:t>
            </a:fld>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DEB621-AADE-4526-A32B-B9F000EFB469}"/>
              </a:ext>
            </a:extLst>
          </p:cNvPr>
          <p:cNvSpPr>
            <a:spLocks noGrp="1"/>
          </p:cNvSpPr>
          <p:nvPr>
            <p:ph type="title"/>
          </p:nvPr>
        </p:nvSpPr>
        <p:spPr/>
        <p:txBody>
          <a:bodyPr/>
          <a:lstStyle/>
          <a:p>
            <a:endParaRPr lang="uk-UA"/>
          </a:p>
        </p:txBody>
      </p:sp>
      <p:sp>
        <p:nvSpPr>
          <p:cNvPr id="3" name="Місце для номера слайда 2">
            <a:extLst>
              <a:ext uri="{FF2B5EF4-FFF2-40B4-BE49-F238E27FC236}">
                <a16:creationId xmlns:a16="http://schemas.microsoft.com/office/drawing/2014/main" id="{AAEC1696-B639-4EF3-B9C6-9AFF3D76CD0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20</a:t>
            </a:fld>
            <a:endParaRPr lang="ru-RU"/>
          </a:p>
        </p:txBody>
      </p:sp>
    </p:spTree>
    <p:extLst>
      <p:ext uri="{BB962C8B-B14F-4D97-AF65-F5344CB8AC3E}">
        <p14:creationId xmlns:p14="http://schemas.microsoft.com/office/powerpoint/2010/main" val="95718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AB41E0-ADB8-4C89-A686-BC78B040F781}"/>
              </a:ext>
            </a:extLst>
          </p:cNvPr>
          <p:cNvSpPr>
            <a:spLocks noGrp="1"/>
          </p:cNvSpPr>
          <p:nvPr>
            <p:ph type="title"/>
          </p:nvPr>
        </p:nvSpPr>
        <p:spPr/>
        <p:txBody>
          <a:bodyPr/>
          <a:lstStyle/>
          <a:p>
            <a:endParaRPr lang="uk-UA"/>
          </a:p>
        </p:txBody>
      </p:sp>
      <p:sp>
        <p:nvSpPr>
          <p:cNvPr id="3" name="Місце для номера слайда 2">
            <a:extLst>
              <a:ext uri="{FF2B5EF4-FFF2-40B4-BE49-F238E27FC236}">
                <a16:creationId xmlns:a16="http://schemas.microsoft.com/office/drawing/2014/main" id="{35DB736B-7C6B-4591-8B04-B0C42279B33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21</a:t>
            </a:fld>
            <a:endParaRPr lang="ru-RU"/>
          </a:p>
        </p:txBody>
      </p:sp>
    </p:spTree>
    <p:extLst>
      <p:ext uri="{BB962C8B-B14F-4D97-AF65-F5344CB8AC3E}">
        <p14:creationId xmlns:p14="http://schemas.microsoft.com/office/powerpoint/2010/main" val="3774185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3DB06EB5-8FF7-4409-9231-724BF7C19B0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22</a:t>
            </a:fld>
            <a:endParaRPr lang="ru-RU" dirty="0"/>
          </a:p>
        </p:txBody>
      </p:sp>
      <p:pic>
        <p:nvPicPr>
          <p:cNvPr id="6" name="Рисунок 5">
            <a:extLst>
              <a:ext uri="{FF2B5EF4-FFF2-40B4-BE49-F238E27FC236}">
                <a16:creationId xmlns:a16="http://schemas.microsoft.com/office/drawing/2014/main" id="{157C206D-CD44-424A-9BAB-988DC63B141A}"/>
              </a:ext>
            </a:extLst>
          </p:cNvPr>
          <p:cNvPicPr>
            <a:picLocks noChangeAspect="1"/>
          </p:cNvPicPr>
          <p:nvPr/>
        </p:nvPicPr>
        <p:blipFill>
          <a:blip r:embed="rId2"/>
          <a:stretch>
            <a:fillRect/>
          </a:stretch>
        </p:blipFill>
        <p:spPr>
          <a:xfrm>
            <a:off x="591304" y="-12"/>
            <a:ext cx="7961391" cy="5143500"/>
          </a:xfrm>
          <a:prstGeom prst="rect">
            <a:avLst/>
          </a:prstGeom>
        </p:spPr>
      </p:pic>
    </p:spTree>
    <p:extLst>
      <p:ext uri="{BB962C8B-B14F-4D97-AF65-F5344CB8AC3E}">
        <p14:creationId xmlns:p14="http://schemas.microsoft.com/office/powerpoint/2010/main" val="2299337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123DDE-FF95-4AC2-A102-5AF25C87B644}"/>
              </a:ext>
            </a:extLst>
          </p:cNvPr>
          <p:cNvSpPr>
            <a:spLocks noGrp="1"/>
          </p:cNvSpPr>
          <p:nvPr>
            <p:ph type="title"/>
          </p:nvPr>
        </p:nvSpPr>
        <p:spPr/>
        <p:txBody>
          <a:bodyPr>
            <a:noAutofit/>
          </a:bodyPr>
          <a:lstStyle/>
          <a:p>
            <a:r>
              <a:rPr lang="ru-RU" sz="2800" dirty="0"/>
              <a:t>Схема </a:t>
            </a:r>
            <a:r>
              <a:rPr lang="ru-RU" sz="2800" dirty="0" err="1"/>
              <a:t>бізнес-процесу</a:t>
            </a:r>
            <a:r>
              <a:rPr lang="ru-RU" sz="2800" dirty="0"/>
              <a:t> «</a:t>
            </a:r>
            <a:r>
              <a:rPr lang="ru-RU" sz="2800" dirty="0" err="1">
                <a:latin typeface="Times New Roman"/>
                <a:ea typeface="Times New Roman"/>
                <a:cs typeface="Times New Roman"/>
                <a:sym typeface="Times New Roman"/>
              </a:rPr>
              <a:t>основний</a:t>
            </a:r>
            <a:r>
              <a:rPr lang="ru-RU" sz="2800" dirty="0">
                <a:latin typeface="Times New Roman"/>
                <a:ea typeface="Times New Roman"/>
                <a:cs typeface="Times New Roman"/>
                <a:sym typeface="Times New Roman"/>
              </a:rPr>
              <a:t> </a:t>
            </a:r>
            <a:r>
              <a:rPr lang="ru-RU" sz="2800" dirty="0" err="1">
                <a:latin typeface="Times New Roman"/>
                <a:ea typeface="Times New Roman"/>
                <a:cs typeface="Times New Roman"/>
                <a:sym typeface="Times New Roman"/>
              </a:rPr>
              <a:t>ігровий</a:t>
            </a:r>
            <a:r>
              <a:rPr lang="ru-RU" sz="2800" dirty="0">
                <a:latin typeface="Times New Roman"/>
                <a:ea typeface="Times New Roman"/>
                <a:cs typeface="Times New Roman"/>
                <a:sym typeface="Times New Roman"/>
              </a:rPr>
              <a:t> </a:t>
            </a:r>
            <a:r>
              <a:rPr lang="ru-RU" sz="2800" dirty="0" err="1">
                <a:latin typeface="Times New Roman"/>
                <a:ea typeface="Times New Roman"/>
                <a:cs typeface="Times New Roman"/>
                <a:sym typeface="Times New Roman"/>
              </a:rPr>
              <a:t>процес</a:t>
            </a:r>
            <a:r>
              <a:rPr lang="ru-RU" sz="2800" dirty="0">
                <a:latin typeface="Times New Roman"/>
                <a:ea typeface="Times New Roman"/>
                <a:cs typeface="Times New Roman"/>
                <a:sym typeface="Times New Roman"/>
              </a:rPr>
              <a:t>»</a:t>
            </a:r>
            <a:endParaRPr lang="uk-UA" sz="2800" dirty="0"/>
          </a:p>
        </p:txBody>
      </p:sp>
      <p:sp>
        <p:nvSpPr>
          <p:cNvPr id="4" name="Місце для номера слайда 3">
            <a:extLst>
              <a:ext uri="{FF2B5EF4-FFF2-40B4-BE49-F238E27FC236}">
                <a16:creationId xmlns:a16="http://schemas.microsoft.com/office/drawing/2014/main" id="{9E890890-531B-4779-99BF-A701C14D454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23</a:t>
            </a:fld>
            <a:endParaRPr lang="ru-RU"/>
          </a:p>
        </p:txBody>
      </p:sp>
      <p:pic>
        <p:nvPicPr>
          <p:cNvPr id="6" name="Рисунок 5">
            <a:extLst>
              <a:ext uri="{FF2B5EF4-FFF2-40B4-BE49-F238E27FC236}">
                <a16:creationId xmlns:a16="http://schemas.microsoft.com/office/drawing/2014/main" id="{B9D86F61-3CEB-4E33-9067-257434978C5C}"/>
              </a:ext>
            </a:extLst>
          </p:cNvPr>
          <p:cNvPicPr>
            <a:picLocks noChangeAspect="1"/>
          </p:cNvPicPr>
          <p:nvPr/>
        </p:nvPicPr>
        <p:blipFill>
          <a:blip r:embed="rId2"/>
          <a:stretch>
            <a:fillRect/>
          </a:stretch>
        </p:blipFill>
        <p:spPr>
          <a:xfrm>
            <a:off x="1225418" y="904878"/>
            <a:ext cx="7586663" cy="3981596"/>
          </a:xfrm>
          <a:prstGeom prst="rect">
            <a:avLst/>
          </a:prstGeom>
        </p:spPr>
      </p:pic>
    </p:spTree>
    <p:extLst>
      <p:ext uri="{BB962C8B-B14F-4D97-AF65-F5344CB8AC3E}">
        <p14:creationId xmlns:p14="http://schemas.microsoft.com/office/powerpoint/2010/main" val="73141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a:latin typeface="Times New Roman" panose="02020603050405020304" pitchFamily="18" charset="0"/>
                <a:cs typeface="Times New Roman" panose="02020603050405020304" pitchFamily="18" charset="0"/>
              </a:rPr>
              <a:t>Мета та </a:t>
            </a:r>
            <a:r>
              <a:rPr lang="uk-UA" dirty="0">
                <a:latin typeface="Times New Roman" panose="02020603050405020304" pitchFamily="18" charset="0"/>
                <a:cs typeface="Times New Roman" panose="02020603050405020304" pitchFamily="18" charset="0"/>
              </a:rPr>
              <a:t>Призначення</a:t>
            </a:r>
            <a:endParaRPr lang="uk-UA" dirty="0">
              <a:highlight>
                <a:srgbClr val="FFFF00"/>
              </a:highlight>
              <a:latin typeface="Times New Roman" panose="02020603050405020304" pitchFamily="18" charset="0"/>
              <a:cs typeface="Times New Roman" panose="02020603050405020304" pitchFamily="18" charset="0"/>
            </a:endParaRPr>
          </a:p>
        </p:txBody>
      </p:sp>
      <p:sp>
        <p:nvSpPr>
          <p:cNvPr id="114" name="Google Shape;114;p15"/>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SzPts val="2560"/>
              <a:buFont typeface="Arial" panose="020B0604020202020204" pitchFamily="34" charset="0"/>
              <a:buChar char="•"/>
            </a:pPr>
            <a:r>
              <a:rPr lang="uk-UA" sz="2400" dirty="0">
                <a:effectLst/>
                <a:latin typeface="Times New Roman" panose="02020603050405020304" pitchFamily="18" charset="0"/>
                <a:ea typeface="Times New Roman" panose="02020603050405020304" pitchFamily="18" charset="0"/>
              </a:rPr>
              <a:t>Метою розробки є </a:t>
            </a:r>
            <a:r>
              <a:rPr lang="uk-UA" sz="2400" b="0" i="0" u="none" strike="noStrike" baseline="0" dirty="0">
                <a:solidFill>
                  <a:srgbClr val="000000"/>
                </a:solidFill>
                <a:latin typeface="Times New Roman" panose="02020603050405020304" pitchFamily="18" charset="0"/>
              </a:rPr>
              <a:t>розширення</a:t>
            </a:r>
            <a:r>
              <a:rPr lang="ru-RU" sz="2400" b="0" i="0" u="none" strike="noStrike" baseline="0" dirty="0">
                <a:solidFill>
                  <a:srgbClr val="000000"/>
                </a:solidFill>
                <a:latin typeface="Times New Roman" panose="02020603050405020304" pitchFamily="18" charset="0"/>
              </a:rPr>
              <a:t> спектру моделей </a:t>
            </a:r>
            <a:r>
              <a:rPr lang="ru-RU" sz="2400" b="0" i="0" u="none" strike="noStrike" baseline="0" dirty="0" err="1">
                <a:solidFill>
                  <a:srgbClr val="000000"/>
                </a:solidFill>
                <a:latin typeface="Times New Roman" panose="02020603050405020304" pitchFamily="18" charset="0"/>
              </a:rPr>
              <a:t>поведінки</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інтелектуальних</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агентів</a:t>
            </a:r>
            <a:r>
              <a:rPr lang="ru-RU" sz="2400" b="0" i="0" u="none" strike="noStrike" baseline="0" dirty="0">
                <a:solidFill>
                  <a:srgbClr val="000000"/>
                </a:solidFill>
                <a:latin typeface="Times New Roman" panose="02020603050405020304" pitchFamily="18" charset="0"/>
              </a:rPr>
              <a:t> в </a:t>
            </a:r>
            <a:r>
              <a:rPr lang="ru-RU" sz="2400" b="0" i="0" u="none" strike="noStrike" baseline="0" dirty="0" err="1">
                <a:solidFill>
                  <a:srgbClr val="000000"/>
                </a:solidFill>
                <a:latin typeface="Times New Roman" panose="02020603050405020304" pitchFamily="18" charset="0"/>
              </a:rPr>
              <a:t>ігровому</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застосунку</a:t>
            </a:r>
            <a:r>
              <a:rPr lang="ru-RU" sz="2400" b="0" i="0" u="none" strike="noStrike" baseline="0" dirty="0">
                <a:solidFill>
                  <a:srgbClr val="000000"/>
                </a:solidFill>
                <a:latin typeface="Times New Roman" panose="02020603050405020304" pitchFamily="18" charset="0"/>
              </a:rPr>
              <a:t> 3D RPG для </a:t>
            </a:r>
            <a:r>
              <a:rPr lang="ru-RU" sz="2400" b="0" i="0" u="none" strike="noStrike" baseline="0" dirty="0" err="1">
                <a:solidFill>
                  <a:srgbClr val="000000"/>
                </a:solidFill>
                <a:latin typeface="Times New Roman" panose="02020603050405020304" pitchFamily="18" charset="0"/>
              </a:rPr>
              <a:t>урізноманітнення</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ігрового</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досвіду</a:t>
            </a:r>
            <a:r>
              <a:rPr lang="ru-RU" sz="2400" b="0" i="0" u="none" strike="noStrike" baseline="0" dirty="0">
                <a:solidFill>
                  <a:srgbClr val="000000"/>
                </a:solidFill>
                <a:latin typeface="Times New Roman" panose="02020603050405020304" pitchFamily="18" charset="0"/>
              </a:rPr>
              <a:t> </a:t>
            </a:r>
            <a:r>
              <a:rPr lang="ru-RU" sz="2400" b="0" i="0" u="none" strike="noStrike" baseline="0" dirty="0" err="1">
                <a:solidFill>
                  <a:srgbClr val="000000"/>
                </a:solidFill>
                <a:latin typeface="Times New Roman" panose="02020603050405020304" pitchFamily="18" charset="0"/>
              </a:rPr>
              <a:t>користувача</a:t>
            </a:r>
            <a:r>
              <a:rPr lang="ru-RU" sz="2400" b="0" i="0" u="none" strike="noStrike" baseline="0" dirty="0">
                <a:solidFill>
                  <a:srgbClr val="000000"/>
                </a:solidFill>
                <a:latin typeface="Times New Roman" panose="02020603050405020304" pitchFamily="18" charset="0"/>
              </a:rPr>
              <a:t>. </a:t>
            </a:r>
            <a:endParaRPr lang="ru-RU" sz="2400" dirty="0">
              <a:latin typeface="Times New Roman" panose="02020603050405020304" pitchFamily="18" charset="0"/>
              <a:ea typeface="Times New Roman" panose="02020603050405020304" pitchFamily="18" charset="0"/>
            </a:endParaRPr>
          </a:p>
          <a:p>
            <a:pPr marL="342900" indent="-342900">
              <a:spcBef>
                <a:spcPts val="0"/>
              </a:spcBef>
              <a:buSzPts val="2560"/>
              <a:buFont typeface="Arial" panose="020B0604020202020204" pitchFamily="34" charset="0"/>
              <a:buChar char="•"/>
            </a:pPr>
            <a:r>
              <a:rPr lang="uk-UA" sz="2400" dirty="0">
                <a:effectLst/>
                <a:latin typeface="Times New Roman" panose="02020603050405020304" pitchFamily="18" charset="0"/>
                <a:ea typeface="Times New Roman" panose="02020603050405020304" pitchFamily="18" charset="0"/>
              </a:rPr>
              <a:t>Призначення</a:t>
            </a:r>
            <a:r>
              <a:rPr lang="ru-RU" sz="2400" dirty="0">
                <a:effectLst/>
                <a:latin typeface="Times New Roman" panose="02020603050405020304" pitchFamily="18" charset="0"/>
                <a:ea typeface="Times New Roman" panose="02020603050405020304" pitchFamily="18" charset="0"/>
              </a:rPr>
              <a:t> – </a:t>
            </a:r>
            <a:r>
              <a:rPr lang="uk-UA" sz="2400" dirty="0">
                <a:effectLst/>
                <a:latin typeface="Times New Roman" panose="02020603050405020304" pitchFamily="18" charset="0"/>
                <a:ea typeface="Times New Roman" panose="02020603050405020304" pitchFamily="18" charset="0"/>
              </a:rPr>
              <a:t>впровадження різноманітної поведінки ворогів та надання користувачу нового ігрового досвіду.</a:t>
            </a:r>
            <a:endParaRPr lang="ru-RU" sz="2400" dirty="0">
              <a:effectLst/>
              <a:latin typeface="Times New Roman" panose="02020603050405020304" pitchFamily="18" charset="0"/>
              <a:ea typeface="Times New Roman" panose="02020603050405020304" pitchFamily="18" charset="0"/>
            </a:endParaRPr>
          </a:p>
        </p:txBody>
      </p:sp>
      <p:sp>
        <p:nvSpPr>
          <p:cNvPr id="115" name="Google Shape;115;p15"/>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Задачі</a:t>
            </a:r>
            <a:endParaRPr dirty="0">
              <a:latin typeface="Times New Roman" panose="02020603050405020304" pitchFamily="18" charset="0"/>
              <a:cs typeface="Times New Roman" panose="02020603050405020304" pitchFamily="18" charset="0"/>
            </a:endParaRPr>
          </a:p>
        </p:txBody>
      </p:sp>
      <p:sp>
        <p:nvSpPr>
          <p:cNvPr id="121" name="Google Shape;121;p16"/>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різноманітного інтелекту ворогів.</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ігрового інтерфейсу.</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механік бою.</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функціоналу інвентарю, магазинів та ігрової економіки.</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функціонали створення та використання магії.</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Реалізація функціоналу взаємодії з ігровими об’єктами.</a:t>
            </a:r>
          </a:p>
          <a:p>
            <a:pPr marL="342900" lvl="0" indent="-342900" algn="just">
              <a:lnSpc>
                <a:spcPct val="120000"/>
              </a:lnSpc>
              <a:buFont typeface="Times New Roman" panose="02020603050405020304" pitchFamily="18" charset="0"/>
              <a:buChar char="–"/>
            </a:pPr>
            <a:r>
              <a:rPr lang="uk-UA" sz="3100" dirty="0">
                <a:effectLst/>
                <a:latin typeface="Times New Roman" panose="02020603050405020304" pitchFamily="18" charset="0"/>
                <a:ea typeface="Times New Roman" panose="02020603050405020304" pitchFamily="18" charset="0"/>
              </a:rPr>
              <a:t>Розробка системи класів і їх унікальних характеристик.</a:t>
            </a:r>
          </a:p>
          <a:p>
            <a:pPr marL="137160" lvl="0" indent="0" algn="l" rtl="0">
              <a:lnSpc>
                <a:spcPct val="100000"/>
              </a:lnSpc>
              <a:spcBef>
                <a:spcPts val="0"/>
              </a:spcBef>
              <a:spcAft>
                <a:spcPts val="0"/>
              </a:spcAft>
              <a:buSzPts val="1440"/>
              <a:buNone/>
            </a:pPr>
            <a:endParaRPr dirty="0"/>
          </a:p>
        </p:txBody>
      </p:sp>
      <p:sp>
        <p:nvSpPr>
          <p:cNvPr id="122" name="Google Shape;122;p16"/>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F2035E-FE25-449D-B783-DF03546EB14B}"/>
              </a:ext>
            </a:extLst>
          </p:cNvPr>
          <p:cNvSpPr>
            <a:spLocks noGrp="1"/>
          </p:cNvSpPr>
          <p:nvPr>
            <p:ph type="title"/>
          </p:nvPr>
        </p:nvSpPr>
        <p:spPr>
          <a:xfrm>
            <a:off x="1435608" y="114857"/>
            <a:ext cx="7498200" cy="857400"/>
          </a:xfrm>
        </p:spPr>
        <p:txBody>
          <a:bodyPr/>
          <a:lstStyle/>
          <a:p>
            <a:r>
              <a:rPr lang="uk-UA" dirty="0"/>
              <a:t>Класифікація ігор</a:t>
            </a:r>
          </a:p>
        </p:txBody>
      </p:sp>
      <p:sp>
        <p:nvSpPr>
          <p:cNvPr id="3" name="Місце для тексту 2">
            <a:extLst>
              <a:ext uri="{FF2B5EF4-FFF2-40B4-BE49-F238E27FC236}">
                <a16:creationId xmlns:a16="http://schemas.microsoft.com/office/drawing/2014/main" id="{7FB83199-EC53-4507-93A6-C144DAA16873}"/>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0E4F6D8A-322C-4568-B848-B3455643FB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5</a:t>
            </a:fld>
            <a:endParaRPr lang="ru-RU"/>
          </a:p>
        </p:txBody>
      </p:sp>
      <p:graphicFrame>
        <p:nvGraphicFramePr>
          <p:cNvPr id="5" name="Таблиця 5">
            <a:extLst>
              <a:ext uri="{FF2B5EF4-FFF2-40B4-BE49-F238E27FC236}">
                <a16:creationId xmlns:a16="http://schemas.microsoft.com/office/drawing/2014/main" id="{450AE4A1-F59C-4121-B21E-D415B3BE30F1}"/>
              </a:ext>
            </a:extLst>
          </p:cNvPr>
          <p:cNvGraphicFramePr>
            <a:graphicFrameLocks noGrp="1"/>
          </p:cNvGraphicFramePr>
          <p:nvPr>
            <p:extLst>
              <p:ext uri="{D42A27DB-BD31-4B8C-83A1-F6EECF244321}">
                <p14:modId xmlns:p14="http://schemas.microsoft.com/office/powerpoint/2010/main" val="2541946041"/>
              </p:ext>
            </p:extLst>
          </p:nvPr>
        </p:nvGraphicFramePr>
        <p:xfrm>
          <a:off x="803275" y="863601"/>
          <a:ext cx="7927976" cy="4123624"/>
        </p:xfrm>
        <a:graphic>
          <a:graphicData uri="http://schemas.openxmlformats.org/drawingml/2006/table">
            <a:tbl>
              <a:tblPr firstRow="1" bandRow="1">
                <a:tableStyleId>{5C22544A-7EE6-4342-B048-85BDC9FD1C3A}</a:tableStyleId>
              </a:tblPr>
              <a:tblGrid>
                <a:gridCol w="3963988">
                  <a:extLst>
                    <a:ext uri="{9D8B030D-6E8A-4147-A177-3AD203B41FA5}">
                      <a16:colId xmlns:a16="http://schemas.microsoft.com/office/drawing/2014/main" val="211036497"/>
                    </a:ext>
                  </a:extLst>
                </a:gridCol>
                <a:gridCol w="3963988">
                  <a:extLst>
                    <a:ext uri="{9D8B030D-6E8A-4147-A177-3AD203B41FA5}">
                      <a16:colId xmlns:a16="http://schemas.microsoft.com/office/drawing/2014/main" val="4050926663"/>
                    </a:ext>
                  </a:extLst>
                </a:gridCol>
              </a:tblGrid>
              <a:tr h="357428">
                <a:tc>
                  <a:txBody>
                    <a:bodyPr/>
                    <a:lstStyle/>
                    <a:p>
                      <a:pPr algn="l" fontAlgn="base"/>
                      <a:r>
                        <a:rPr lang="uk-UA" dirty="0">
                          <a:effectLst/>
                        </a:rPr>
                        <a:t>Жанр Ігор</a:t>
                      </a:r>
                    </a:p>
                  </a:txBody>
                  <a:tcPr marL="38100" marR="38100" marT="76200" marB="76200" anchor="ctr"/>
                </a:tc>
                <a:tc>
                  <a:txBody>
                    <a:bodyPr/>
                    <a:lstStyle/>
                    <a:p>
                      <a:pPr algn="l" fontAlgn="base"/>
                      <a:r>
                        <a:rPr lang="uk-UA" dirty="0">
                          <a:effectLst/>
                        </a:rPr>
                        <a:t>Короткий опис</a:t>
                      </a:r>
                    </a:p>
                  </a:txBody>
                  <a:tcPr marL="38100" marR="38100" marT="76200" marB="76200" anchor="ctr"/>
                </a:tc>
                <a:extLst>
                  <a:ext uri="{0D108BD9-81ED-4DB2-BD59-A6C34878D82A}">
                    <a16:rowId xmlns:a16="http://schemas.microsoft.com/office/drawing/2014/main" val="243881630"/>
                  </a:ext>
                </a:extLst>
              </a:tr>
              <a:tr h="774428">
                <a:tc>
                  <a:txBody>
                    <a:bodyPr/>
                    <a:lstStyle/>
                    <a:p>
                      <a:pPr algn="l" fontAlgn="base"/>
                      <a:r>
                        <a:rPr lang="uk-UA" b="1" dirty="0">
                          <a:effectLst/>
                        </a:rPr>
                        <a:t>Екшн</a:t>
                      </a:r>
                      <a:endParaRPr lang="uk-UA" dirty="0">
                        <a:effectLst/>
                      </a:endParaRPr>
                    </a:p>
                  </a:txBody>
                  <a:tcPr marL="38100" marR="38100" marT="76200" marB="76200" anchor="ctr"/>
                </a:tc>
                <a:tc>
                  <a:txBody>
                    <a:bodyPr/>
                    <a:lstStyle/>
                    <a:p>
                      <a:pPr algn="l" fontAlgn="base"/>
                      <a:r>
                        <a:rPr lang="ru-RU" dirty="0">
                          <a:effectLst/>
                        </a:rPr>
                        <a:t>- Ігри з </a:t>
                      </a:r>
                      <a:r>
                        <a:rPr lang="uk-UA" noProof="0" dirty="0">
                          <a:effectLst/>
                        </a:rPr>
                        <a:t>елементами</a:t>
                      </a:r>
                      <a:r>
                        <a:rPr lang="ru-RU" dirty="0">
                          <a:effectLst/>
                        </a:rPr>
                        <a:t> бою.</a:t>
                      </a:r>
                    </a:p>
                  </a:txBody>
                  <a:tcPr marL="38100" marR="38100" marT="76200" marB="76200" anchor="ctr"/>
                </a:tc>
                <a:extLst>
                  <a:ext uri="{0D108BD9-81ED-4DB2-BD59-A6C34878D82A}">
                    <a16:rowId xmlns:a16="http://schemas.microsoft.com/office/drawing/2014/main" val="1920126463"/>
                  </a:ext>
                </a:extLst>
              </a:tr>
              <a:tr h="774428">
                <a:tc>
                  <a:txBody>
                    <a:bodyPr/>
                    <a:lstStyle/>
                    <a:p>
                      <a:pPr algn="l" fontAlgn="base"/>
                      <a:r>
                        <a:rPr lang="uk-UA" b="1" dirty="0">
                          <a:effectLst/>
                        </a:rPr>
                        <a:t>Пригодницькі</a:t>
                      </a:r>
                      <a:endParaRPr lang="uk-UA" dirty="0">
                        <a:effectLst/>
                      </a:endParaRPr>
                    </a:p>
                  </a:txBody>
                  <a:tcPr marL="38100" marR="38100" marT="76200" marB="76200" anchor="ctr"/>
                </a:tc>
                <a:tc>
                  <a:txBody>
                    <a:bodyPr/>
                    <a:lstStyle/>
                    <a:p>
                      <a:pPr algn="l" fontAlgn="base"/>
                      <a:r>
                        <a:rPr lang="ru-RU" dirty="0">
                          <a:effectLst/>
                        </a:rPr>
                        <a:t>- </a:t>
                      </a:r>
                      <a:r>
                        <a:rPr lang="uk-UA" noProof="0" dirty="0">
                          <a:effectLst/>
                        </a:rPr>
                        <a:t>Ігри орієнтовані на сюжет та головоломки.</a:t>
                      </a:r>
                      <a:endParaRPr lang="ru-RU" dirty="0">
                        <a:effectLst/>
                      </a:endParaRPr>
                    </a:p>
                  </a:txBody>
                  <a:tcPr marL="38100" marR="38100" marT="76200" marB="76200" anchor="ctr"/>
                </a:tc>
                <a:extLst>
                  <a:ext uri="{0D108BD9-81ED-4DB2-BD59-A6C34878D82A}">
                    <a16:rowId xmlns:a16="http://schemas.microsoft.com/office/drawing/2014/main" val="1931910511"/>
                  </a:ext>
                </a:extLst>
              </a:tr>
              <a:tr h="565928">
                <a:tc>
                  <a:txBody>
                    <a:bodyPr/>
                    <a:lstStyle/>
                    <a:p>
                      <a:pPr algn="l" fontAlgn="base"/>
                      <a:r>
                        <a:rPr lang="uk-UA" b="1" dirty="0">
                          <a:effectLst/>
                        </a:rPr>
                        <a:t>Рольові (</a:t>
                      </a:r>
                      <a:r>
                        <a:rPr lang="en-US" b="1" dirty="0">
                          <a:effectLst/>
                        </a:rPr>
                        <a:t>RPG)</a:t>
                      </a:r>
                      <a:endParaRPr lang="en-US" dirty="0">
                        <a:effectLst/>
                      </a:endParaRPr>
                    </a:p>
                  </a:txBody>
                  <a:tcPr marL="38100" marR="38100" marT="76200" marB="76200" anchor="ctr"/>
                </a:tc>
                <a:tc>
                  <a:txBody>
                    <a:bodyPr/>
                    <a:lstStyle/>
                    <a:p>
                      <a:pPr algn="l" fontAlgn="base"/>
                      <a:r>
                        <a:rPr lang="ru-RU" dirty="0">
                          <a:effectLst/>
                        </a:rPr>
                        <a:t>- </a:t>
                      </a:r>
                      <a:r>
                        <a:rPr lang="uk-UA" noProof="0" dirty="0">
                          <a:effectLst/>
                        </a:rPr>
                        <a:t>Ігри з різними класами та характеристиками персонажів.</a:t>
                      </a:r>
                      <a:endParaRPr lang="ru-RU" dirty="0">
                        <a:effectLst/>
                      </a:endParaRPr>
                    </a:p>
                  </a:txBody>
                  <a:tcPr marL="38100" marR="38100" marT="76200" marB="76200" anchor="ctr"/>
                </a:tc>
                <a:extLst>
                  <a:ext uri="{0D108BD9-81ED-4DB2-BD59-A6C34878D82A}">
                    <a16:rowId xmlns:a16="http://schemas.microsoft.com/office/drawing/2014/main" val="2049719933"/>
                  </a:ext>
                </a:extLst>
              </a:tr>
              <a:tr h="855460">
                <a:tc>
                  <a:txBody>
                    <a:bodyPr/>
                    <a:lstStyle/>
                    <a:p>
                      <a:pPr algn="l" fontAlgn="base"/>
                      <a:r>
                        <a:rPr lang="uk-UA" b="1" dirty="0">
                          <a:effectLst/>
                        </a:rPr>
                        <a:t>Стратегії</a:t>
                      </a:r>
                      <a:endParaRPr lang="uk-UA" dirty="0">
                        <a:effectLst/>
                      </a:endParaRPr>
                    </a:p>
                  </a:txBody>
                  <a:tcPr marL="38100" marR="38100" marT="76200" marB="76200" anchor="ctr"/>
                </a:tc>
                <a:tc>
                  <a:txBody>
                    <a:bodyPr/>
                    <a:lstStyle/>
                    <a:p>
                      <a:pPr algn="l" fontAlgn="base"/>
                      <a:r>
                        <a:rPr lang="uk-UA" dirty="0">
                          <a:effectLst/>
                        </a:rPr>
                        <a:t>- Ігри орієнтовані на управління ресурсами та планування для досягнення стратегічних цілей.</a:t>
                      </a:r>
                    </a:p>
                  </a:txBody>
                  <a:tcPr marL="38100" marR="38100" marT="76200" marB="76200" anchor="ctr"/>
                </a:tc>
                <a:extLst>
                  <a:ext uri="{0D108BD9-81ED-4DB2-BD59-A6C34878D82A}">
                    <a16:rowId xmlns:a16="http://schemas.microsoft.com/office/drawing/2014/main" val="1074443427"/>
                  </a:ext>
                </a:extLst>
              </a:tr>
              <a:tr h="774428">
                <a:tc>
                  <a:txBody>
                    <a:bodyPr/>
                    <a:lstStyle/>
                    <a:p>
                      <a:pPr algn="l" fontAlgn="base"/>
                      <a:r>
                        <a:rPr lang="uk-UA" b="1" dirty="0">
                          <a:effectLst/>
                        </a:rPr>
                        <a:t>Симулятори</a:t>
                      </a:r>
                      <a:endParaRPr lang="uk-UA" dirty="0">
                        <a:effectLst/>
                      </a:endParaRPr>
                    </a:p>
                  </a:txBody>
                  <a:tcPr marL="38100" marR="38100" marT="76200" marB="76200" anchor="ctr"/>
                </a:tc>
                <a:tc>
                  <a:txBody>
                    <a:bodyPr/>
                    <a:lstStyle/>
                    <a:p>
                      <a:pPr algn="l" fontAlgn="base"/>
                      <a:r>
                        <a:rPr lang="uk-UA" dirty="0">
                          <a:effectLst/>
                        </a:rPr>
                        <a:t>- Ігри з імітацією реальних процесів або діяльності.</a:t>
                      </a:r>
                    </a:p>
                  </a:txBody>
                  <a:tcPr marL="38100" marR="38100" marT="76200" marB="76200" anchor="ctr"/>
                </a:tc>
                <a:extLst>
                  <a:ext uri="{0D108BD9-81ED-4DB2-BD59-A6C34878D82A}">
                    <a16:rowId xmlns:a16="http://schemas.microsoft.com/office/drawing/2014/main" val="3924398040"/>
                  </a:ext>
                </a:extLst>
              </a:tr>
            </a:tbl>
          </a:graphicData>
        </a:graphic>
      </p:graphicFrame>
    </p:spTree>
    <p:extLst>
      <p:ext uri="{BB962C8B-B14F-4D97-AF65-F5344CB8AC3E}">
        <p14:creationId xmlns:p14="http://schemas.microsoft.com/office/powerpoint/2010/main" val="103911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Існуючі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рішення</a:t>
            </a:r>
            <a:endParaRPr dirty="0">
              <a:latin typeface="Times New Roman" panose="02020603050405020304" pitchFamily="18" charset="0"/>
              <a:cs typeface="Times New Roman" panose="02020603050405020304" pitchFamily="18" charset="0"/>
            </a:endParaRPr>
          </a:p>
        </p:txBody>
      </p:sp>
      <p:sp>
        <p:nvSpPr>
          <p:cNvPr id="129" name="Google Shape;129;p17"/>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6</a:t>
            </a:fld>
            <a:endParaRPr/>
          </a:p>
        </p:txBody>
      </p:sp>
      <p:graphicFrame>
        <p:nvGraphicFramePr>
          <p:cNvPr id="3" name="Таблиця 3">
            <a:extLst>
              <a:ext uri="{FF2B5EF4-FFF2-40B4-BE49-F238E27FC236}">
                <a16:creationId xmlns:a16="http://schemas.microsoft.com/office/drawing/2014/main" id="{6DAE242B-9379-4813-95BD-B7CA9DE5FDFE}"/>
              </a:ext>
            </a:extLst>
          </p:cNvPr>
          <p:cNvGraphicFramePr>
            <a:graphicFrameLocks noGrp="1"/>
          </p:cNvGraphicFramePr>
          <p:nvPr>
            <p:extLst>
              <p:ext uri="{D42A27DB-BD31-4B8C-83A1-F6EECF244321}">
                <p14:modId xmlns:p14="http://schemas.microsoft.com/office/powerpoint/2010/main" val="1408917424"/>
              </p:ext>
            </p:extLst>
          </p:nvPr>
        </p:nvGraphicFramePr>
        <p:xfrm>
          <a:off x="335500" y="1063378"/>
          <a:ext cx="8473000" cy="3464560"/>
        </p:xfrm>
        <a:graphic>
          <a:graphicData uri="http://schemas.openxmlformats.org/drawingml/2006/table">
            <a:tbl>
              <a:tblPr firstRow="1" bandRow="1">
                <a:tableStyleId>{5C22544A-7EE6-4342-B048-85BDC9FD1C3A}</a:tableStyleId>
              </a:tblPr>
              <a:tblGrid>
                <a:gridCol w="1694600">
                  <a:extLst>
                    <a:ext uri="{9D8B030D-6E8A-4147-A177-3AD203B41FA5}">
                      <a16:colId xmlns:a16="http://schemas.microsoft.com/office/drawing/2014/main" val="3532460107"/>
                    </a:ext>
                  </a:extLst>
                </a:gridCol>
                <a:gridCol w="1694600">
                  <a:extLst>
                    <a:ext uri="{9D8B030D-6E8A-4147-A177-3AD203B41FA5}">
                      <a16:colId xmlns:a16="http://schemas.microsoft.com/office/drawing/2014/main" val="254360791"/>
                    </a:ext>
                  </a:extLst>
                </a:gridCol>
                <a:gridCol w="1694600">
                  <a:extLst>
                    <a:ext uri="{9D8B030D-6E8A-4147-A177-3AD203B41FA5}">
                      <a16:colId xmlns:a16="http://schemas.microsoft.com/office/drawing/2014/main" val="807575474"/>
                    </a:ext>
                  </a:extLst>
                </a:gridCol>
                <a:gridCol w="1694600">
                  <a:extLst>
                    <a:ext uri="{9D8B030D-6E8A-4147-A177-3AD203B41FA5}">
                      <a16:colId xmlns:a16="http://schemas.microsoft.com/office/drawing/2014/main" val="3458956436"/>
                    </a:ext>
                  </a:extLst>
                </a:gridCol>
                <a:gridCol w="1694600">
                  <a:extLst>
                    <a:ext uri="{9D8B030D-6E8A-4147-A177-3AD203B41FA5}">
                      <a16:colId xmlns:a16="http://schemas.microsoft.com/office/drawing/2014/main" val="2078792784"/>
                    </a:ext>
                  </a:extLst>
                </a:gridCol>
              </a:tblGrid>
              <a:tr h="370840">
                <a:tc>
                  <a:txBody>
                    <a:bodyPr/>
                    <a:lstStyle/>
                    <a:p>
                      <a:r>
                        <a:rPr lang="ru-RU" dirty="0" err="1"/>
                        <a:t>Функціонал</a:t>
                      </a:r>
                      <a:br>
                        <a:rPr lang="ru-RU" dirty="0"/>
                      </a:br>
                      <a:r>
                        <a:rPr lang="ru-RU" dirty="0"/>
                        <a:t>(</a:t>
                      </a:r>
                      <a:r>
                        <a:rPr lang="ru-RU" dirty="0" err="1"/>
                        <a:t>Механіки</a:t>
                      </a:r>
                      <a:r>
                        <a:rPr lang="ru-RU" dirty="0"/>
                        <a:t> </a:t>
                      </a:r>
                      <a:r>
                        <a:rPr lang="ru-RU" dirty="0" err="1"/>
                        <a:t>поведінки</a:t>
                      </a:r>
                      <a:r>
                        <a:rPr lang="ru-RU" dirty="0"/>
                        <a:t>)</a:t>
                      </a:r>
                      <a:endParaRPr lang="uk-UA" dirty="0"/>
                    </a:p>
                  </a:txBody>
                  <a:tcPr/>
                </a:tc>
                <a:tc>
                  <a:txBody>
                    <a:bodyPr/>
                    <a:lstStyle/>
                    <a:p>
                      <a:r>
                        <a:rPr lang="en-US" sz="1400" b="1" i="0" u="none" strike="noStrike" cap="none" dirty="0">
                          <a:solidFill>
                            <a:schemeClr val="accent2">
                              <a:lumMod val="20000"/>
                              <a:lumOff val="80000"/>
                            </a:schemeClr>
                          </a:solidFill>
                          <a:effectLst/>
                          <a:latin typeface="+mn-lt"/>
                          <a:ea typeface="+mn-ea"/>
                          <a:cs typeface="+mn-cs"/>
                          <a:sym typeface="Arial"/>
                        </a:rPr>
                        <a:t>Echoes of Eternity </a:t>
                      </a:r>
                      <a:r>
                        <a:rPr lang="uk-UA" sz="1400" b="1" i="0" u="none" strike="noStrike" cap="none" dirty="0">
                          <a:solidFill>
                            <a:schemeClr val="accent2">
                              <a:lumMod val="20000"/>
                              <a:lumOff val="80000"/>
                            </a:schemeClr>
                          </a:solidFill>
                          <a:effectLst/>
                          <a:latin typeface="+mn-lt"/>
                          <a:ea typeface="+mn-ea"/>
                          <a:cs typeface="+mn-cs"/>
                          <a:sym typeface="Arial"/>
                        </a:rPr>
                        <a:t>(запропоноване рішення)</a:t>
                      </a:r>
                      <a:endParaRPr lang="uk-UA" dirty="0">
                        <a:solidFill>
                          <a:schemeClr val="accent2">
                            <a:lumMod val="20000"/>
                            <a:lumOff val="8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effectLst/>
                          <a:latin typeface="+mn-lt"/>
                          <a:ea typeface="+mn-ea"/>
                          <a:cs typeface="+mn-cs"/>
                          <a:sym typeface="Arial"/>
                        </a:rPr>
                        <a:t>Adventure War : Battlefield</a:t>
                      </a:r>
                      <a:endParaRPr lang="uk-UA" b="1" dirty="0"/>
                    </a:p>
                    <a:p>
                      <a:endParaRPr lang="uk-UA" dirty="0"/>
                    </a:p>
                  </a:txBody>
                  <a:tcPr/>
                </a:tc>
                <a:tc>
                  <a:txBody>
                    <a:bodyPr/>
                    <a:lstStyle/>
                    <a:p>
                      <a:r>
                        <a:rPr lang="en-US" sz="1400" b="1" i="0" u="none" strike="noStrike" cap="none" baseline="0" dirty="0">
                          <a:solidFill>
                            <a:schemeClr val="lt1"/>
                          </a:solidFill>
                          <a:latin typeface="+mn-lt"/>
                          <a:ea typeface="+mn-ea"/>
                          <a:cs typeface="+mn-cs"/>
                          <a:sym typeface="Arial"/>
                        </a:rPr>
                        <a:t>RPG World - Action RPG </a:t>
                      </a:r>
                      <a:r>
                        <a:rPr lang="en-US" sz="1400" b="0" i="0" u="none" strike="noStrike" cap="none" baseline="0" dirty="0">
                          <a:solidFill>
                            <a:schemeClr val="lt1"/>
                          </a:solidFill>
                          <a:latin typeface="+mn-lt"/>
                          <a:ea typeface="+mn-ea"/>
                          <a:cs typeface="+mn-cs"/>
                          <a:sym typeface="Arial"/>
                        </a:rPr>
                        <a:t>	</a:t>
                      </a:r>
                    </a:p>
                  </a:txBody>
                  <a:tcPr/>
                </a:tc>
                <a:tc>
                  <a:txBody>
                    <a:bodyPr/>
                    <a:lstStyle/>
                    <a:p>
                      <a:r>
                        <a:rPr lang="en-US" dirty="0"/>
                        <a:t>Crimson Keep</a:t>
                      </a:r>
                      <a:endParaRPr lang="uk-UA" dirty="0"/>
                    </a:p>
                  </a:txBody>
                  <a:tcPr/>
                </a:tc>
                <a:extLst>
                  <a:ext uri="{0D108BD9-81ED-4DB2-BD59-A6C34878D82A}">
                    <a16:rowId xmlns:a16="http://schemas.microsoft.com/office/drawing/2014/main" val="3409922490"/>
                  </a:ext>
                </a:extLst>
              </a:tr>
              <a:tr h="370840">
                <a:tc>
                  <a:txBody>
                    <a:bodyPr/>
                    <a:lstStyle/>
                    <a:p>
                      <a:r>
                        <a:rPr lang="uk-UA" noProof="0" dirty="0"/>
                        <a:t>Різні</a:t>
                      </a:r>
                      <a:r>
                        <a:rPr lang="ru-RU" dirty="0"/>
                        <a:t> типи </a:t>
                      </a:r>
                      <a:r>
                        <a:rPr lang="uk-UA" noProof="0" dirty="0"/>
                        <a:t>ворогів</a:t>
                      </a:r>
                    </a:p>
                  </a:txBody>
                  <a:tcPr/>
                </a:tc>
                <a:tc>
                  <a:txBody>
                    <a:bodyPr/>
                    <a:lstStyle/>
                    <a:p>
                      <a:r>
                        <a:rPr lang="uk-UA" dirty="0"/>
                        <a:t>4</a:t>
                      </a:r>
                    </a:p>
                  </a:txBody>
                  <a:tcPr/>
                </a:tc>
                <a:tc>
                  <a:txBody>
                    <a:bodyPr/>
                    <a:lstStyle/>
                    <a:p>
                      <a:r>
                        <a:rPr lang="uk-UA" dirty="0"/>
                        <a:t>3</a:t>
                      </a:r>
                    </a:p>
                  </a:txBody>
                  <a:tcPr/>
                </a:tc>
                <a:tc>
                  <a:txBody>
                    <a:bodyPr/>
                    <a:lstStyle/>
                    <a:p>
                      <a:r>
                        <a:rPr lang="uk-UA" dirty="0"/>
                        <a:t>60</a:t>
                      </a:r>
                    </a:p>
                  </a:txBody>
                  <a:tcPr/>
                </a:tc>
                <a:tc>
                  <a:txBody>
                    <a:bodyPr/>
                    <a:lstStyle/>
                    <a:p>
                      <a:r>
                        <a:rPr lang="uk-UA" dirty="0"/>
                        <a:t>10</a:t>
                      </a:r>
                    </a:p>
                  </a:txBody>
                  <a:tcPr/>
                </a:tc>
                <a:extLst>
                  <a:ext uri="{0D108BD9-81ED-4DB2-BD59-A6C34878D82A}">
                    <a16:rowId xmlns:a16="http://schemas.microsoft.com/office/drawing/2014/main" val="4098574110"/>
                  </a:ext>
                </a:extLst>
              </a:tr>
              <a:tr h="370840">
                <a:tc>
                  <a:txBody>
                    <a:bodyPr/>
                    <a:lstStyle/>
                    <a:p>
                      <a:r>
                        <a:rPr lang="uk-UA" dirty="0"/>
                        <a:t>Переслідування</a:t>
                      </a:r>
                    </a:p>
                  </a:txBody>
                  <a:tcPr/>
                </a:tc>
                <a:tc>
                  <a:txBody>
                    <a:bodyPr/>
                    <a:lstStyle/>
                    <a:p>
                      <a:r>
                        <a:rPr lang="uk-UA" dirty="0"/>
                        <a:t>+</a:t>
                      </a:r>
                    </a:p>
                  </a:txBody>
                  <a:tcPr/>
                </a:tc>
                <a:tc>
                  <a:txBody>
                    <a:bodyPr/>
                    <a:lstStyle/>
                    <a:p>
                      <a:r>
                        <a:rPr lang="uk-UA" dirty="0"/>
                        <a:t>-</a:t>
                      </a:r>
                    </a:p>
                  </a:txBody>
                  <a:tcPr/>
                </a:tc>
                <a:tc>
                  <a:txBody>
                    <a:bodyPr/>
                    <a:lstStyle/>
                    <a:p>
                      <a:r>
                        <a:rPr lang="en-US" dirty="0"/>
                        <a:t>+</a:t>
                      </a:r>
                      <a:endParaRPr lang="uk-UA" dirty="0"/>
                    </a:p>
                  </a:txBody>
                  <a:tcPr/>
                </a:tc>
                <a:tc>
                  <a:txBody>
                    <a:bodyPr/>
                    <a:lstStyle/>
                    <a:p>
                      <a:r>
                        <a:rPr lang="uk-UA" dirty="0"/>
                        <a:t>+</a:t>
                      </a:r>
                    </a:p>
                  </a:txBody>
                  <a:tcPr/>
                </a:tc>
                <a:extLst>
                  <a:ext uri="{0D108BD9-81ED-4DB2-BD59-A6C34878D82A}">
                    <a16:rowId xmlns:a16="http://schemas.microsoft.com/office/drawing/2014/main" val="7835741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uk-UA" dirty="0"/>
                        <a:t>Система зору</a:t>
                      </a:r>
                    </a:p>
                    <a:p>
                      <a:endParaRPr lang="uk-UA" dirty="0"/>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2758616737"/>
                  </a:ext>
                </a:extLst>
              </a:tr>
              <a:tr h="370840">
                <a:tc>
                  <a:txBody>
                    <a:bodyPr/>
                    <a:lstStyle/>
                    <a:p>
                      <a:r>
                        <a:rPr lang="uk-UA" dirty="0"/>
                        <a:t>Ухилення</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2535949211"/>
                  </a:ext>
                </a:extLst>
              </a:tr>
              <a:tr h="370840">
                <a:tc>
                  <a:txBody>
                    <a:bodyPr/>
                    <a:lstStyle/>
                    <a:p>
                      <a:r>
                        <a:rPr lang="uk-UA" dirty="0"/>
                        <a:t>Збереження власного життя</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7618336"/>
                  </a:ext>
                </a:extLst>
              </a:tr>
              <a:tr h="370840">
                <a:tc>
                  <a:txBody>
                    <a:bodyPr/>
                    <a:lstStyle/>
                    <a:p>
                      <a:r>
                        <a:rPr lang="uk-UA" dirty="0"/>
                        <a:t>Патрулювання</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tc>
                  <a:txBody>
                    <a:bodyPr/>
                    <a:lstStyle/>
                    <a:p>
                      <a:r>
                        <a:rPr lang="uk-UA" dirty="0"/>
                        <a:t>-</a:t>
                      </a:r>
                    </a:p>
                  </a:txBody>
                  <a:tcPr/>
                </a:tc>
                <a:extLst>
                  <a:ext uri="{0D108BD9-81ED-4DB2-BD59-A6C34878D82A}">
                    <a16:rowId xmlns:a16="http://schemas.microsoft.com/office/drawing/2014/main" val="249963772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1435608" y="69989"/>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sz="4400" dirty="0" err="1">
                <a:latin typeface="Times New Roman" panose="02020603050405020304" pitchFamily="18" charset="0"/>
                <a:cs typeface="Times New Roman" panose="02020603050405020304" pitchFamily="18" charset="0"/>
              </a:rPr>
              <a:t>Варіанти</a:t>
            </a:r>
            <a:r>
              <a:rPr lang="ru-RU" sz="4400" dirty="0">
                <a:latin typeface="Times New Roman" panose="02020603050405020304" pitchFamily="18" charset="0"/>
                <a:cs typeface="Times New Roman" panose="02020603050405020304" pitchFamily="18" charset="0"/>
              </a:rPr>
              <a:t> </a:t>
            </a:r>
            <a:r>
              <a:rPr lang="ru-RU" sz="4400" dirty="0" err="1">
                <a:latin typeface="Times New Roman" panose="02020603050405020304" pitchFamily="18" charset="0"/>
                <a:cs typeface="Times New Roman" panose="02020603050405020304" pitchFamily="18" charset="0"/>
              </a:rPr>
              <a:t>використання</a:t>
            </a:r>
            <a:endParaRPr dirty="0">
              <a:latin typeface="Times New Roman" panose="02020603050405020304" pitchFamily="18" charset="0"/>
              <a:cs typeface="Times New Roman" panose="02020603050405020304" pitchFamily="18" charset="0"/>
            </a:endParaRPr>
          </a:p>
        </p:txBody>
      </p:sp>
      <p:sp>
        <p:nvSpPr>
          <p:cNvPr id="136" name="Google Shape;136;p18"/>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7</a:t>
            </a:fld>
            <a:endParaRPr/>
          </a:p>
        </p:txBody>
      </p:sp>
      <p:pic>
        <p:nvPicPr>
          <p:cNvPr id="3" name="Рисунок 2">
            <a:extLst>
              <a:ext uri="{FF2B5EF4-FFF2-40B4-BE49-F238E27FC236}">
                <a16:creationId xmlns:a16="http://schemas.microsoft.com/office/drawing/2014/main" id="{39E4136A-B5B5-4A9D-8EDA-B4855816C501}"/>
              </a:ext>
            </a:extLst>
          </p:cNvPr>
          <p:cNvPicPr>
            <a:picLocks noChangeAspect="1"/>
          </p:cNvPicPr>
          <p:nvPr/>
        </p:nvPicPr>
        <p:blipFill>
          <a:blip r:embed="rId3"/>
          <a:stretch>
            <a:fillRect/>
          </a:stretch>
        </p:blipFill>
        <p:spPr>
          <a:xfrm>
            <a:off x="1225418" y="734871"/>
            <a:ext cx="5991106" cy="433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84BA8-99B0-4AA4-A745-83800D86C31F}"/>
              </a:ext>
            </a:extLst>
          </p:cNvPr>
          <p:cNvSpPr>
            <a:spLocks noGrp="1"/>
          </p:cNvSpPr>
          <p:nvPr>
            <p:ph type="title"/>
          </p:nvPr>
        </p:nvSpPr>
        <p:spPr/>
        <p:txBody>
          <a:bodyPr/>
          <a:lstStyle/>
          <a:p>
            <a:r>
              <a:rPr lang="ru-RU" dirty="0" err="1"/>
              <a:t>Арх</a:t>
            </a:r>
            <a:r>
              <a:rPr lang="uk-UA" dirty="0" err="1"/>
              <a:t>ітектура</a:t>
            </a:r>
            <a:r>
              <a:rPr lang="uk-UA" dirty="0"/>
              <a:t> проєкту</a:t>
            </a:r>
          </a:p>
        </p:txBody>
      </p:sp>
      <p:sp>
        <p:nvSpPr>
          <p:cNvPr id="4" name="Місце для номера слайда 3">
            <a:extLst>
              <a:ext uri="{FF2B5EF4-FFF2-40B4-BE49-F238E27FC236}">
                <a16:creationId xmlns:a16="http://schemas.microsoft.com/office/drawing/2014/main" id="{98F9230D-1863-49C1-80ED-39C3A4B4408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ru-RU" smtClean="0"/>
              <a:t>8</a:t>
            </a:fld>
            <a:endParaRPr lang="ru-RU"/>
          </a:p>
        </p:txBody>
      </p:sp>
      <p:pic>
        <p:nvPicPr>
          <p:cNvPr id="6" name="Рисунок 5">
            <a:extLst>
              <a:ext uri="{FF2B5EF4-FFF2-40B4-BE49-F238E27FC236}">
                <a16:creationId xmlns:a16="http://schemas.microsoft.com/office/drawing/2014/main" id="{A686C37F-C1FD-4B98-B1B0-0F26029544CC}"/>
              </a:ext>
            </a:extLst>
          </p:cNvPr>
          <p:cNvPicPr>
            <a:picLocks noChangeAspect="1"/>
          </p:cNvPicPr>
          <p:nvPr/>
        </p:nvPicPr>
        <p:blipFill>
          <a:blip r:embed="rId2"/>
          <a:stretch>
            <a:fillRect/>
          </a:stretch>
        </p:blipFill>
        <p:spPr>
          <a:xfrm>
            <a:off x="1807679" y="812854"/>
            <a:ext cx="6331714" cy="4189825"/>
          </a:xfrm>
          <a:prstGeom prst="rect">
            <a:avLst/>
          </a:prstGeom>
        </p:spPr>
      </p:pic>
    </p:spTree>
    <p:extLst>
      <p:ext uri="{BB962C8B-B14F-4D97-AF65-F5344CB8AC3E}">
        <p14:creationId xmlns:p14="http://schemas.microsoft.com/office/powerpoint/2010/main" val="287264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62214"/>
              </a:buClr>
              <a:buSzPts val="4300"/>
              <a:buFont typeface="Gill Sans"/>
              <a:buNone/>
            </a:pPr>
            <a:r>
              <a:rPr lang="ru-RU" dirty="0" err="1">
                <a:latin typeface="Times New Roman" panose="02020603050405020304" pitchFamily="18" charset="0"/>
                <a:cs typeface="Times New Roman" panose="02020603050405020304" pitchFamily="18" charset="0"/>
              </a:rPr>
              <a:t>Засоби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розробки</a:t>
            </a:r>
            <a:endParaRPr dirty="0">
              <a:highlight>
                <a:srgbClr val="FFFF00"/>
              </a:highlight>
              <a:latin typeface="Times New Roman" panose="02020603050405020304" pitchFamily="18" charset="0"/>
              <a:cs typeface="Times New Roman" panose="02020603050405020304" pitchFamily="18" charset="0"/>
            </a:endParaRPr>
          </a:p>
        </p:txBody>
      </p:sp>
      <p:sp>
        <p:nvSpPr>
          <p:cNvPr id="143" name="Google Shape;143;p19"/>
          <p:cNvSpPr txBox="1">
            <a:spLocks noGrp="1"/>
          </p:cNvSpPr>
          <p:nvPr>
            <p:ph type="sldNum" idx="12"/>
          </p:nvPr>
        </p:nvSpPr>
        <p:spPr>
          <a:xfrm>
            <a:off x="8686798" y="-12"/>
            <a:ext cx="457200" cy="357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Clr>
                <a:srgbClr val="000000"/>
              </a:buClr>
              <a:buSzPts val="1200"/>
              <a:buFont typeface="Arial"/>
              <a:buNone/>
            </a:pPr>
            <a:fld id="{00000000-1234-1234-1234-123412341234}" type="slidenum">
              <a:rPr lang="ru-RU"/>
              <a:t>9</a:t>
            </a:fld>
            <a:endParaRPr/>
          </a:p>
        </p:txBody>
      </p:sp>
      <p:pic>
        <p:nvPicPr>
          <p:cNvPr id="1026" name="Picture 2">
            <a:extLst>
              <a:ext uri="{FF2B5EF4-FFF2-40B4-BE49-F238E27FC236}">
                <a16:creationId xmlns:a16="http://schemas.microsoft.com/office/drawing/2014/main" id="{D7A37E34-2DEE-415C-9234-4FF709D85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42" y="2025251"/>
            <a:ext cx="2357338" cy="857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isual Studio logo and symbol, meaning, history, PNG">
            <a:extLst>
              <a:ext uri="{FF2B5EF4-FFF2-40B4-BE49-F238E27FC236}">
                <a16:creationId xmlns:a16="http://schemas.microsoft.com/office/drawing/2014/main" id="{9340C89A-A17B-42A7-980A-00053591DB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721" y="3232547"/>
            <a:ext cx="2528259" cy="14221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ya Logo PNG vector in SVG, PDF, AI, CDR format">
            <a:extLst>
              <a:ext uri="{FF2B5EF4-FFF2-40B4-BE49-F238E27FC236}">
                <a16:creationId xmlns:a16="http://schemas.microsoft.com/office/drawing/2014/main" id="{296FC72A-6911-4A94-BE34-2215A77F1F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8684" y="1941033"/>
            <a:ext cx="1411575" cy="10594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hotoshop Logo, symbol, meaning, history, PNG, brand">
            <a:extLst>
              <a:ext uri="{FF2B5EF4-FFF2-40B4-BE49-F238E27FC236}">
                <a16:creationId xmlns:a16="http://schemas.microsoft.com/office/drawing/2014/main" id="{A6756B2C-8804-4FAE-AC49-5E7ACB9A3A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2785" y="3503139"/>
            <a:ext cx="2047208" cy="11515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GitHub — A Beginner's Introduction | by Thiago Marsal Farias | Medium">
            <a:extLst>
              <a:ext uri="{FF2B5EF4-FFF2-40B4-BE49-F238E27FC236}">
                <a16:creationId xmlns:a16="http://schemas.microsoft.com/office/drawing/2014/main" id="{796E2758-F7CD-41AC-B114-A80B35A609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9869" y="2689549"/>
            <a:ext cx="2929897" cy="10859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2A48FC-F11E-4644-84D6-9BB150040812}"/>
              </a:ext>
            </a:extLst>
          </p:cNvPr>
          <p:cNvSpPr txBox="1"/>
          <p:nvPr/>
        </p:nvSpPr>
        <p:spPr>
          <a:xfrm>
            <a:off x="1127669" y="1269368"/>
            <a:ext cx="941283"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Code</a:t>
            </a:r>
            <a:endParaRPr lang="uk-UA"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CC0E645-B947-4B45-83E1-8B2DA7826AFA}"/>
              </a:ext>
            </a:extLst>
          </p:cNvPr>
          <p:cNvSpPr txBox="1"/>
          <p:nvPr/>
        </p:nvSpPr>
        <p:spPr>
          <a:xfrm>
            <a:off x="6060749" y="1214217"/>
            <a:ext cx="16674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Graphics</a:t>
            </a:r>
            <a:endParaRPr lang="uk-UA" sz="3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Солнцестояние">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1461</TotalTime>
  <Words>775</Words>
  <Application>Microsoft Office PowerPoint</Application>
  <PresentationFormat>Екран (16:9)</PresentationFormat>
  <Paragraphs>116</Paragraphs>
  <Slides>23</Slides>
  <Notes>11</Notes>
  <HiddenSlides>0</HiddenSlides>
  <MMClips>0</MMClips>
  <ScaleCrop>false</ScaleCrop>
  <HeadingPairs>
    <vt:vector size="6" baseType="variant">
      <vt:variant>
        <vt:lpstr>Використані шрифти</vt:lpstr>
      </vt:variant>
      <vt:variant>
        <vt:i4>6</vt:i4>
      </vt:variant>
      <vt:variant>
        <vt:lpstr>Тема</vt:lpstr>
      </vt:variant>
      <vt:variant>
        <vt:i4>1</vt:i4>
      </vt:variant>
      <vt:variant>
        <vt:lpstr>Заголовки слайдів</vt:lpstr>
      </vt:variant>
      <vt:variant>
        <vt:i4>23</vt:i4>
      </vt:variant>
    </vt:vector>
  </HeadingPairs>
  <TitlesOfParts>
    <vt:vector size="30" baseType="lpstr">
      <vt:lpstr>Arial</vt:lpstr>
      <vt:lpstr>Gill Sans</vt:lpstr>
      <vt:lpstr>Noto Sans Symbols</vt:lpstr>
      <vt:lpstr>SegoeUIVariable</vt:lpstr>
      <vt:lpstr>Times New Roman</vt:lpstr>
      <vt:lpstr>Verdana</vt:lpstr>
      <vt:lpstr>Солнцестояние</vt:lpstr>
      <vt:lpstr>Ігровий застосунок моделювання поведінки інтелектуальних агентів у 3D RPG з використанням ігрового рушія Unity.</vt:lpstr>
      <vt:lpstr>Актуальність теми</vt:lpstr>
      <vt:lpstr>Мета та Призначення</vt:lpstr>
      <vt:lpstr>Задачі</vt:lpstr>
      <vt:lpstr>Класифікація ігор</vt:lpstr>
      <vt:lpstr>Існуючі рішення</vt:lpstr>
      <vt:lpstr>Варіанти використання</vt:lpstr>
      <vt:lpstr>Архітектура проєкту</vt:lpstr>
      <vt:lpstr>Засоби розробки</vt:lpstr>
      <vt:lpstr>Визначення</vt:lpstr>
      <vt:lpstr>Вороги</vt:lpstr>
      <vt:lpstr>Модель поведінки для «Piglin»</vt:lpstr>
      <vt:lpstr>Модель поведінки для«Goblin»</vt:lpstr>
      <vt:lpstr>Модель поведінки для«Skelet»</vt:lpstr>
      <vt:lpstr>Модель поведінки для«Golem»</vt:lpstr>
      <vt:lpstr>Демонстрація</vt:lpstr>
      <vt:lpstr>Висновки</vt:lpstr>
      <vt:lpstr>Презентація PowerPoint</vt:lpstr>
      <vt:lpstr>Дякую за увагу</vt:lpstr>
      <vt:lpstr>Презентація PowerPoint</vt:lpstr>
      <vt:lpstr>Презентація PowerPoint</vt:lpstr>
      <vt:lpstr>Презентація PowerPoint</vt:lpstr>
      <vt:lpstr>Схема бізнес-процесу «основний ігровий процес»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Ігровий застосунок моделювання поведінки інтелектуальних агентів у 3D RPG з використанням ігровому рушії Unity.</dc:title>
  <dc:creator>Maksym Tereshkovych</dc:creator>
  <cp:lastModifiedBy>Максим Терешкович</cp:lastModifiedBy>
  <cp:revision>49</cp:revision>
  <dcterms:modified xsi:type="dcterms:W3CDTF">2024-06-15T14:53:47Z</dcterms:modified>
</cp:coreProperties>
</file>