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9" r:id="rId6"/>
    <p:sldId id="274" r:id="rId7"/>
    <p:sldId id="260" r:id="rId8"/>
    <p:sldId id="261" r:id="rId9"/>
    <p:sldId id="272" r:id="rId10"/>
    <p:sldId id="268" r:id="rId11"/>
    <p:sldId id="262" r:id="rId12"/>
    <p:sldId id="279" r:id="rId13"/>
    <p:sldId id="264" r:id="rId14"/>
    <p:sldId id="267" r:id="rId15"/>
    <p:sldId id="273" r:id="rId16"/>
    <p:sldId id="280" r:id="rId17"/>
    <p:sldId id="275" r:id="rId18"/>
    <p:sldId id="271" r:id="rId19"/>
    <p:sldId id="27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8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9666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432560" y="269923"/>
            <a:ext cx="7406700" cy="11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432560" y="1387548"/>
            <a:ext cx="74067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921433" y="1060351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157176" y="100876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 rot="5400000">
            <a:off x="3384288" y="-862950"/>
            <a:ext cx="3600600" cy="74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5578050" y="1485929"/>
            <a:ext cx="43887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1729950" y="-380970"/>
            <a:ext cx="43887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435608" y="205740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2282890" y="-4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2286000" y="0"/>
            <a:ext cx="76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2172321" y="2110992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2408064" y="205940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435608" y="205740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435608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276088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Сравнение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57200" y="38702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sz="45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457200" y="246209"/>
            <a:ext cx="4023300" cy="4803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663440" y="246209"/>
            <a:ext cx="4023300" cy="4803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457200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4663440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1014984" y="0"/>
            <a:ext cx="8129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014984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162584"/>
            <a:ext cx="38100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sz="22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57200" y="1055223"/>
            <a:ext cx="3810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153400" cy="29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274300" rIns="91425" bIns="45700" anchor="t" anchorCtr="0">
            <a:no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838200" y="857252"/>
            <a:ext cx="4419600" cy="2635800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10"/>
          <p:cNvSpPr/>
          <p:nvPr/>
        </p:nvSpPr>
        <p:spPr>
          <a:xfrm rot="-1689896">
            <a:off x="423058" y="706283"/>
            <a:ext cx="633134" cy="172178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rgbClr val="EAD8B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0"/>
          <p:cNvSpPr/>
          <p:nvPr/>
        </p:nvSpPr>
        <p:spPr>
          <a:xfrm rot="1665327" flipH="1">
            <a:off x="5028006" y="693321"/>
            <a:ext cx="600546" cy="17177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838200" y="3600450"/>
            <a:ext cx="4419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90000" sy="90000" flip="xy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815927" y="-611942"/>
            <a:ext cx="1638900" cy="12291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2549"/>
            </a:srgbClr>
          </a:solidFill>
          <a:ln w="9525" cap="rnd" cmpd="sng">
            <a:solidFill>
              <a:srgbClr val="D1C1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68816" y="15827"/>
            <a:ext cx="1702200" cy="1276800"/>
          </a:xfrm>
          <a:prstGeom prst="ellipse">
            <a:avLst/>
          </a:prstGeom>
          <a:noFill/>
          <a:ln w="27300" cap="rnd" cmpd="sng">
            <a:solidFill>
              <a:srgbClr val="FFF5DB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5400000" algn="tl" rotWithShape="0">
              <a:srgbClr val="ADA48C">
                <a:alpha val="8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 rot="1854549">
            <a:off x="232960" y="732927"/>
            <a:ext cx="1025545" cy="944017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5B390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564E4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012873" y="-40"/>
            <a:ext cx="813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>
              <a:solidFill>
                <a:srgbClr val="A8A292"/>
              </a:solidFill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14984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1432560" y="441498"/>
            <a:ext cx="7406700" cy="26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Ігровий застосунок моделювання поведінки інтелектуальних агентів у 3D RPG з використанням ігрового рушія Unity.</a:t>
            </a:r>
            <a:endParaRPr b="1"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1432560" y="3579558"/>
            <a:ext cx="74067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2743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Терешкович Максим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Олександрович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доцент, к.т.н.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Фіногенов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Олексій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Дмитрович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F95664B-C5D1-4008-97D4-D095E2FF2E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85A9A2-2383-4450-9994-5C987285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" y="431616"/>
            <a:ext cx="9116763" cy="4564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11215-9EE6-46DC-865F-690D87B5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5" y="286678"/>
            <a:ext cx="7498200" cy="857400"/>
          </a:xfrm>
        </p:spPr>
        <p:txBody>
          <a:bodyPr>
            <a:normAutofit/>
          </a:bodyPr>
          <a:lstStyle/>
          <a:p>
            <a:r>
              <a:rPr lang="ru-RU" sz="2800" dirty="0"/>
              <a:t>Дерево р</a:t>
            </a:r>
            <a:r>
              <a:rPr lang="uk-UA" sz="2800" dirty="0" err="1"/>
              <a:t>ішень</a:t>
            </a:r>
            <a:endParaRPr lang="uk-UA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DC4ADD-5B06-4F70-9F4F-7F23474D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3405814"/>
            <a:ext cx="1061033" cy="12300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4F0F7B-DB13-4451-882C-4BF37858E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713358"/>
            <a:ext cx="659606" cy="92252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9F939F7-1599-482F-9372-998DBC911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027" y="3759880"/>
            <a:ext cx="958748" cy="12493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E4F5A37-517F-4B9E-99DC-668222C6F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249" y="4174621"/>
            <a:ext cx="740859" cy="834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3D9C96-B665-4E41-870F-E61172F6EB6B}"/>
              </a:ext>
            </a:extLst>
          </p:cNvPr>
          <p:cNvSpPr txBox="1"/>
          <p:nvPr/>
        </p:nvSpPr>
        <p:spPr>
          <a:xfrm>
            <a:off x="646317" y="463588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Piglin</a:t>
            </a:r>
            <a:endParaRPr lang="uk-UA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375F3-9D06-4B90-8F76-5353F18CCA73}"/>
              </a:ext>
            </a:extLst>
          </p:cNvPr>
          <p:cNvSpPr txBox="1"/>
          <p:nvPr/>
        </p:nvSpPr>
        <p:spPr>
          <a:xfrm>
            <a:off x="4571999" y="4603417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Goblin</a:t>
            </a:r>
            <a:br>
              <a:rPr lang="en-US" sz="1100" dirty="0"/>
            </a:br>
            <a:r>
              <a:rPr lang="en-US" sz="1100" dirty="0" err="1"/>
              <a:t>Warriro</a:t>
            </a:r>
            <a:endParaRPr lang="uk-UA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70868-2D11-482B-9EB4-7D4053E7723C}"/>
              </a:ext>
            </a:extLst>
          </p:cNvPr>
          <p:cNvSpPr txBox="1"/>
          <p:nvPr/>
        </p:nvSpPr>
        <p:spPr>
          <a:xfrm>
            <a:off x="5580091" y="4384551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Skelet</a:t>
            </a:r>
            <a:endParaRPr lang="uk-UA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6F9C7B-1104-424C-A9CA-4A365BFE87D8}"/>
              </a:ext>
            </a:extLst>
          </p:cNvPr>
          <p:cNvSpPr txBox="1"/>
          <p:nvPr/>
        </p:nvSpPr>
        <p:spPr>
          <a:xfrm>
            <a:off x="7307130" y="4217863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Golem</a:t>
            </a:r>
            <a:endParaRPr lang="uk-UA" sz="1100" dirty="0"/>
          </a:p>
        </p:txBody>
      </p:sp>
    </p:spTree>
    <p:extLst>
      <p:ext uri="{BB962C8B-B14F-4D97-AF65-F5344CB8AC3E}">
        <p14:creationId xmlns:p14="http://schemas.microsoft.com/office/powerpoint/2010/main" val="272688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Засоби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розробки</a:t>
            </a:r>
            <a:endParaRPr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A37E34-2DEE-415C-9234-4FF709D8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42" y="2025251"/>
            <a:ext cx="2357338" cy="8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logo and symbol, meaning, history, PNG">
            <a:extLst>
              <a:ext uri="{FF2B5EF4-FFF2-40B4-BE49-F238E27FC236}">
                <a16:creationId xmlns:a16="http://schemas.microsoft.com/office/drawing/2014/main" id="{9340C89A-A17B-42A7-980A-00053591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" y="3232547"/>
            <a:ext cx="2528259" cy="142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ya Logo PNG vector in SVG, PDF, AI, CDR format">
            <a:extLst>
              <a:ext uri="{FF2B5EF4-FFF2-40B4-BE49-F238E27FC236}">
                <a16:creationId xmlns:a16="http://schemas.microsoft.com/office/drawing/2014/main" id="{296FC72A-6911-4A94-BE34-2215A77F1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684" y="1941033"/>
            <a:ext cx="1411575" cy="105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otoshop Logo, symbol, meaning, history, PNG, brand">
            <a:extLst>
              <a:ext uri="{FF2B5EF4-FFF2-40B4-BE49-F238E27FC236}">
                <a16:creationId xmlns:a16="http://schemas.microsoft.com/office/drawing/2014/main" id="{A6756B2C-8804-4FAE-AC49-5E7ACB9A3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785" y="3503139"/>
            <a:ext cx="2047208" cy="115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GitHub — A Beginner's Introduction | by Thiago Marsal Farias | Medium">
            <a:extLst>
              <a:ext uri="{FF2B5EF4-FFF2-40B4-BE49-F238E27FC236}">
                <a16:creationId xmlns:a16="http://schemas.microsoft.com/office/drawing/2014/main" id="{796E2758-F7CD-41AC-B114-A80B35A6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69" y="2689549"/>
            <a:ext cx="2929897" cy="10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2A48FC-F11E-4644-84D6-9BB150040812}"/>
              </a:ext>
            </a:extLst>
          </p:cNvPr>
          <p:cNvSpPr txBox="1"/>
          <p:nvPr/>
        </p:nvSpPr>
        <p:spPr>
          <a:xfrm>
            <a:off x="1127669" y="126936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0E645-B947-4B45-83E1-8B2DA7826AFA}"/>
              </a:ext>
            </a:extLst>
          </p:cNvPr>
          <p:cNvSpPr txBox="1"/>
          <p:nvPr/>
        </p:nvSpPr>
        <p:spPr>
          <a:xfrm>
            <a:off x="6060749" y="1214217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E64D8-78DE-47A7-BB54-23F919E4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Демонстрац</a:t>
            </a:r>
            <a:r>
              <a:rPr lang="uk-UA" dirty="0" err="1"/>
              <a:t>ія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EDB96CB-FCA3-4DBF-85BD-4C5DD9235A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8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1188598" y="80472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BE7FA-C113-49EC-B9D9-361EBCDABDFA}"/>
              </a:ext>
            </a:extLst>
          </p:cNvPr>
          <p:cNvSpPr txBox="1"/>
          <p:nvPr/>
        </p:nvSpPr>
        <p:spPr>
          <a:xfrm>
            <a:off x="984890" y="740649"/>
            <a:ext cx="79305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результаті виконання дипломного проєкту спроєктовано та реалізовано наступні етапи.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Проведено аналіз існуючих моделей поведінки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NPC 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різних жанрів ігор.</a:t>
            </a:r>
            <a:b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Демонстраційну гру, що включає в себе механіки: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Поведінки </a:t>
            </a:r>
            <a:r>
              <a:rPr 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NPC</a:t>
            </a:r>
            <a:r>
              <a:rPr lang="uk-UA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 ігровому застосунку наявні </a:t>
            </a:r>
            <a: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ru-RU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різні</a:t>
            </a:r>
            <a: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типи ігрових класів NPC, кожен з яких оснащений власною системою прийняття рішень на основі заданих параметрів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uk-UA" sz="1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uk-UA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Ігрового інтерфейсу</a:t>
            </a:r>
            <a:r>
              <a:rPr 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Гравець має можливість користуватися інтерфейсом застосунку таким як, меню, інвентар, магазини, об’єкти і тд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Бою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Гравець може взаємодіяти з усіма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NPC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грі, знищувати їх, наносити їм шкоду, використовувати для цього 6 видів зброї,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видів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заклять та екіпірувати броню для захисту себе.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Інвентарю, магазинів та ігрової економіки 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Гравець може купувати та використовувати всі предмети, які наявні в грі, для цього існують магазини та інвентар. Інвентар в свою чергу існує, як місце збереження та колекціонування об’єктів, отриманих гравцем. Також там можна знайти поточні задання, карту, меню зброї, характеристик, магії та можливість прокачувати свого песронажа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ts val="2560"/>
            </a:pP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Взаємодії з ігровими об’єктами та предметами середовища 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1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Гравець може взаємодіяти з великою кількістю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об'єктів, які розкидані по всьому світу. Також є можливість взаємодіяти зі скринями, НПС, ящиками і тд. 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Здійснено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успіщне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тестування розроблених ігрових механік.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Розробка ігрового застосунку на дипломному проєкті дала можливість заглибитися у вивчення розробки відеоігор та покращити навички в розумінні та створенні всіх аспектів гри, особливо поведінки інтелектуальних агентів.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1403648" y="2031690"/>
            <a:ext cx="7200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EB621-AADE-4526-A32B-B9F000E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AAEC1696-B639-4EF3-B9C6-9AFF3D76CD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18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B41E0-ADB8-4C89-A686-BC78B040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5DB736B-7C6B-4591-8B04-B0C42279B3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18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8C895639-43E0-4EFD-BD1D-365C09FF13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CE74D8-3D70-43C1-A0F2-DE34A80F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83" y="133727"/>
            <a:ext cx="2606398" cy="23396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12F477-F9A9-4C02-B270-F99884C9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147" y="356988"/>
            <a:ext cx="1544442" cy="17904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0998F0-712E-429E-8D9C-8D71C8426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16" y="2634502"/>
            <a:ext cx="2766461" cy="22902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2E7CE8-32D2-434B-AF6B-F0F2D7FF2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977" y="2956729"/>
            <a:ext cx="1263612" cy="17672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5883C1-71D3-4CA9-A861-ECE5C0539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518" y="123664"/>
            <a:ext cx="2273269" cy="23448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9ABA90-EA65-429F-B49B-FCBED6AAA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5597" y="358215"/>
            <a:ext cx="1373086" cy="178926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D87F00-5818-47C9-A7F8-D1FCC30FF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518" y="2634502"/>
            <a:ext cx="2940688" cy="22902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92EC34-E272-4767-A0C6-BD96A2E8D7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6371" y="2956729"/>
            <a:ext cx="1568789" cy="17672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3C45D2-F211-4CBA-9EF2-03A52D0A9826}"/>
              </a:ext>
            </a:extLst>
          </p:cNvPr>
          <p:cNvSpPr txBox="1"/>
          <p:nvPr/>
        </p:nvSpPr>
        <p:spPr>
          <a:xfrm>
            <a:off x="1260665" y="2236081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повед</a:t>
            </a:r>
            <a:r>
              <a:rPr lang="uk-UA" dirty="0"/>
              <a:t>інки для «</a:t>
            </a:r>
            <a:r>
              <a:rPr lang="en-US" dirty="0"/>
              <a:t>Golem</a:t>
            </a:r>
            <a:r>
              <a:rPr lang="uk-UA" dirty="0"/>
              <a:t>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28D19-A5F7-4405-A636-E51FC570CD21}"/>
              </a:ext>
            </a:extLst>
          </p:cNvPr>
          <p:cNvSpPr txBox="1"/>
          <p:nvPr/>
        </p:nvSpPr>
        <p:spPr>
          <a:xfrm>
            <a:off x="5480752" y="2196703"/>
            <a:ext cx="2743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повед</a:t>
            </a:r>
            <a:r>
              <a:rPr lang="uk-UA" dirty="0"/>
              <a:t>інки для «</a:t>
            </a:r>
            <a:r>
              <a:rPr lang="en-US" dirty="0" err="1"/>
              <a:t>Piglin</a:t>
            </a:r>
            <a:r>
              <a:rPr lang="uk-UA" dirty="0"/>
              <a:t>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CE2286-521C-4E64-B7C7-292170907F58}"/>
              </a:ext>
            </a:extLst>
          </p:cNvPr>
          <p:cNvSpPr txBox="1"/>
          <p:nvPr/>
        </p:nvSpPr>
        <p:spPr>
          <a:xfrm>
            <a:off x="1711862" y="4738468"/>
            <a:ext cx="2842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повед</a:t>
            </a:r>
            <a:r>
              <a:rPr lang="uk-UA" dirty="0"/>
              <a:t>інки для «</a:t>
            </a:r>
            <a:r>
              <a:rPr lang="en-US" dirty="0" err="1"/>
              <a:t>Skelet</a:t>
            </a:r>
            <a:r>
              <a:rPr lang="uk-UA" dirty="0"/>
              <a:t>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9EBEC-DC22-4861-B213-0394353B2154}"/>
              </a:ext>
            </a:extLst>
          </p:cNvPr>
          <p:cNvSpPr txBox="1"/>
          <p:nvPr/>
        </p:nvSpPr>
        <p:spPr>
          <a:xfrm>
            <a:off x="6029808" y="4714947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повед</a:t>
            </a:r>
            <a:r>
              <a:rPr lang="uk-UA" dirty="0"/>
              <a:t>інки для «</a:t>
            </a:r>
            <a:r>
              <a:rPr lang="en-US" dirty="0"/>
              <a:t>Goblin</a:t>
            </a:r>
            <a:r>
              <a:rPr lang="uk-UA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96243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DB06EB5-8FF7-4409-9231-724BF7C19B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7C206D-CD44-424A-9BAB-988DC63B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04" y="-12"/>
            <a:ext cx="79613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3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23DDE-FF95-4AC2-A102-5AF25C87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Схема </a:t>
            </a:r>
            <a:r>
              <a:rPr lang="ru-RU" sz="2800" dirty="0" err="1"/>
              <a:t>бізнес-процесу</a:t>
            </a:r>
            <a:r>
              <a:rPr lang="ru-RU" sz="2800" dirty="0"/>
              <a:t> «</a:t>
            </a:r>
            <a:r>
              <a:rPr lang="ru-RU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основний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 ігровий </a:t>
            </a:r>
            <a:r>
              <a:rPr lang="ru-RU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процес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lang="uk-UA" sz="28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9E890890-531B-4779-99BF-A701C14D45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D86F61-3CEB-4E33-9067-25743497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18" y="904878"/>
            <a:ext cx="7586663" cy="398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1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1328738" y="1085850"/>
            <a:ext cx="7662862" cy="350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86"/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Актуальність розробки та покращення інтелектуальних агентів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RPG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іграх полягає в зростаючій потребі гравців на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реалістични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й,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глибинний ігровий процес та цікавих супротивників, які кидатимуть виклик його можливостям.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400"/>
              <a:t>2</a:t>
            </a:fld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та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Призначення</a:t>
            </a:r>
            <a:endParaRPr lang="uk-UA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Arial" panose="020B0604020202020204" pitchFamily="34" charset="0"/>
              <a:buChar char="•"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Метою розробки є </a:t>
            </a:r>
            <a:r>
              <a:rPr lang="uk-UA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покращення ігрового процесу за рахунок введення нових моделей поведінки та покращення їх реалістичності. 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sz="2400" dirty="0"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SzPts val="2560"/>
              <a:buFont typeface="Arial" panose="020B0604020202020204" pitchFamily="34" charset="0"/>
              <a:buChar char="•"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Призначення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впровадження різноманітної поведінки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NPC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надання користувачу нового ігрового досвіду.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Аналіз 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існуючих жанрів ігор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Аналіз можливих моделей поведінки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NPC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RPG.</a:t>
            </a:r>
            <a:endParaRPr lang="uk-U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Розробка модельної версії гри для демонстрації роботи ігрового інтелекту.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Розробка моделей поведінки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NPC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залежності від вхідних параметрів.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моделей поведінки в ігровому режимі.</a:t>
            </a:r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2035E-FE25-449D-B783-DF03546E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114857"/>
            <a:ext cx="7498200" cy="857400"/>
          </a:xfrm>
        </p:spPr>
        <p:txBody>
          <a:bodyPr/>
          <a:lstStyle/>
          <a:p>
            <a:r>
              <a:rPr lang="uk-UA" dirty="0"/>
              <a:t>Класифікація ігор </a:t>
            </a:r>
            <a:r>
              <a:rPr lang="uk-UA" sz="2400" dirty="0"/>
              <a:t>(скорочена</a:t>
            </a:r>
            <a:r>
              <a:rPr lang="uk-UA" sz="3200" dirty="0"/>
              <a:t>)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FB83199-EC53-4507-93A6-C144DAA16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E4F6D8A-322C-4568-B848-B3455643FB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5" name="Таблиця 5">
            <a:extLst>
              <a:ext uri="{FF2B5EF4-FFF2-40B4-BE49-F238E27FC236}">
                <a16:creationId xmlns:a16="http://schemas.microsoft.com/office/drawing/2014/main" id="{450AE4A1-F59C-4121-B21E-D415B3BE3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46041"/>
              </p:ext>
            </p:extLst>
          </p:nvPr>
        </p:nvGraphicFramePr>
        <p:xfrm>
          <a:off x="803275" y="863601"/>
          <a:ext cx="7927976" cy="412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988">
                  <a:extLst>
                    <a:ext uri="{9D8B030D-6E8A-4147-A177-3AD203B41FA5}">
                      <a16:colId xmlns:a16="http://schemas.microsoft.com/office/drawing/2014/main" val="211036497"/>
                    </a:ext>
                  </a:extLst>
                </a:gridCol>
                <a:gridCol w="3963988">
                  <a:extLst>
                    <a:ext uri="{9D8B030D-6E8A-4147-A177-3AD203B41FA5}">
                      <a16:colId xmlns:a16="http://schemas.microsoft.com/office/drawing/2014/main" val="4050926663"/>
                    </a:ext>
                  </a:extLst>
                </a:gridCol>
              </a:tblGrid>
              <a:tr h="357428">
                <a:tc>
                  <a:txBody>
                    <a:bodyPr/>
                    <a:lstStyle/>
                    <a:p>
                      <a:pPr algn="l" fontAlgn="base"/>
                      <a:r>
                        <a:rPr lang="uk-UA" dirty="0">
                          <a:effectLst/>
                        </a:rPr>
                        <a:t>Жанр Ігор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uk-UA" dirty="0">
                          <a:effectLst/>
                        </a:rPr>
                        <a:t>Короткий опис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43881630"/>
                  </a:ext>
                </a:extLst>
              </a:tr>
              <a:tr h="774428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 dirty="0">
                          <a:effectLst/>
                        </a:rPr>
                        <a:t>Екшн</a:t>
                      </a:r>
                      <a:endParaRPr lang="uk-UA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- Ігри з </a:t>
                      </a:r>
                      <a:r>
                        <a:rPr lang="uk-UA" noProof="0" dirty="0">
                          <a:effectLst/>
                        </a:rPr>
                        <a:t>елементами</a:t>
                      </a:r>
                      <a:r>
                        <a:rPr lang="ru-RU" dirty="0">
                          <a:effectLst/>
                        </a:rPr>
                        <a:t> бою.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920126463"/>
                  </a:ext>
                </a:extLst>
              </a:tr>
              <a:tr h="774428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 dirty="0">
                          <a:effectLst/>
                        </a:rPr>
                        <a:t>Пригодницькі</a:t>
                      </a:r>
                      <a:endParaRPr lang="uk-UA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- </a:t>
                      </a:r>
                      <a:r>
                        <a:rPr lang="uk-UA" noProof="0" dirty="0">
                          <a:effectLst/>
                        </a:rPr>
                        <a:t>Ігри орієнтовані на сюжет та головоломки.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931910511"/>
                  </a:ext>
                </a:extLst>
              </a:tr>
              <a:tr h="565928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 dirty="0">
                          <a:effectLst/>
                        </a:rPr>
                        <a:t>Рольові (</a:t>
                      </a:r>
                      <a:r>
                        <a:rPr lang="en-US" b="1" dirty="0">
                          <a:effectLst/>
                        </a:rPr>
                        <a:t>RPG)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- </a:t>
                      </a:r>
                      <a:r>
                        <a:rPr lang="uk-UA" noProof="0" dirty="0">
                          <a:effectLst/>
                        </a:rPr>
                        <a:t>Ігри з різними класами та характеристиками персонажів.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049719933"/>
                  </a:ext>
                </a:extLst>
              </a:tr>
              <a:tr h="855460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 dirty="0">
                          <a:effectLst/>
                        </a:rPr>
                        <a:t>Стратегії</a:t>
                      </a:r>
                      <a:endParaRPr lang="uk-UA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uk-UA" dirty="0">
                          <a:effectLst/>
                        </a:rPr>
                        <a:t>- Ігри орієнтовані на управління ресурсами та планування для досягнення стратегічних цілей.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074443427"/>
                  </a:ext>
                </a:extLst>
              </a:tr>
              <a:tr h="774428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 dirty="0">
                          <a:effectLst/>
                        </a:rPr>
                        <a:t>Симулятори</a:t>
                      </a:r>
                      <a:endParaRPr lang="uk-UA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uk-UA" dirty="0">
                          <a:effectLst/>
                        </a:rPr>
                        <a:t>- Ігри з імітацією реальних процесів або діяльності.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392439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1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5E48F-958A-4518-B953-494C398D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Визначення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1763A8D-C019-4DDD-A7C9-F22A62585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3590" y="1063378"/>
            <a:ext cx="4361808" cy="3600600"/>
          </a:xfrm>
        </p:spPr>
        <p:txBody>
          <a:bodyPr>
            <a:normAutofit/>
          </a:bodyPr>
          <a:lstStyle/>
          <a:p>
            <a:r>
              <a:rPr lang="uk-UA" sz="1400" b="0" i="0" dirty="0">
                <a:solidFill>
                  <a:schemeClr val="tx1"/>
                </a:solidFill>
                <a:effectLst/>
                <a:latin typeface="SegoeUIVariable"/>
              </a:rPr>
              <a:t>Інтелектуальний агент -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це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програма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, яка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може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сприймати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своє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середовище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через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сенсори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та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діяти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у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цьому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середовищі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за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допомогою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ефекторів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(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наприклад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,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переміщення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, атака).</a:t>
            </a:r>
          </a:p>
          <a:p>
            <a:r>
              <a:rPr lang="uk-UA" sz="1400" b="0" i="0" dirty="0">
                <a:solidFill>
                  <a:schemeClr val="tx1"/>
                </a:solidFill>
                <a:effectLst/>
                <a:latin typeface="SegoeUIVariable"/>
              </a:rPr>
              <a:t>Модель поведінки - це набір правил, які визначають, як вороги реагують на дії гравця та його показник. </a:t>
            </a:r>
            <a:endParaRPr lang="uk-UA" sz="1400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CC4D0F5-D268-4DD8-B1E7-C9DEE9732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639EE1-062F-4C95-8502-0CFDD4CE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02" y="1074613"/>
            <a:ext cx="2381274" cy="3600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2FF255-E369-4E7F-86B8-B4FF72A89954}"/>
              </a:ext>
            </a:extLst>
          </p:cNvPr>
          <p:cNvSpPr txBox="1"/>
          <p:nvPr/>
        </p:nvSpPr>
        <p:spPr>
          <a:xfrm>
            <a:off x="1435608" y="4686449"/>
            <a:ext cx="2839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Стандартна модель повед</a:t>
            </a:r>
            <a:r>
              <a:rPr lang="uk-UA" i="1" u="sng" dirty="0"/>
              <a:t>інки</a:t>
            </a:r>
          </a:p>
        </p:txBody>
      </p:sp>
    </p:spTree>
    <p:extLst>
      <p:ext uri="{BB962C8B-B14F-4D97-AF65-F5344CB8AC3E}">
        <p14:creationId xmlns:p14="http://schemas.microsoft.com/office/powerpoint/2010/main" val="326300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graphicFrame>
        <p:nvGraphicFramePr>
          <p:cNvPr id="3" name="Таблиця 3">
            <a:extLst>
              <a:ext uri="{FF2B5EF4-FFF2-40B4-BE49-F238E27FC236}">
                <a16:creationId xmlns:a16="http://schemas.microsoft.com/office/drawing/2014/main" id="{6DAE242B-9379-4813-95BD-B7CA9DE5F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89497"/>
              </p:ext>
            </p:extLst>
          </p:nvPr>
        </p:nvGraphicFramePr>
        <p:xfrm>
          <a:off x="335500" y="1063378"/>
          <a:ext cx="8473000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600">
                  <a:extLst>
                    <a:ext uri="{9D8B030D-6E8A-4147-A177-3AD203B41FA5}">
                      <a16:colId xmlns:a16="http://schemas.microsoft.com/office/drawing/2014/main" val="3532460107"/>
                    </a:ext>
                  </a:extLst>
                </a:gridCol>
                <a:gridCol w="1694600">
                  <a:extLst>
                    <a:ext uri="{9D8B030D-6E8A-4147-A177-3AD203B41FA5}">
                      <a16:colId xmlns:a16="http://schemas.microsoft.com/office/drawing/2014/main" val="254360791"/>
                    </a:ext>
                  </a:extLst>
                </a:gridCol>
                <a:gridCol w="1694600">
                  <a:extLst>
                    <a:ext uri="{9D8B030D-6E8A-4147-A177-3AD203B41FA5}">
                      <a16:colId xmlns:a16="http://schemas.microsoft.com/office/drawing/2014/main" val="807575474"/>
                    </a:ext>
                  </a:extLst>
                </a:gridCol>
                <a:gridCol w="1694600">
                  <a:extLst>
                    <a:ext uri="{9D8B030D-6E8A-4147-A177-3AD203B41FA5}">
                      <a16:colId xmlns:a16="http://schemas.microsoft.com/office/drawing/2014/main" val="3458956436"/>
                    </a:ext>
                  </a:extLst>
                </a:gridCol>
                <a:gridCol w="1694600">
                  <a:extLst>
                    <a:ext uri="{9D8B030D-6E8A-4147-A177-3AD203B41FA5}">
                      <a16:colId xmlns:a16="http://schemas.microsoft.com/office/drawing/2014/main" val="207879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Функціонал</a:t>
                      </a:r>
                      <a:br>
                        <a:rPr lang="ru-RU" dirty="0"/>
                      </a:br>
                      <a:r>
                        <a:rPr lang="ru-RU" dirty="0"/>
                        <a:t>(</a:t>
                      </a:r>
                      <a:r>
                        <a:rPr lang="ru-RU" dirty="0" err="1"/>
                        <a:t>Механіки</a:t>
                      </a:r>
                      <a:r>
                        <a:rPr lang="ru-RU" dirty="0"/>
                        <a:t> поведінки)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Echoes of Eternity </a:t>
                      </a:r>
                      <a:r>
                        <a:rPr lang="uk-UA" sz="1400" b="1" i="0" u="none" strike="noStrike" cap="non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(запропоноване рішення)</a:t>
                      </a:r>
                      <a:endParaRPr lang="uk-UA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Adventure War : Battlefield</a:t>
                      </a:r>
                      <a:endParaRPr lang="uk-UA" b="1" dirty="0"/>
                    </a:p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RPG World - Action RPG </a:t>
                      </a:r>
                      <a:r>
                        <a:rPr lang="en-US" sz="1400" b="0" i="0" u="none" strike="noStrike" cap="non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Crimson Keep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2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noProof="0" dirty="0"/>
                        <a:t>Різні</a:t>
                      </a:r>
                      <a:r>
                        <a:rPr lang="ru-RU" dirty="0"/>
                        <a:t> типи </a:t>
                      </a:r>
                      <a:r>
                        <a:rPr lang="en-US" noProof="0" dirty="0"/>
                        <a:t>NPC</a:t>
                      </a:r>
                      <a:endParaRPr lang="uk-U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Переслідування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7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uk-UA" dirty="0"/>
                        <a:t>Система зору</a:t>
                      </a:r>
                    </a:p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1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Ухилення від атак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4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Збереження власного життя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Патрулювання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377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1435608" y="69989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Варіанти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E4136A-B5B5-4A9D-8EDA-B4855816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18" y="734871"/>
            <a:ext cx="5991106" cy="433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84BA8-99B0-4AA4-A745-83800D86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Арх</a:t>
            </a:r>
            <a:r>
              <a:rPr lang="uk-UA" dirty="0" err="1"/>
              <a:t>ітектура</a:t>
            </a:r>
            <a:r>
              <a:rPr lang="uk-UA" dirty="0"/>
              <a:t> проєкту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98F9230D-1863-49C1-80ED-39C3A4B44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86C37F-C1FD-4B98-B1B0-0F2602954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79" y="812854"/>
            <a:ext cx="6331714" cy="41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47204"/>
      </p:ext>
    </p:extLst>
  </p:cSld>
  <p:clrMapOvr>
    <a:masterClrMapping/>
  </p:clrMapOvr>
</p:sld>
</file>

<file path=ppt/theme/theme1.xml><?xml version="1.0" encoding="utf-8"?>
<a:theme xmlns:a="http://schemas.openxmlformats.org/drawingml/2006/main" name="Солнцестояние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660</Words>
  <Application>Microsoft Office PowerPoint</Application>
  <PresentationFormat>Екран (16:9)</PresentationFormat>
  <Paragraphs>112</Paragraphs>
  <Slides>19</Slides>
  <Notes>10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6" baseType="lpstr">
      <vt:lpstr>Arial</vt:lpstr>
      <vt:lpstr>Gill Sans</vt:lpstr>
      <vt:lpstr>Noto Sans Symbols</vt:lpstr>
      <vt:lpstr>SegoeUIVariable</vt:lpstr>
      <vt:lpstr>Times New Roman</vt:lpstr>
      <vt:lpstr>Verdana</vt:lpstr>
      <vt:lpstr>Солнцестояние</vt:lpstr>
      <vt:lpstr>Ігровий застосунок моделювання поведінки інтелектуальних агентів у 3D RPG з використанням ігрового рушія Unity.</vt:lpstr>
      <vt:lpstr>Актуальність теми</vt:lpstr>
      <vt:lpstr>Мета та Призначення</vt:lpstr>
      <vt:lpstr>Задачі</vt:lpstr>
      <vt:lpstr>Класифікація ігор (скорочена)</vt:lpstr>
      <vt:lpstr>Визначення</vt:lpstr>
      <vt:lpstr>Існуючі рішення</vt:lpstr>
      <vt:lpstr>Варіанти використання</vt:lpstr>
      <vt:lpstr>Архітектура проєкту</vt:lpstr>
      <vt:lpstr>Дерево рішень</vt:lpstr>
      <vt:lpstr>Засоби розробки</vt:lpstr>
      <vt:lpstr>Демонстрація</vt:lpstr>
      <vt:lpstr>Висновки</vt:lpstr>
      <vt:lpstr>Дякую за увагу</vt:lpstr>
      <vt:lpstr>Презентація PowerPoint</vt:lpstr>
      <vt:lpstr>Презентація PowerPoint</vt:lpstr>
      <vt:lpstr>Презентація PowerPoint</vt:lpstr>
      <vt:lpstr>Презентація PowerPoint</vt:lpstr>
      <vt:lpstr>Схема бізнес-процесу «основний ігровий процес»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Ігровий застосунок моделювання поведінки інтелектуальних агентів у 3D RPG з використанням ігровому рушії Unity.</dc:title>
  <dc:creator>Maksym Tereshkovych</dc:creator>
  <cp:lastModifiedBy>Максим Терешкович</cp:lastModifiedBy>
  <cp:revision>66</cp:revision>
  <dcterms:modified xsi:type="dcterms:W3CDTF">2024-06-17T00:51:44Z</dcterms:modified>
</cp:coreProperties>
</file>