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1" d="100"/>
          <a:sy n="201" d="100"/>
        </p:scale>
        <p:origin x="654" y="1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432560" y="269923"/>
            <a:ext cx="7406700" cy="1104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562214"/>
              </a:buClr>
              <a:buSzPts val="4300"/>
              <a:buFont typeface="Gill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432560" y="1387548"/>
            <a:ext cx="7406700" cy="1314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9" name="Google Shape;19;p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22" name="Google Shape;22;p2"/>
          <p:cNvSpPr/>
          <p:nvPr/>
        </p:nvSpPr>
        <p:spPr>
          <a:xfrm>
            <a:off x="921433" y="1060351"/>
            <a:ext cx="210300" cy="157800"/>
          </a:xfrm>
          <a:prstGeom prst="ellipse">
            <a:avLst/>
          </a:prstGeom>
          <a:gradFill>
            <a:gsLst>
              <a:gs pos="0">
                <a:srgbClr val="D7F6FF">
                  <a:alpha val="94509"/>
                </a:srgbClr>
              </a:gs>
              <a:gs pos="50000">
                <a:srgbClr val="C0E3F0">
                  <a:alpha val="89411"/>
                </a:srgbClr>
              </a:gs>
              <a:gs pos="95000">
                <a:srgbClr val="65C6EA">
                  <a:alpha val="87450"/>
                </a:srgbClr>
              </a:gs>
              <a:gs pos="100000">
                <a:srgbClr val="00BBF1">
                  <a:alpha val="84313"/>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23" name="Google Shape;23;p2"/>
          <p:cNvSpPr/>
          <p:nvPr/>
        </p:nvSpPr>
        <p:spPr>
          <a:xfrm>
            <a:off x="1157176" y="100876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body" idx="1"/>
          </p:nvPr>
        </p:nvSpPr>
        <p:spPr>
          <a:xfrm rot="5400000">
            <a:off x="3384288" y="-862950"/>
            <a:ext cx="3600600" cy="74982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rot="5400000">
            <a:off x="5578050" y="1485929"/>
            <a:ext cx="4388700" cy="18288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1729950" y="-380970"/>
            <a:ext cx="4388700"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7" name="Google Shape;27;p3"/>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86798" y="-12"/>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Заголовок раздела" type="secHead">
  <p:cSld name="SECTION_HEADER">
    <p:spTree>
      <p:nvGrpSpPr>
        <p:cNvPr id="1" name="Shape 35"/>
        <p:cNvGrpSpPr/>
        <p:nvPr/>
      </p:nvGrpSpPr>
      <p:grpSpPr>
        <a:xfrm>
          <a:off x="0" y="0"/>
          <a:ext cx="0" cy="0"/>
          <a:chOff x="0" y="0"/>
          <a:chExt cx="0" cy="0"/>
        </a:xfrm>
      </p:grpSpPr>
      <p:sp>
        <p:nvSpPr>
          <p:cNvPr id="36" name="Google Shape;36;p5"/>
          <p:cNvSpPr/>
          <p:nvPr/>
        </p:nvSpPr>
        <p:spPr>
          <a:xfrm>
            <a:off x="2282890" y="-40"/>
            <a:ext cx="6858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37" name="Google Shape;37;p5"/>
          <p:cNvSpPr txBox="1">
            <a:spLocks noGrp="1"/>
          </p:cNvSpPr>
          <p:nvPr>
            <p:ph type="title"/>
          </p:nvPr>
        </p:nvSpPr>
        <p:spPr>
          <a:xfrm>
            <a:off x="2578392" y="1950244"/>
            <a:ext cx="6400800" cy="17145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2578392" y="800100"/>
            <a:ext cx="6400800" cy="1132200"/>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5"/>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42" name="Google Shape;42;p5"/>
          <p:cNvSpPr/>
          <p:nvPr/>
        </p:nvSpPr>
        <p:spPr>
          <a:xfrm>
            <a:off x="2286000" y="0"/>
            <a:ext cx="76200" cy="5143500"/>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43" name="Google Shape;43;p5"/>
          <p:cNvSpPr/>
          <p:nvPr/>
        </p:nvSpPr>
        <p:spPr>
          <a:xfrm>
            <a:off x="2172321" y="2110992"/>
            <a:ext cx="210300" cy="157800"/>
          </a:xfrm>
          <a:prstGeom prst="ellipse">
            <a:avLst/>
          </a:prstGeom>
          <a:gradFill>
            <a:gsLst>
              <a:gs pos="0">
                <a:srgbClr val="D7F6FF">
                  <a:alpha val="94509"/>
                </a:srgbClr>
              </a:gs>
              <a:gs pos="50000">
                <a:srgbClr val="C0E3F0">
                  <a:alpha val="89411"/>
                </a:srgbClr>
              </a:gs>
              <a:gs pos="95000">
                <a:srgbClr val="65C6EA">
                  <a:alpha val="87450"/>
                </a:srgbClr>
              </a:gs>
              <a:gs pos="100000">
                <a:srgbClr val="00BBF1">
                  <a:alpha val="84313"/>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44" name="Google Shape;44;p5"/>
          <p:cNvSpPr/>
          <p:nvPr/>
        </p:nvSpPr>
        <p:spPr>
          <a:xfrm>
            <a:off x="2408064" y="205940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143560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6"/>
          <p:cNvSpPr txBox="1">
            <a:spLocks noGrp="1"/>
          </p:cNvSpPr>
          <p:nvPr>
            <p:ph type="body" idx="2"/>
          </p:nvPr>
        </p:nvSpPr>
        <p:spPr>
          <a:xfrm>
            <a:off x="527608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6"/>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Сравнение" type="twoTxTwoObj">
  <p:cSld name="TWO_OBJECTS_WITH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457200" y="3870252"/>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562214"/>
              </a:buClr>
              <a:buSzPts val="4500"/>
              <a:buFont typeface="Gill Sans"/>
              <a:buNone/>
              <a:defRPr sz="45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45720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7"/>
          <p:cNvSpPr txBox="1">
            <a:spLocks noGrp="1"/>
          </p:cNvSpPr>
          <p:nvPr>
            <p:ph type="body" idx="2"/>
          </p:nvPr>
        </p:nvSpPr>
        <p:spPr>
          <a:xfrm>
            <a:off x="466344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7"/>
          <p:cNvSpPr txBox="1">
            <a:spLocks noGrp="1"/>
          </p:cNvSpPr>
          <p:nvPr>
            <p:ph type="body" idx="3"/>
          </p:nvPr>
        </p:nvSpPr>
        <p:spPr>
          <a:xfrm>
            <a:off x="45720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7"/>
          <p:cNvSpPr txBox="1">
            <a:spLocks noGrp="1"/>
          </p:cNvSpPr>
          <p:nvPr>
            <p:ph type="body" idx="4"/>
          </p:nvPr>
        </p:nvSpPr>
        <p:spPr>
          <a:xfrm>
            <a:off x="466344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7"/>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Пустой слайд" type="blank">
  <p:cSld name="BLANK">
    <p:spTree>
      <p:nvGrpSpPr>
        <p:cNvPr id="1" name="Shape 61"/>
        <p:cNvGrpSpPr/>
        <p:nvPr/>
      </p:nvGrpSpPr>
      <p:grpSpPr>
        <a:xfrm>
          <a:off x="0" y="0"/>
          <a:ext cx="0" cy="0"/>
          <a:chOff x="0" y="0"/>
          <a:chExt cx="0" cy="0"/>
        </a:xfrm>
      </p:grpSpPr>
      <p:sp>
        <p:nvSpPr>
          <p:cNvPr id="62" name="Google Shape;62;p8"/>
          <p:cNvSpPr/>
          <p:nvPr/>
        </p:nvSpPr>
        <p:spPr>
          <a:xfrm>
            <a:off x="1014984" y="0"/>
            <a:ext cx="81291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63" name="Google Shape;63;p8"/>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66" name="Google Shape;66;p8"/>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Объект с подписью" type="objTx">
  <p:cSld name="OBJECT_WITH_CAPTION_TEXT">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457200" y="162584"/>
            <a:ext cx="3810000" cy="87150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457200" y="1055223"/>
            <a:ext cx="3810000" cy="523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0" name="Google Shape;70;p9"/>
          <p:cNvSpPr txBox="1">
            <a:spLocks noGrp="1"/>
          </p:cNvSpPr>
          <p:nvPr>
            <p:ph type="body" idx="2"/>
          </p:nvPr>
        </p:nvSpPr>
        <p:spPr>
          <a:xfrm>
            <a:off x="457200" y="1600200"/>
            <a:ext cx="8153400" cy="2994600"/>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9"/>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Рисунок с подписью" type="picTx">
  <p:cSld name="PICTURE_WITH_CAPTION_TEXT">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5886896" y="800100"/>
            <a:ext cx="2743200" cy="148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562214"/>
              </a:buClr>
              <a:buSzPts val="2100"/>
              <a:buFont typeface="Gill Sans"/>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79" name="Google Shape;79;p10"/>
          <p:cNvSpPr/>
          <p:nvPr/>
        </p:nvSpPr>
        <p:spPr>
          <a:xfrm>
            <a:off x="762000" y="800100"/>
            <a:ext cx="4572000" cy="3429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509"/>
              </a:srgbClr>
            </a:outerShdw>
          </a:effectLst>
        </p:spPr>
        <p:txBody>
          <a:bodyPr spcFirstLastPara="1" wrap="square" lIns="91425" tIns="274300" rIns="91425" bIns="45700" anchor="t" anchorCtr="0">
            <a:no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80" name="Google Shape;80;p10"/>
          <p:cNvSpPr>
            <a:spLocks noGrp="1"/>
          </p:cNvSpPr>
          <p:nvPr>
            <p:ph type="pic" idx="2"/>
          </p:nvPr>
        </p:nvSpPr>
        <p:spPr>
          <a:xfrm>
            <a:off x="838200" y="857252"/>
            <a:ext cx="4419600" cy="2635800"/>
          </a:xfrm>
          <a:prstGeom prst="roundRect">
            <a:avLst>
              <a:gd name="adj" fmla="val 783"/>
            </a:avLst>
          </a:prstGeom>
          <a:solidFill>
            <a:schemeClr val="lt2"/>
          </a:solidFill>
          <a:ln>
            <a:noFill/>
          </a:ln>
        </p:spPr>
      </p:sp>
      <p:sp>
        <p:nvSpPr>
          <p:cNvPr id="81" name="Google Shape;81;p10"/>
          <p:cNvSpPr/>
          <p:nvPr/>
        </p:nvSpPr>
        <p:spPr>
          <a:xfrm rot="-1689896">
            <a:off x="423058" y="706283"/>
            <a:ext cx="633134" cy="172178"/>
          </a:xfrm>
          <a:prstGeom prst="flowChartProcess">
            <a:avLst/>
          </a:prstGeom>
          <a:solidFill>
            <a:srgbClr val="FBFBFB">
              <a:alpha val="44313"/>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2" name="Google Shape;82;p10"/>
          <p:cNvSpPr/>
          <p:nvPr/>
        </p:nvSpPr>
        <p:spPr>
          <a:xfrm rot="1665327" flipH="1">
            <a:off x="5028006" y="693321"/>
            <a:ext cx="600546" cy="171770"/>
          </a:xfrm>
          <a:prstGeom prst="flowChartProcess">
            <a:avLst/>
          </a:prstGeom>
          <a:solidFill>
            <a:srgbClr val="FBFBFB">
              <a:alpha val="44313"/>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3" name="Google Shape;83;p10"/>
          <p:cNvSpPr txBox="1">
            <a:spLocks noGrp="1"/>
          </p:cNvSpPr>
          <p:nvPr>
            <p:ph type="body" idx="1"/>
          </p:nvPr>
        </p:nvSpPr>
        <p:spPr>
          <a:xfrm>
            <a:off x="838200" y="3600450"/>
            <a:ext cx="4419600" cy="5715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5"/>
        <p:cNvGrpSpPr/>
        <p:nvPr/>
      </p:nvGrpSpPr>
      <p:grpSpPr>
        <a:xfrm>
          <a:off x="0" y="0"/>
          <a:ext cx="0" cy="0"/>
          <a:chOff x="0" y="0"/>
          <a:chExt cx="0" cy="0"/>
        </a:xfrm>
      </p:grpSpPr>
      <p:sp>
        <p:nvSpPr>
          <p:cNvPr id="6" name="Google Shape;6;p1"/>
          <p:cNvSpPr/>
          <p:nvPr/>
        </p:nvSpPr>
        <p:spPr>
          <a:xfrm>
            <a:off x="-815927" y="-611942"/>
            <a:ext cx="1638900" cy="1229100"/>
          </a:xfrm>
          <a:prstGeom prst="pie">
            <a:avLst>
              <a:gd name="adj1" fmla="val 0"/>
              <a:gd name="adj2" fmla="val 5402120"/>
            </a:avLst>
          </a:prstGeom>
          <a:solidFill>
            <a:srgbClr val="FEF9F3">
              <a:alpha val="32549"/>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7" name="Google Shape;7;p1"/>
          <p:cNvSpPr/>
          <p:nvPr/>
        </p:nvSpPr>
        <p:spPr>
          <a:xfrm>
            <a:off x="168816" y="15827"/>
            <a:ext cx="1702200" cy="1276800"/>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 name="Google Shape;8;p1"/>
          <p:cNvSpPr/>
          <p:nvPr/>
        </p:nvSpPr>
        <p:spPr>
          <a:xfrm rot="1854549">
            <a:off x="232960" y="732927"/>
            <a:ext cx="1025545" cy="944017"/>
          </a:xfrm>
          <a:prstGeom prst="donut">
            <a:avLst>
              <a:gd name="adj" fmla="val 11833"/>
            </a:avLst>
          </a:prstGeom>
          <a:gradFill>
            <a:gsLst>
              <a:gs pos="0">
                <a:srgbClr val="FEFBF4">
                  <a:alpha val="69411"/>
                </a:srgbClr>
              </a:gs>
              <a:gs pos="70000">
                <a:srgbClr val="FFFDF8">
                  <a:alpha val="54509"/>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9" name="Google Shape;9;p1"/>
          <p:cNvSpPr/>
          <p:nvPr/>
        </p:nvSpPr>
        <p:spPr>
          <a:xfrm>
            <a:off x="1012873" y="-40"/>
            <a:ext cx="81312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0" name="Google Shape;10;p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solidFill>
                <a:srgbClr val="A8A292"/>
              </a:solidFill>
            </a:endParaRPr>
          </a:p>
        </p:txBody>
      </p:sp>
      <p:sp>
        <p:nvSpPr>
          <p:cNvPr id="15" name="Google Shape;15;p1"/>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1432560" y="441498"/>
            <a:ext cx="7406700" cy="26703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62214"/>
              </a:buClr>
              <a:buSzPts val="4300"/>
              <a:buFont typeface="Gill Sans"/>
              <a:buNone/>
            </a:pPr>
            <a:r>
              <a:rPr lang="uk-UA" sz="1800" b="1" u="sng" dirty="0">
                <a:effectLst/>
                <a:latin typeface="Times New Roman" panose="02020603050405020304" pitchFamily="18" charset="0"/>
                <a:ea typeface="Times New Roman" panose="02020603050405020304" pitchFamily="18" charset="0"/>
              </a:rPr>
              <a:t>Ігровий застосунок моделювання поведінки інтелектуальних агентів у 3D RPG з використанням ігровому рушії Unity.</a:t>
            </a:r>
            <a:endParaRPr b="1" dirty="0"/>
          </a:p>
        </p:txBody>
      </p:sp>
      <p:sp>
        <p:nvSpPr>
          <p:cNvPr id="101" name="Google Shape;101;p13"/>
          <p:cNvSpPr txBox="1">
            <a:spLocks noGrp="1"/>
          </p:cNvSpPr>
          <p:nvPr>
            <p:ph type="subTitle" idx="1"/>
          </p:nvPr>
        </p:nvSpPr>
        <p:spPr>
          <a:xfrm>
            <a:off x="1432560" y="3579558"/>
            <a:ext cx="7406700" cy="1314600"/>
          </a:xfrm>
          <a:prstGeom prst="rect">
            <a:avLst/>
          </a:prstGeom>
          <a:noFill/>
          <a:ln>
            <a:noFill/>
          </a:ln>
        </p:spPr>
        <p:txBody>
          <a:bodyPr spcFirstLastPara="1" wrap="square" lIns="91425" tIns="0" rIns="91425" bIns="45700" anchor="t" anchorCtr="0">
            <a:normAutofit/>
          </a:bodyPr>
          <a:lstStyle/>
          <a:p>
            <a:pPr marL="27432" lvl="0" indent="0" algn="l" rtl="0">
              <a:lnSpc>
                <a:spcPct val="100000"/>
              </a:lnSpc>
              <a:spcBef>
                <a:spcPts val="0"/>
              </a:spcBef>
              <a:spcAft>
                <a:spcPts val="0"/>
              </a:spcAft>
              <a:buSzPts val="2080"/>
              <a:buNone/>
            </a:pPr>
            <a:r>
              <a:rPr lang="ru-RU" dirty="0" err="1">
                <a:latin typeface="Times New Roman" panose="02020603050405020304" pitchFamily="18" charset="0"/>
                <a:cs typeface="Times New Roman" panose="02020603050405020304" pitchFamily="18" charset="0"/>
              </a:rPr>
              <a:t>Виконав</a:t>
            </a:r>
            <a:r>
              <a:rPr lang="ru-RU" dirty="0">
                <a:latin typeface="Times New Roman" panose="02020603050405020304" pitchFamily="18" charset="0"/>
                <a:cs typeface="Times New Roman" panose="02020603050405020304" pitchFamily="18" charset="0"/>
              </a:rPr>
              <a:t>: Терешкович Максим </a:t>
            </a:r>
            <a:r>
              <a:rPr lang="ru-RU" dirty="0" err="1">
                <a:latin typeface="Times New Roman" panose="02020603050405020304" pitchFamily="18" charset="0"/>
                <a:cs typeface="Times New Roman" panose="02020603050405020304" pitchFamily="18" charset="0"/>
              </a:rPr>
              <a:t>Олександрович</a:t>
            </a:r>
            <a:endParaRPr dirty="0">
              <a:latin typeface="Times New Roman" panose="02020603050405020304" pitchFamily="18" charset="0"/>
              <a:cs typeface="Times New Roman" panose="02020603050405020304" pitchFamily="18" charset="0"/>
            </a:endParaRPr>
          </a:p>
          <a:p>
            <a:pPr marL="27432" lvl="0" indent="0" algn="l" rtl="0">
              <a:lnSpc>
                <a:spcPct val="100000"/>
              </a:lnSpc>
              <a:spcBef>
                <a:spcPts val="600"/>
              </a:spcBef>
              <a:spcAft>
                <a:spcPts val="0"/>
              </a:spcAft>
              <a:buSzPts val="2080"/>
              <a:buNone/>
            </a:pPr>
            <a:r>
              <a:rPr lang="ru-RU" dirty="0" err="1">
                <a:latin typeface="Times New Roman" panose="02020603050405020304" pitchFamily="18" charset="0"/>
                <a:cs typeface="Times New Roman" panose="02020603050405020304" pitchFamily="18" charset="0"/>
              </a:rPr>
              <a:t>Керівник</a:t>
            </a:r>
            <a:r>
              <a:rPr lang="ru-RU" dirty="0">
                <a:latin typeface="Times New Roman" panose="02020603050405020304" pitchFamily="18" charset="0"/>
                <a:cs typeface="Times New Roman" panose="02020603050405020304" pitchFamily="18" charset="0"/>
              </a:rPr>
              <a:t>: доцент, к.т.н. </a:t>
            </a:r>
            <a:r>
              <a:rPr lang="ru-RU" dirty="0" err="1">
                <a:latin typeface="Times New Roman" panose="02020603050405020304" pitchFamily="18" charset="0"/>
                <a:cs typeface="Times New Roman" panose="02020603050405020304" pitchFamily="18" charset="0"/>
              </a:rPr>
              <a:t>Фіногенов</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Олексій</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Дмитрович</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1403648" y="2031690"/>
            <a:ext cx="72009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62214"/>
              </a:buClr>
              <a:buSzPts val="4300"/>
              <a:buFont typeface="Gill Sans"/>
              <a:buNone/>
            </a:pPr>
            <a:r>
              <a:rPr lang="ru-RU" b="1" dirty="0" err="1">
                <a:latin typeface="Times New Roman" panose="02020603050405020304" pitchFamily="18" charset="0"/>
                <a:cs typeface="Times New Roman" panose="02020603050405020304" pitchFamily="18" charset="0"/>
              </a:rPr>
              <a:t>Дякую</a:t>
            </a:r>
            <a:r>
              <a:rPr lang="ru-RU" b="1" dirty="0">
                <a:latin typeface="Times New Roman" panose="02020603050405020304" pitchFamily="18" charset="0"/>
                <a:cs typeface="Times New Roman" panose="02020603050405020304" pitchFamily="18" charset="0"/>
              </a:rPr>
              <a:t> за </a:t>
            </a:r>
            <a:r>
              <a:rPr lang="ru-RU" b="1" dirty="0" err="1">
                <a:latin typeface="Times New Roman" panose="02020603050405020304" pitchFamily="18" charset="0"/>
                <a:cs typeface="Times New Roman" panose="02020603050405020304" pitchFamily="18" charset="0"/>
              </a:rPr>
              <a:t>увагу</a:t>
            </a:r>
            <a:endParaRPr b="1" dirty="0">
              <a:latin typeface="Times New Roman" panose="02020603050405020304" pitchFamily="18" charset="0"/>
              <a:cs typeface="Times New Roman" panose="02020603050405020304" pitchFamily="18" charset="0"/>
            </a:endParaRPr>
          </a:p>
        </p:txBody>
      </p:sp>
      <p:sp>
        <p:nvSpPr>
          <p:cNvPr id="178" name="Google Shape;178;p24"/>
          <p:cNvSpPr txBox="1">
            <a:spLocks noGrp="1"/>
          </p:cNvSpPr>
          <p:nvPr>
            <p:ph type="sldNum" idx="12"/>
          </p:nvPr>
        </p:nvSpPr>
        <p:spPr>
          <a:xfrm>
            <a:off x="8613648" y="4729163"/>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uk-UA" dirty="0">
                <a:latin typeface="Times New Roman" panose="02020603050405020304" pitchFamily="18" charset="0"/>
                <a:cs typeface="Times New Roman" panose="02020603050405020304" pitchFamily="18" charset="0"/>
              </a:rPr>
              <a:t>Актуальність</a:t>
            </a:r>
            <a:r>
              <a:rPr lang="ru-RU" dirty="0">
                <a:latin typeface="Times New Roman" panose="02020603050405020304" pitchFamily="18" charset="0"/>
                <a:cs typeface="Times New Roman" panose="02020603050405020304" pitchFamily="18" charset="0"/>
              </a:rPr>
              <a:t> теми</a:t>
            </a:r>
            <a:endParaRPr dirty="0">
              <a:latin typeface="Times New Roman" panose="02020603050405020304" pitchFamily="18" charset="0"/>
              <a:cs typeface="Times New Roman" panose="02020603050405020304" pitchFamily="18" charset="0"/>
            </a:endParaRPr>
          </a:p>
        </p:txBody>
      </p:sp>
      <p:sp>
        <p:nvSpPr>
          <p:cNvPr id="107" name="Google Shape;107;p14"/>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ct val="86486"/>
              <a:buNone/>
            </a:pPr>
            <a:r>
              <a:rPr lang="uk-UA" sz="2400" dirty="0">
                <a:latin typeface="Times New Roman" panose="02020603050405020304" pitchFamily="18" charset="0"/>
                <a:cs typeface="Times New Roman" panose="02020603050405020304" pitchFamily="18" charset="0"/>
              </a:rPr>
              <a:t>Розробка ігор, особливо в жанрі </a:t>
            </a:r>
            <a:r>
              <a:rPr lang="en-US" sz="2400" dirty="0">
                <a:latin typeface="Times New Roman" panose="02020603050405020304" pitchFamily="18" charset="0"/>
                <a:cs typeface="Times New Roman" panose="02020603050405020304" pitchFamily="18" charset="0"/>
              </a:rPr>
              <a:t>RPG, </a:t>
            </a:r>
            <a:r>
              <a:rPr lang="uk-UA" sz="2400" dirty="0">
                <a:latin typeface="Times New Roman" panose="02020603050405020304" pitchFamily="18" charset="0"/>
                <a:cs typeface="Times New Roman" panose="02020603050405020304" pitchFamily="18" charset="0"/>
              </a:rPr>
              <a:t>є актуальною та динамічною сферою, яка приваблює мільйони гравців завдяки можливості занурення у захоплюючі віртуальні світи. Пандемія </a:t>
            </a:r>
            <a:r>
              <a:rPr lang="en-US" sz="2400" dirty="0">
                <a:latin typeface="Times New Roman" panose="02020603050405020304" pitchFamily="18" charset="0"/>
                <a:cs typeface="Times New Roman" panose="02020603050405020304" pitchFamily="18" charset="0"/>
              </a:rPr>
              <a:t>COVID-19 </a:t>
            </a:r>
            <a:r>
              <a:rPr lang="uk-UA" sz="2400" dirty="0">
                <a:latin typeface="Times New Roman" panose="02020603050405020304" pitchFamily="18" charset="0"/>
                <a:cs typeface="Times New Roman" panose="02020603050405020304" pitchFamily="18" charset="0"/>
              </a:rPr>
              <a:t>сприяла зростанню попиту на інтерактивні розваги, оскільки люди шукали нові враження, перебуваючи вдома. Розвиток технологій та обладнання дозволяє створювати все більш реалістичні та занурюючі ігрові досвіди, що робить індустрію розробки ігор однією з найбільш інноваційних та затребуваних галузей сучасності.</a:t>
            </a:r>
            <a:endParaRPr sz="2400" dirty="0">
              <a:latin typeface="Times New Roman" panose="02020603050405020304" pitchFamily="18" charset="0"/>
              <a:cs typeface="Times New Roman" panose="02020603050405020304" pitchFamily="18" charset="0"/>
            </a:endParaRPr>
          </a:p>
        </p:txBody>
      </p:sp>
      <p:sp>
        <p:nvSpPr>
          <p:cNvPr id="108" name="Google Shape;108;p14"/>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sz="1400"/>
              <a:t>2</a:t>
            </a:fld>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a:latin typeface="Times New Roman" panose="02020603050405020304" pitchFamily="18" charset="0"/>
                <a:cs typeface="Times New Roman" panose="02020603050405020304" pitchFamily="18" charset="0"/>
              </a:rPr>
              <a:t>Мета та </a:t>
            </a:r>
            <a:r>
              <a:rPr lang="ru-RU" dirty="0" err="1">
                <a:latin typeface="Times New Roman" panose="02020603050405020304" pitchFamily="18" charset="0"/>
                <a:cs typeface="Times New Roman" panose="02020603050405020304" pitchFamily="18" charset="0"/>
              </a:rPr>
              <a:t>призначення</a:t>
            </a:r>
            <a:endParaRPr dirty="0">
              <a:latin typeface="Times New Roman" panose="02020603050405020304" pitchFamily="18" charset="0"/>
              <a:cs typeface="Times New Roman" panose="02020603050405020304" pitchFamily="18" charset="0"/>
            </a:endParaRPr>
          </a:p>
        </p:txBody>
      </p:sp>
      <p:sp>
        <p:nvSpPr>
          <p:cNvPr id="114" name="Google Shape;114;p15"/>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r>
              <a:rPr lang="uk-UA" sz="2400" dirty="0">
                <a:effectLst/>
                <a:latin typeface="Times New Roman" panose="02020603050405020304" pitchFamily="18" charset="0"/>
                <a:ea typeface="Times New Roman" panose="02020603050405020304" pitchFamily="18" charset="0"/>
              </a:rPr>
              <a:t>Метою розробки є розширення спектру моделей поведінки інтелектуальних агентів в ігровому застосунку 3</a:t>
            </a:r>
            <a:r>
              <a:rPr lang="en-US" sz="2400" dirty="0">
                <a:effectLst/>
                <a:latin typeface="Times New Roman" panose="02020603050405020304" pitchFamily="18" charset="0"/>
                <a:ea typeface="Times New Roman" panose="02020603050405020304" pitchFamily="18" charset="0"/>
              </a:rPr>
              <a:t>D RPG</a:t>
            </a:r>
            <a:endParaRPr sz="4000" dirty="0"/>
          </a:p>
        </p:txBody>
      </p:sp>
      <p:sp>
        <p:nvSpPr>
          <p:cNvPr id="115" name="Google Shape;115;p15"/>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err="1">
                <a:latin typeface="Times New Roman" panose="02020603050405020304" pitchFamily="18" charset="0"/>
                <a:cs typeface="Times New Roman" panose="02020603050405020304" pitchFamily="18" charset="0"/>
              </a:rPr>
              <a:t>Задачі</a:t>
            </a:r>
            <a:endParaRPr dirty="0">
              <a:latin typeface="Times New Roman" panose="02020603050405020304" pitchFamily="18" charset="0"/>
              <a:cs typeface="Times New Roman" panose="02020603050405020304" pitchFamily="18" charset="0"/>
            </a:endParaRPr>
          </a:p>
        </p:txBody>
      </p:sp>
      <p:sp>
        <p:nvSpPr>
          <p:cNvPr id="121" name="Google Shape;121;p16"/>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ігрового інтерфейсу.</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механік бою.</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функціоналу інвентарю, магазинів та ігрової економіки.</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функціонали створення та використання магії.</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функціоналу взаємодії з ігровими об’єктами.</a:t>
            </a:r>
          </a:p>
          <a:p>
            <a:pPr marL="34290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розширеного інтелекту ворогів.</a:t>
            </a:r>
          </a:p>
          <a:p>
            <a:pPr marL="342900" lvl="0" indent="-342900" algn="just">
              <a:lnSpc>
                <a:spcPct val="120000"/>
              </a:lnSpc>
              <a:buFont typeface="Times New Roman" panose="02020603050405020304" pitchFamily="18" charset="0"/>
              <a:buChar char="–"/>
            </a:pPr>
            <a:endParaRPr lang="uk-UA" sz="3100" dirty="0">
              <a:effectLst/>
              <a:latin typeface="Times New Roman" panose="02020603050405020304" pitchFamily="18" charset="0"/>
              <a:ea typeface="Times New Roman" panose="02020603050405020304" pitchFamily="18" charset="0"/>
            </a:endParaRPr>
          </a:p>
          <a:p>
            <a:pPr marL="137160" lvl="0" indent="0" algn="l" rtl="0">
              <a:lnSpc>
                <a:spcPct val="100000"/>
              </a:lnSpc>
              <a:spcBef>
                <a:spcPts val="0"/>
              </a:spcBef>
              <a:spcAft>
                <a:spcPts val="0"/>
              </a:spcAft>
              <a:buSzPts val="1440"/>
              <a:buNone/>
            </a:pPr>
            <a:endParaRPr dirty="0"/>
          </a:p>
        </p:txBody>
      </p:sp>
      <p:sp>
        <p:nvSpPr>
          <p:cNvPr id="122" name="Google Shape;122;p16"/>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err="1">
                <a:latin typeface="Times New Roman" panose="02020603050405020304" pitchFamily="18" charset="0"/>
                <a:cs typeface="Times New Roman" panose="02020603050405020304" pitchFamily="18" charset="0"/>
              </a:rPr>
              <a:t>Існуючі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рішення</a:t>
            </a:r>
            <a:endParaRPr dirty="0">
              <a:latin typeface="Times New Roman" panose="02020603050405020304" pitchFamily="18" charset="0"/>
              <a:cs typeface="Times New Roman" panose="02020603050405020304" pitchFamily="18" charset="0"/>
            </a:endParaRPr>
          </a:p>
        </p:txBody>
      </p:sp>
      <p:sp>
        <p:nvSpPr>
          <p:cNvPr id="128" name="Google Shape;128;p17"/>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sp>
        <p:nvSpPr>
          <p:cNvPr id="129" name="Google Shape;129;p17"/>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5</a:t>
            </a:fld>
            <a:endParaRPr/>
          </a:p>
        </p:txBody>
      </p:sp>
      <p:graphicFrame>
        <p:nvGraphicFramePr>
          <p:cNvPr id="3" name="Таблиця 3">
            <a:extLst>
              <a:ext uri="{FF2B5EF4-FFF2-40B4-BE49-F238E27FC236}">
                <a16:creationId xmlns:a16="http://schemas.microsoft.com/office/drawing/2014/main" id="{6DAE242B-9379-4813-95BD-B7CA9DE5FDFE}"/>
              </a:ext>
            </a:extLst>
          </p:cNvPr>
          <p:cNvGraphicFramePr>
            <a:graphicFrameLocks noGrp="1"/>
          </p:cNvGraphicFramePr>
          <p:nvPr>
            <p:extLst>
              <p:ext uri="{D42A27DB-BD31-4B8C-83A1-F6EECF244321}">
                <p14:modId xmlns:p14="http://schemas.microsoft.com/office/powerpoint/2010/main" val="3695600112"/>
              </p:ext>
            </p:extLst>
          </p:nvPr>
        </p:nvGraphicFramePr>
        <p:xfrm>
          <a:off x="2136708" y="1459230"/>
          <a:ext cx="6096000" cy="2519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532460107"/>
                    </a:ext>
                  </a:extLst>
                </a:gridCol>
                <a:gridCol w="2032000">
                  <a:extLst>
                    <a:ext uri="{9D8B030D-6E8A-4147-A177-3AD203B41FA5}">
                      <a16:colId xmlns:a16="http://schemas.microsoft.com/office/drawing/2014/main" val="254360791"/>
                    </a:ext>
                  </a:extLst>
                </a:gridCol>
                <a:gridCol w="2032000">
                  <a:extLst>
                    <a:ext uri="{9D8B030D-6E8A-4147-A177-3AD203B41FA5}">
                      <a16:colId xmlns:a16="http://schemas.microsoft.com/office/drawing/2014/main" val="807575474"/>
                    </a:ext>
                  </a:extLst>
                </a:gridCol>
              </a:tblGrid>
              <a:tr h="370840">
                <a:tc>
                  <a:txBody>
                    <a:bodyPr/>
                    <a:lstStyle/>
                    <a:p>
                      <a:r>
                        <a:rPr lang="ru-RU" dirty="0" err="1"/>
                        <a:t>Функціоналі</a:t>
                      </a:r>
                      <a:endParaRPr lang="uk-UA" dirty="0"/>
                    </a:p>
                  </a:txBody>
                  <a:tcPr/>
                </a:tc>
                <a:tc>
                  <a:txBody>
                    <a:bodyPr/>
                    <a:lstStyle/>
                    <a:p>
                      <a:r>
                        <a:rPr lang="en-US" dirty="0"/>
                        <a:t>My 3D RPG</a:t>
                      </a:r>
                      <a:endParaRPr lang="uk-UA" dirty="0"/>
                    </a:p>
                  </a:txBody>
                  <a:tcPr/>
                </a:tc>
                <a:tc>
                  <a:txBody>
                    <a:bodyPr/>
                    <a:lstStyle/>
                    <a:p>
                      <a:r>
                        <a:rPr lang="en-US" dirty="0"/>
                        <a:t>Crimson Keep</a:t>
                      </a:r>
                      <a:endParaRPr lang="uk-UA" dirty="0"/>
                    </a:p>
                  </a:txBody>
                  <a:tcPr/>
                </a:tc>
                <a:extLst>
                  <a:ext uri="{0D108BD9-81ED-4DB2-BD59-A6C34878D82A}">
                    <a16:rowId xmlns:a16="http://schemas.microsoft.com/office/drawing/2014/main" val="3409922490"/>
                  </a:ext>
                </a:extLst>
              </a:tr>
              <a:tr h="370840">
                <a:tc>
                  <a:txBody>
                    <a:bodyPr/>
                    <a:lstStyle/>
                    <a:p>
                      <a:r>
                        <a:rPr lang="ru-RU" dirty="0" err="1"/>
                        <a:t>Різні</a:t>
                      </a:r>
                      <a:r>
                        <a:rPr lang="ru-RU" dirty="0"/>
                        <a:t> Вороги</a:t>
                      </a:r>
                      <a:endParaRPr lang="uk-UA" dirty="0"/>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4098574110"/>
                  </a:ext>
                </a:extLst>
              </a:tr>
              <a:tr h="370840">
                <a:tc>
                  <a:txBody>
                    <a:bodyPr/>
                    <a:lstStyle/>
                    <a:p>
                      <a:r>
                        <a:rPr lang="uk-UA" dirty="0"/>
                        <a:t>Різні Головні герої</a:t>
                      </a:r>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783574117"/>
                  </a:ext>
                </a:extLst>
              </a:tr>
              <a:tr h="370840">
                <a:tc>
                  <a:txBody>
                    <a:bodyPr/>
                    <a:lstStyle/>
                    <a:p>
                      <a:r>
                        <a:rPr lang="ru-RU" dirty="0" err="1"/>
                        <a:t>Досвідчений</a:t>
                      </a:r>
                      <a:r>
                        <a:rPr lang="ru-RU" dirty="0"/>
                        <a:t> ШІ </a:t>
                      </a:r>
                      <a:r>
                        <a:rPr lang="ru-RU" dirty="0" err="1"/>
                        <a:t>ворогів</a:t>
                      </a:r>
                      <a:endParaRPr lang="uk-UA" dirty="0"/>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118370058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ru-RU" dirty="0" err="1"/>
                        <a:t>Вза</a:t>
                      </a:r>
                      <a:r>
                        <a:rPr lang="uk-UA" dirty="0"/>
                        <a:t>ємодія з НПС</a:t>
                      </a:r>
                    </a:p>
                    <a:p>
                      <a:endParaRPr lang="uk-UA" dirty="0"/>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2758616737"/>
                  </a:ext>
                </a:extLst>
              </a:tr>
              <a:tr h="370840">
                <a:tc>
                  <a:txBody>
                    <a:bodyPr/>
                    <a:lstStyle/>
                    <a:p>
                      <a:r>
                        <a:rPr lang="uk-UA" dirty="0"/>
                        <a:t>Візуальна складова</a:t>
                      </a:r>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77080367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sz="4400" dirty="0" err="1">
                <a:latin typeface="Times New Roman" panose="02020603050405020304" pitchFamily="18" charset="0"/>
                <a:cs typeface="Times New Roman" panose="02020603050405020304" pitchFamily="18" charset="0"/>
              </a:rPr>
              <a:t>Варіанти</a:t>
            </a:r>
            <a:r>
              <a:rPr lang="ru-RU" sz="4400" dirty="0">
                <a:latin typeface="Times New Roman" panose="02020603050405020304" pitchFamily="18" charset="0"/>
                <a:cs typeface="Times New Roman" panose="02020603050405020304" pitchFamily="18" charset="0"/>
              </a:rPr>
              <a:t> </a:t>
            </a:r>
            <a:r>
              <a:rPr lang="ru-RU" sz="4400" dirty="0" err="1">
                <a:latin typeface="Times New Roman" panose="02020603050405020304" pitchFamily="18" charset="0"/>
                <a:cs typeface="Times New Roman" panose="02020603050405020304" pitchFamily="18" charset="0"/>
              </a:rPr>
              <a:t>використання</a:t>
            </a:r>
            <a:endParaRPr dirty="0">
              <a:latin typeface="Times New Roman" panose="02020603050405020304" pitchFamily="18" charset="0"/>
              <a:cs typeface="Times New Roman" panose="02020603050405020304" pitchFamily="18" charset="0"/>
            </a:endParaRPr>
          </a:p>
        </p:txBody>
      </p:sp>
      <p:sp>
        <p:nvSpPr>
          <p:cNvPr id="135" name="Google Shape;135;p18"/>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sp>
        <p:nvSpPr>
          <p:cNvPr id="136" name="Google Shape;136;p18"/>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6</a:t>
            </a:fld>
            <a:endParaRPr/>
          </a:p>
        </p:txBody>
      </p:sp>
      <p:pic>
        <p:nvPicPr>
          <p:cNvPr id="5" name="Рисунок 4">
            <a:extLst>
              <a:ext uri="{FF2B5EF4-FFF2-40B4-BE49-F238E27FC236}">
                <a16:creationId xmlns:a16="http://schemas.microsoft.com/office/drawing/2014/main" id="{87F8940D-0041-40D0-B132-14709A76513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413" y="916062"/>
            <a:ext cx="5443220" cy="3940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err="1">
                <a:latin typeface="Times New Roman" panose="02020603050405020304" pitchFamily="18" charset="0"/>
                <a:cs typeface="Times New Roman" panose="02020603050405020304" pitchFamily="18" charset="0"/>
              </a:rPr>
              <a:t>Засоби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розробки</a:t>
            </a:r>
            <a:endParaRPr dirty="0">
              <a:latin typeface="Times New Roman" panose="02020603050405020304" pitchFamily="18" charset="0"/>
              <a:cs typeface="Times New Roman" panose="02020603050405020304" pitchFamily="18" charset="0"/>
            </a:endParaRPr>
          </a:p>
        </p:txBody>
      </p:sp>
      <p:sp>
        <p:nvSpPr>
          <p:cNvPr id="143" name="Google Shape;143;p19"/>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7</a:t>
            </a:fld>
            <a:endParaRPr/>
          </a:p>
        </p:txBody>
      </p:sp>
      <p:pic>
        <p:nvPicPr>
          <p:cNvPr id="1026" name="Picture 2">
            <a:extLst>
              <a:ext uri="{FF2B5EF4-FFF2-40B4-BE49-F238E27FC236}">
                <a16:creationId xmlns:a16="http://schemas.microsoft.com/office/drawing/2014/main" id="{D7A37E34-2DEE-415C-9234-4FF709D85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75" y="1269368"/>
            <a:ext cx="3740615" cy="13605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isual Studio logo and symbol, meaning, history, PNG">
            <a:extLst>
              <a:ext uri="{FF2B5EF4-FFF2-40B4-BE49-F238E27FC236}">
                <a16:creationId xmlns:a16="http://schemas.microsoft.com/office/drawing/2014/main" id="{9340C89A-A17B-42A7-980A-00053591DB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5412" y="2571750"/>
            <a:ext cx="3585882" cy="20170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err="1">
                <a:latin typeface="Times New Roman" panose="02020603050405020304" pitchFamily="18" charset="0"/>
                <a:cs typeface="Times New Roman" panose="02020603050405020304" pitchFamily="18" charset="0"/>
              </a:rPr>
              <a:t>Демонстрація</a:t>
            </a:r>
            <a:endParaRPr dirty="0">
              <a:latin typeface="Times New Roman" panose="02020603050405020304" pitchFamily="18" charset="0"/>
              <a:cs typeface="Times New Roman" panose="02020603050405020304" pitchFamily="18" charset="0"/>
            </a:endParaRPr>
          </a:p>
        </p:txBody>
      </p:sp>
      <p:sp>
        <p:nvSpPr>
          <p:cNvPr id="149" name="Google Shape;149;p20"/>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sp>
        <p:nvSpPr>
          <p:cNvPr id="150" name="Google Shape;150;p20"/>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err="1">
                <a:latin typeface="Times New Roman" panose="02020603050405020304" pitchFamily="18" charset="0"/>
                <a:cs typeface="Times New Roman" panose="02020603050405020304" pitchFamily="18" charset="0"/>
              </a:rPr>
              <a:t>Висновки</a:t>
            </a:r>
            <a:endParaRPr dirty="0">
              <a:latin typeface="Times New Roman" panose="02020603050405020304" pitchFamily="18" charset="0"/>
              <a:cs typeface="Times New Roman" panose="02020603050405020304" pitchFamily="18" charset="0"/>
            </a:endParaRPr>
          </a:p>
        </p:txBody>
      </p:sp>
      <p:sp>
        <p:nvSpPr>
          <p:cNvPr id="156" name="Google Shape;156;p21"/>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100000"/>
              </a:lnSpc>
              <a:spcBef>
                <a:spcPts val="0"/>
              </a:spcBef>
              <a:spcAft>
                <a:spcPts val="0"/>
              </a:spcAft>
              <a:buSzPts val="2560"/>
              <a:buNone/>
            </a:pPr>
            <a:r>
              <a:rPr lang="uk-UA" sz="3200" dirty="0">
                <a:latin typeface="Times New Roman" panose="02020603050405020304" pitchFamily="18" charset="0"/>
                <a:cs typeface="Times New Roman" panose="02020603050405020304" pitchFamily="18" charset="0"/>
              </a:rPr>
              <a:t>Більшість поставлених</a:t>
            </a:r>
            <a:r>
              <a:rPr lang="uk-UA" dirty="0">
                <a:latin typeface="Times New Roman" panose="02020603050405020304" pitchFamily="18" charset="0"/>
                <a:cs typeface="Times New Roman" panose="02020603050405020304" pitchFamily="18" charset="0"/>
              </a:rPr>
              <a:t> </a:t>
            </a:r>
            <a:r>
              <a:rPr lang="uk-UA" sz="3200" dirty="0">
                <a:latin typeface="Times New Roman" panose="02020603050405020304" pitchFamily="18" charset="0"/>
                <a:cs typeface="Times New Roman" panose="02020603050405020304" pitchFamily="18" charset="0"/>
              </a:rPr>
              <a:t>на переддипломну практику задачі були виконані в повному обсязі. </a:t>
            </a:r>
            <a:br>
              <a:rPr lang="uk-UA" sz="3200" dirty="0">
                <a:latin typeface="Times New Roman" panose="02020603050405020304" pitchFamily="18" charset="0"/>
                <a:cs typeface="Times New Roman" panose="02020603050405020304" pitchFamily="18" charset="0"/>
              </a:rPr>
            </a:br>
            <a:r>
              <a:rPr lang="uk-UA" sz="3200" dirty="0">
                <a:latin typeface="Times New Roman" panose="02020603050405020304" pitchFamily="18" charset="0"/>
                <a:cs typeface="Times New Roman" panose="02020603050405020304" pitchFamily="18" charset="0"/>
              </a:rPr>
              <a:t>	Розроблено програмне забезпечення, що вирішує всі поставлені функціональні задачі, такі як ігровий інтерфейс, механіки бою, функціонал магії та економіки, інтелект </a:t>
            </a:r>
            <a:r>
              <a:rPr lang="uk-UA" sz="3200" dirty="0" err="1">
                <a:latin typeface="Times New Roman" panose="02020603050405020304" pitchFamily="18" charset="0"/>
                <a:cs typeface="Times New Roman" panose="02020603050405020304" pitchFamily="18" charset="0"/>
              </a:rPr>
              <a:t>врогів</a:t>
            </a:r>
            <a:r>
              <a:rPr lang="uk-UA" dirty="0">
                <a:latin typeface="Times New Roman" panose="02020603050405020304" pitchFamily="18" charset="0"/>
                <a:cs typeface="Times New Roman" panose="02020603050405020304" pitchFamily="18" charset="0"/>
              </a:rPr>
              <a:t> і взаємодію з ігровими об’єктами</a:t>
            </a:r>
            <a:r>
              <a:rPr lang="uk-UA" sz="3200" dirty="0">
                <a:latin typeface="Times New Roman" panose="02020603050405020304" pitchFamily="18" charset="0"/>
                <a:cs typeface="Times New Roman" panose="02020603050405020304" pitchFamily="18" charset="0"/>
              </a:rPr>
              <a:t>. Також було написано три розділи пояснювальної записки для дипломної роботи.</a:t>
            </a:r>
            <a:endParaRPr lang="uk-UA" dirty="0">
              <a:latin typeface="Times New Roman" panose="02020603050405020304" pitchFamily="18" charset="0"/>
              <a:cs typeface="Times New Roman" panose="02020603050405020304" pitchFamily="18" charset="0"/>
            </a:endParaRPr>
          </a:p>
        </p:txBody>
      </p:sp>
      <p:sp>
        <p:nvSpPr>
          <p:cNvPr id="157" name="Google Shape;157;p21"/>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9</a:t>
            </a:fld>
            <a:endParaRPr/>
          </a:p>
        </p:txBody>
      </p:sp>
    </p:spTree>
  </p:cSld>
  <p:clrMapOvr>
    <a:masterClrMapping/>
  </p:clrMapOvr>
</p:sld>
</file>

<file path=ppt/theme/theme1.xml><?xml version="1.0" encoding="utf-8"?>
<a:theme xmlns:a="http://schemas.openxmlformats.org/drawingml/2006/main" name="Солнцестояние">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269</Words>
  <Application>Microsoft Office PowerPoint</Application>
  <PresentationFormat>Екран (16:9)</PresentationFormat>
  <Paragraphs>48</Paragraphs>
  <Slides>10</Slides>
  <Notes>10</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10</vt:i4>
      </vt:variant>
    </vt:vector>
  </HeadingPairs>
  <TitlesOfParts>
    <vt:vector size="16" baseType="lpstr">
      <vt:lpstr>Noto Sans Symbols</vt:lpstr>
      <vt:lpstr>Arial</vt:lpstr>
      <vt:lpstr>Times New Roman</vt:lpstr>
      <vt:lpstr>Verdana</vt:lpstr>
      <vt:lpstr>Gill Sans</vt:lpstr>
      <vt:lpstr>Солнцестояние</vt:lpstr>
      <vt:lpstr>Ігровий застосунок моделювання поведінки інтелектуальних агентів у 3D RPG з використанням ігровому рушії Unity.</vt:lpstr>
      <vt:lpstr>Актуальність теми</vt:lpstr>
      <vt:lpstr>Мета та призначення</vt:lpstr>
      <vt:lpstr>Задачі</vt:lpstr>
      <vt:lpstr>Існуючі рішення</vt:lpstr>
      <vt:lpstr>Варіанти використання</vt:lpstr>
      <vt:lpstr>Засоби розробки</vt:lpstr>
      <vt:lpstr>Демонстрація</vt:lpstr>
      <vt:lpstr>Висновки</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Ігровий застосунок моделювання поведінки інтелектуальних агентів у 3D RPG з використанням ігровому рушії Unity.</dc:title>
  <dc:creator>Maksym Tereshkovych</dc:creator>
  <cp:lastModifiedBy>Максим Терешкович</cp:lastModifiedBy>
  <cp:revision>5</cp:revision>
  <dcterms:modified xsi:type="dcterms:W3CDTF">2024-05-20T19:34:15Z</dcterms:modified>
</cp:coreProperties>
</file>