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70" r:id="rId9"/>
    <p:sldId id="272" r:id="rId10"/>
    <p:sldId id="271" r:id="rId11"/>
    <p:sldId id="262" r:id="rId12"/>
    <p:sldId id="268" r:id="rId13"/>
    <p:sldId id="263" r:id="rId14"/>
    <p:sldId id="264" r:id="rId15"/>
    <p:sldId id="267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478" y="15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196663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432560" y="269923"/>
            <a:ext cx="7406700" cy="11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432560" y="1387548"/>
            <a:ext cx="74067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921433" y="1060351"/>
            <a:ext cx="210300" cy="157800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157176" y="1008762"/>
            <a:ext cx="63900" cy="48000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 rot="5400000">
            <a:off x="3384288" y="-862950"/>
            <a:ext cx="3600600" cy="74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 rot="5400000">
            <a:off x="5578050" y="1485929"/>
            <a:ext cx="43887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 rot="5400000">
            <a:off x="1729950" y="-380970"/>
            <a:ext cx="43887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435608" y="205740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2282890" y="-4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2286000" y="0"/>
            <a:ext cx="762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2172321" y="2110992"/>
            <a:ext cx="210300" cy="157800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2408064" y="2059402"/>
            <a:ext cx="63900" cy="48000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435608" y="205740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435608" y="1143000"/>
            <a:ext cx="3657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5276088" y="1143000"/>
            <a:ext cx="3657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Сравнение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57200" y="387025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sz="45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457200" y="246209"/>
            <a:ext cx="4023300" cy="48030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4663440" y="246209"/>
            <a:ext cx="4023300" cy="48030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457200" y="727002"/>
            <a:ext cx="4023300" cy="30861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4"/>
          </p:nvPr>
        </p:nvSpPr>
        <p:spPr>
          <a:xfrm>
            <a:off x="4663440" y="727002"/>
            <a:ext cx="4023300" cy="30861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 слайд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1014984" y="0"/>
            <a:ext cx="8129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014984" y="-40"/>
            <a:ext cx="732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162584"/>
            <a:ext cx="38100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sz="22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57200" y="1055223"/>
            <a:ext cx="3810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153400" cy="29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500" dist="18500" dir="5400000" algn="tl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274300" rIns="91425" bIns="45700" anchor="t" anchorCtr="0">
            <a:noAutofit/>
          </a:bodyPr>
          <a:lstStyle/>
          <a:p>
            <a:pPr marL="0" marR="0" lvl="0" indent="0" algn="l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838200" y="857252"/>
            <a:ext cx="4419600" cy="2635800"/>
          </a:xfrm>
          <a:prstGeom prst="roundRect">
            <a:avLst>
              <a:gd name="adj" fmla="val 783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1" name="Google Shape;81;p10"/>
          <p:cNvSpPr/>
          <p:nvPr/>
        </p:nvSpPr>
        <p:spPr>
          <a:xfrm rot="-1689896">
            <a:off x="423058" y="706283"/>
            <a:ext cx="633134" cy="172178"/>
          </a:xfrm>
          <a:prstGeom prst="flowChartProcess">
            <a:avLst/>
          </a:prstGeom>
          <a:solidFill>
            <a:srgbClr val="FBFBFB">
              <a:alpha val="44313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rgbClr val="EAD8B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0"/>
          <p:cNvSpPr/>
          <p:nvPr/>
        </p:nvSpPr>
        <p:spPr>
          <a:xfrm rot="1665327" flipH="1">
            <a:off x="5028006" y="693321"/>
            <a:ext cx="600546" cy="171770"/>
          </a:xfrm>
          <a:prstGeom prst="flowChartProcess">
            <a:avLst/>
          </a:prstGeom>
          <a:solidFill>
            <a:srgbClr val="FBFBFB">
              <a:alpha val="44313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chemeClr val="lt2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838200" y="3600450"/>
            <a:ext cx="4419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90000" sy="90000" flip="xy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815927" y="-611942"/>
            <a:ext cx="1638900" cy="1229100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EF9F3">
              <a:alpha val="32549"/>
            </a:srgbClr>
          </a:solidFill>
          <a:ln w="9525" cap="rnd" cmpd="sng">
            <a:solidFill>
              <a:srgbClr val="D1C1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68816" y="15827"/>
            <a:ext cx="1702200" cy="1276800"/>
          </a:xfrm>
          <a:prstGeom prst="ellipse">
            <a:avLst/>
          </a:prstGeom>
          <a:noFill/>
          <a:ln w="27300" cap="rnd" cmpd="sng">
            <a:solidFill>
              <a:srgbClr val="FFF5DB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5400000" algn="tl" rotWithShape="0">
              <a:srgbClr val="ADA48C">
                <a:alpha val="8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"/>
          <p:cNvSpPr/>
          <p:nvPr/>
        </p:nvSpPr>
        <p:spPr>
          <a:xfrm rot="1854549">
            <a:off x="232960" y="732927"/>
            <a:ext cx="1025545" cy="944017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EFBF4">
                  <a:alpha val="69411"/>
                </a:srgbClr>
              </a:gs>
              <a:gs pos="70000">
                <a:srgbClr val="FFFDF8">
                  <a:alpha val="54509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C5B390"/>
            </a:solidFill>
            <a:prstDash val="solid"/>
            <a:round/>
            <a:headEnd type="none" w="sm" len="sm"/>
            <a:tailEnd type="none" w="sm" len="sm"/>
          </a:ln>
          <a:effectLst>
            <a:outerShdw blurRad="12700" dist="15000" dir="4500000" algn="tl" rotWithShape="0">
              <a:srgbClr val="564E4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1012873" y="-40"/>
            <a:ext cx="8131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sz="4300" b="0" i="0" u="none" strike="noStrike" cap="non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>
              <a:solidFill>
                <a:srgbClr val="A8A292"/>
              </a:solidFill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1014984" y="-40"/>
            <a:ext cx="732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1432560" y="441498"/>
            <a:ext cx="7406700" cy="26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uk-UA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Ігровий застосунок моделювання поведінки інтелектуальних агентів у 3D RPG з використанням ігровому рушії Unity.</a:t>
            </a:r>
            <a:endParaRPr b="1" dirty="0"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1432560" y="3579558"/>
            <a:ext cx="74067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27432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Терешкович Максим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Олександрович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доцент, к.т.н.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Фіногенов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Олексій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Дмитрович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3DB06EB5-8FF7-4409-9231-724BF7C19B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7C206D-CD44-424A-9BAB-988DC63B1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04" y="-12"/>
            <a:ext cx="79613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3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Засоби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</a:t>
            </a:r>
            <a:endParaRPr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A37E34-2DEE-415C-9234-4FF709D85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42" y="2143050"/>
            <a:ext cx="2357338" cy="8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sual Studio logo and symbol, meaning, history, PNG">
            <a:extLst>
              <a:ext uri="{FF2B5EF4-FFF2-40B4-BE49-F238E27FC236}">
                <a16:creationId xmlns:a16="http://schemas.microsoft.com/office/drawing/2014/main" id="{9340C89A-A17B-42A7-980A-00053591D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" y="3232547"/>
            <a:ext cx="2528259" cy="142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ya Logo PNG vector in SVG, PDF, AI, CDR format">
            <a:extLst>
              <a:ext uri="{FF2B5EF4-FFF2-40B4-BE49-F238E27FC236}">
                <a16:creationId xmlns:a16="http://schemas.microsoft.com/office/drawing/2014/main" id="{296FC72A-6911-4A94-BE34-2215A77F1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684" y="1941033"/>
            <a:ext cx="1411575" cy="105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hotoshop Logo, symbol, meaning, history, PNG, brand">
            <a:extLst>
              <a:ext uri="{FF2B5EF4-FFF2-40B4-BE49-F238E27FC236}">
                <a16:creationId xmlns:a16="http://schemas.microsoft.com/office/drawing/2014/main" id="{A6756B2C-8804-4FAE-AC49-5E7ACB9A3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785" y="3503139"/>
            <a:ext cx="2047208" cy="115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GitHub — A Beginner's Introduction | by Thiago Marsal Farias | Medium">
            <a:extLst>
              <a:ext uri="{FF2B5EF4-FFF2-40B4-BE49-F238E27FC236}">
                <a16:creationId xmlns:a16="http://schemas.microsoft.com/office/drawing/2014/main" id="{796E2758-F7CD-41AC-B114-A80B35A6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869" y="2689549"/>
            <a:ext cx="2929897" cy="108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2A48FC-F11E-4644-84D6-9BB150040812}"/>
              </a:ext>
            </a:extLst>
          </p:cNvPr>
          <p:cNvSpPr txBox="1"/>
          <p:nvPr/>
        </p:nvSpPr>
        <p:spPr>
          <a:xfrm>
            <a:off x="1127669" y="1269368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0E645-B947-4B45-83E1-8B2DA7826AFA}"/>
              </a:ext>
            </a:extLst>
          </p:cNvPr>
          <p:cNvSpPr txBox="1"/>
          <p:nvPr/>
        </p:nvSpPr>
        <p:spPr>
          <a:xfrm>
            <a:off x="6060749" y="1214217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11215-9EE6-46DC-865F-690D87B5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Вороги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943D6E1-FE2B-4149-8394-CF075C12FB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5F95664B-C5D1-4008-97D4-D095E2FF2E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1A03E1-9326-420F-8FEE-41D4236A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863" y="205978"/>
            <a:ext cx="2424228" cy="315900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9384C0-6D93-4C95-BC41-4C08A402F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24" y="1269368"/>
            <a:ext cx="2258688" cy="315900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40163C-9938-46BC-9235-FDF1DB847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688" y="1269368"/>
            <a:ext cx="2629171" cy="304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80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Демонстрація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 dirty="0"/>
          </a:p>
        </p:txBody>
      </p:sp>
      <p:sp>
        <p:nvSpPr>
          <p:cNvPr id="150" name="Google Shape;150;p20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Більшість поставлених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переддипломну практику задачі були виконані в повному обсязі. </a:t>
            </a:r>
            <a:b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Розроблено програмне забезпечення, що вирішує всі поставлені функціональні задачі, такі як ігровий інтерфейс, механіки бою, функціонал магії та економіки, інтелект ворогів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взаємодію з ігровими об’єктами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Також було написано три розділи пояснювальної записки для дипломної роботи.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1403648" y="2031690"/>
            <a:ext cx="7200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Дякую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увагу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24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теми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486"/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ігор, особливо в жанрі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RPG,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актуальною та динамічною сферою, яка приваблює мільйони гравців завдяки можливості занурення у захоплюючі віртуальні світи.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400"/>
              <a:t>2</a:t>
            </a:fld>
            <a:endParaRPr sz="140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529C2E-36A3-4F88-86C5-7207BE598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12" y="2695447"/>
            <a:ext cx="4077269" cy="19910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86693F-F47F-4C5F-89F5-F32FBC974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933" y="2355617"/>
            <a:ext cx="3695223" cy="23308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154EDE-E6F6-4FD3-997A-E29D1E972D56}"/>
              </a:ext>
            </a:extLst>
          </p:cNvPr>
          <p:cNvSpPr txBox="1"/>
          <p:nvPr/>
        </p:nvSpPr>
        <p:spPr>
          <a:xfrm>
            <a:off x="1150620" y="4708922"/>
            <a:ext cx="2694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Фінансовий</a:t>
            </a:r>
            <a:r>
              <a:rPr lang="ru-RU" dirty="0"/>
              <a:t> </a:t>
            </a:r>
            <a:r>
              <a:rPr lang="ru-RU" dirty="0" err="1"/>
              <a:t>прибуток</a:t>
            </a:r>
            <a:r>
              <a:rPr lang="ru-RU" dirty="0"/>
              <a:t> (млрд </a:t>
            </a:r>
            <a:r>
              <a:rPr lang="en-US" dirty="0"/>
              <a:t>$)</a:t>
            </a:r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59A714-0C2F-4B69-BFF3-3A8D88B37D91}"/>
              </a:ext>
            </a:extLst>
          </p:cNvPr>
          <p:cNvSpPr txBox="1"/>
          <p:nvPr/>
        </p:nvSpPr>
        <p:spPr>
          <a:xfrm>
            <a:off x="5944421" y="4629745"/>
            <a:ext cx="2048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Випущен</a:t>
            </a:r>
            <a:r>
              <a:rPr lang="uk-UA" dirty="0"/>
              <a:t>і ігри в </a:t>
            </a:r>
            <a:r>
              <a:rPr lang="en-US" dirty="0"/>
              <a:t>Steam</a:t>
            </a:r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</a:t>
            </a:r>
            <a:endParaRPr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Метою розробки є розширення спектру моделей поведінки інтелектуальних агентів в ігровому застосунку 3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 RPG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Unity.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Задачі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Реалізація ігрового інтерфейсу.</a:t>
            </a:r>
          </a:p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Реалізація механік бою.</a:t>
            </a:r>
          </a:p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Реалізація функціоналу інвентарю, магазинів та ігрової економіки.</a:t>
            </a:r>
          </a:p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Реалізація функціонали створення та використання магії.</a:t>
            </a:r>
          </a:p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Реалізація функціоналу взаємодії з ігровими об’єктами.</a:t>
            </a:r>
          </a:p>
          <a:p>
            <a:pPr marL="34290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Реалізація розширеного інтелекту ворогів.</a:t>
            </a:r>
          </a:p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Розробка системи класів і їх унікальних характеристик.</a:t>
            </a:r>
          </a:p>
          <a:p>
            <a:pPr marL="1371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2035E-FE25-449D-B783-DF03546E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114857"/>
            <a:ext cx="7498200" cy="857400"/>
          </a:xfrm>
        </p:spPr>
        <p:txBody>
          <a:bodyPr/>
          <a:lstStyle/>
          <a:p>
            <a:r>
              <a:rPr lang="uk-UA" dirty="0"/>
              <a:t>Класифікація ігор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FB83199-EC53-4507-93A6-C144DAA16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0E4F6D8A-322C-4568-B848-B3455643FB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5" name="Таблиця 5">
            <a:extLst>
              <a:ext uri="{FF2B5EF4-FFF2-40B4-BE49-F238E27FC236}">
                <a16:creationId xmlns:a16="http://schemas.microsoft.com/office/drawing/2014/main" id="{450AE4A1-F59C-4121-B21E-D415B3BE3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597583"/>
              </p:ext>
            </p:extLst>
          </p:nvPr>
        </p:nvGraphicFramePr>
        <p:xfrm>
          <a:off x="803275" y="863601"/>
          <a:ext cx="7927976" cy="417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3988">
                  <a:extLst>
                    <a:ext uri="{9D8B030D-6E8A-4147-A177-3AD203B41FA5}">
                      <a16:colId xmlns:a16="http://schemas.microsoft.com/office/drawing/2014/main" val="211036497"/>
                    </a:ext>
                  </a:extLst>
                </a:gridCol>
                <a:gridCol w="3963988">
                  <a:extLst>
                    <a:ext uri="{9D8B030D-6E8A-4147-A177-3AD203B41FA5}">
                      <a16:colId xmlns:a16="http://schemas.microsoft.com/office/drawing/2014/main" val="4050926663"/>
                    </a:ext>
                  </a:extLst>
                </a:gridCol>
              </a:tblGrid>
              <a:tr h="357428">
                <a:tc>
                  <a:txBody>
                    <a:bodyPr/>
                    <a:lstStyle/>
                    <a:p>
                      <a:pPr algn="l" fontAlgn="base"/>
                      <a:r>
                        <a:rPr lang="uk-UA" dirty="0">
                          <a:effectLst/>
                        </a:rPr>
                        <a:t>Жанр Ігор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uk-UA" dirty="0">
                          <a:effectLst/>
                        </a:rPr>
                        <a:t>Особливості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243881630"/>
                  </a:ext>
                </a:extLst>
              </a:tr>
              <a:tr h="774428">
                <a:tc>
                  <a:txBody>
                    <a:bodyPr/>
                    <a:lstStyle/>
                    <a:p>
                      <a:pPr algn="l" fontAlgn="base"/>
                      <a:r>
                        <a:rPr lang="uk-UA" b="1">
                          <a:effectLst/>
                        </a:rPr>
                        <a:t>Екшн</a:t>
                      </a:r>
                      <a:endParaRPr lang="uk-UA">
                        <a:effectLst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- </a:t>
                      </a:r>
                      <a:r>
                        <a:rPr lang="uk-UA" noProof="0" dirty="0">
                          <a:effectLst/>
                        </a:rPr>
                        <a:t>Швидкий</a:t>
                      </a:r>
                      <a:r>
                        <a:rPr lang="ru-RU" dirty="0">
                          <a:effectLst/>
                        </a:rPr>
                        <a:t> геймплей з акцентом на </a:t>
                      </a:r>
                      <a:r>
                        <a:rPr lang="uk-UA" noProof="0" dirty="0">
                          <a:effectLst/>
                        </a:rPr>
                        <a:t>рефлекси</a:t>
                      </a:r>
                      <a:r>
                        <a:rPr lang="ru-RU" dirty="0">
                          <a:effectLst/>
                        </a:rPr>
                        <a:t> та </a:t>
                      </a:r>
                      <a:r>
                        <a:rPr lang="uk-UA" noProof="0" dirty="0">
                          <a:effectLst/>
                        </a:rPr>
                        <a:t>координацію</a:t>
                      </a:r>
                      <a:r>
                        <a:rPr lang="ru-RU" dirty="0">
                          <a:effectLst/>
                        </a:rPr>
                        <a:t>. Часто </a:t>
                      </a:r>
                      <a:r>
                        <a:rPr lang="uk-UA" noProof="0" dirty="0">
                          <a:effectLst/>
                        </a:rPr>
                        <a:t>включає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uk-UA" noProof="0" dirty="0">
                          <a:effectLst/>
                        </a:rPr>
                        <a:t>бій</a:t>
                      </a:r>
                      <a:r>
                        <a:rPr lang="ru-RU" dirty="0">
                          <a:effectLst/>
                        </a:rPr>
                        <a:t> та </a:t>
                      </a:r>
                      <a:r>
                        <a:rPr lang="uk-UA" noProof="0" dirty="0">
                          <a:effectLst/>
                        </a:rPr>
                        <a:t>прокладання</a:t>
                      </a:r>
                      <a:r>
                        <a:rPr lang="ru-RU" dirty="0">
                          <a:effectLst/>
                        </a:rPr>
                        <a:t> шляху через </a:t>
                      </a:r>
                      <a:r>
                        <a:rPr lang="uk-UA" noProof="0" dirty="0">
                          <a:effectLst/>
                        </a:rPr>
                        <a:t>ворогів</a:t>
                      </a:r>
                      <a:r>
                        <a:rPr lang="ru-RU" dirty="0">
                          <a:effectLst/>
                        </a:rPr>
                        <a:t>.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1920126463"/>
                  </a:ext>
                </a:extLst>
              </a:tr>
              <a:tr h="774428">
                <a:tc>
                  <a:txBody>
                    <a:bodyPr/>
                    <a:lstStyle/>
                    <a:p>
                      <a:pPr algn="l" fontAlgn="base"/>
                      <a:r>
                        <a:rPr lang="uk-UA" b="1">
                          <a:effectLst/>
                        </a:rPr>
                        <a:t>Пригодницькі</a:t>
                      </a:r>
                      <a:endParaRPr lang="uk-UA">
                        <a:effectLst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- </a:t>
                      </a:r>
                      <a:r>
                        <a:rPr lang="uk-UA" noProof="0" dirty="0">
                          <a:effectLst/>
                        </a:rPr>
                        <a:t>Сюжетно-орієнтований</a:t>
                      </a:r>
                      <a:r>
                        <a:rPr lang="ru-RU" dirty="0">
                          <a:effectLst/>
                        </a:rPr>
                        <a:t> геймплей. Головоломки та </a:t>
                      </a:r>
                      <a:r>
                        <a:rPr lang="uk-UA" noProof="0" dirty="0">
                          <a:effectLst/>
                        </a:rPr>
                        <a:t>взаємодія</a:t>
                      </a:r>
                      <a:r>
                        <a:rPr lang="ru-RU" dirty="0">
                          <a:effectLst/>
                        </a:rPr>
                        <a:t> з </a:t>
                      </a:r>
                      <a:r>
                        <a:rPr lang="uk-UA" noProof="0" dirty="0">
                          <a:effectLst/>
                        </a:rPr>
                        <a:t>оточенням</a:t>
                      </a:r>
                      <a:r>
                        <a:rPr lang="ru-RU" dirty="0">
                          <a:effectLst/>
                        </a:rPr>
                        <a:t> для </a:t>
                      </a:r>
                      <a:r>
                        <a:rPr lang="uk-UA" noProof="0" dirty="0">
                          <a:effectLst/>
                        </a:rPr>
                        <a:t>просування</a:t>
                      </a:r>
                      <a:r>
                        <a:rPr lang="ru-RU" dirty="0">
                          <a:effectLst/>
                        </a:rPr>
                        <a:t> по </a:t>
                      </a:r>
                      <a:r>
                        <a:rPr lang="uk-UA" noProof="0" dirty="0">
                          <a:effectLst/>
                        </a:rPr>
                        <a:t>грі</a:t>
                      </a:r>
                      <a:r>
                        <a:rPr lang="ru-RU" dirty="0">
                          <a:effectLst/>
                        </a:rPr>
                        <a:t>.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1931910511"/>
                  </a:ext>
                </a:extLst>
              </a:tr>
              <a:tr h="565928">
                <a:tc>
                  <a:txBody>
                    <a:bodyPr/>
                    <a:lstStyle/>
                    <a:p>
                      <a:pPr algn="l" fontAlgn="base"/>
                      <a:r>
                        <a:rPr lang="uk-UA" b="1" dirty="0">
                          <a:effectLst/>
                        </a:rPr>
                        <a:t>Рольові (</a:t>
                      </a:r>
                      <a:r>
                        <a:rPr lang="en-US" b="1" dirty="0">
                          <a:effectLst/>
                        </a:rPr>
                        <a:t>RPG)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- </a:t>
                      </a:r>
                      <a:r>
                        <a:rPr lang="uk-UA" noProof="0" dirty="0">
                          <a:effectLst/>
                        </a:rPr>
                        <a:t>Класи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uk-UA" noProof="0" dirty="0">
                          <a:effectLst/>
                        </a:rPr>
                        <a:t>персонажів</a:t>
                      </a:r>
                      <a:r>
                        <a:rPr lang="ru-RU" dirty="0">
                          <a:effectLst/>
                        </a:rPr>
                        <a:t> та прокачка характеристик. </a:t>
                      </a:r>
                      <a:r>
                        <a:rPr lang="uk-UA" noProof="0" dirty="0">
                          <a:effectLst/>
                        </a:rPr>
                        <a:t>Занурення</a:t>
                      </a:r>
                      <a:r>
                        <a:rPr lang="ru-RU" dirty="0">
                          <a:effectLst/>
                        </a:rPr>
                        <a:t> у великий та </a:t>
                      </a:r>
                      <a:r>
                        <a:rPr lang="uk-UA" noProof="0" dirty="0">
                          <a:effectLst/>
                        </a:rPr>
                        <a:t>деталізований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uk-UA" noProof="0" dirty="0">
                          <a:effectLst/>
                        </a:rPr>
                        <a:t>світ</a:t>
                      </a:r>
                      <a:r>
                        <a:rPr lang="ru-RU" dirty="0">
                          <a:effectLst/>
                        </a:rPr>
                        <a:t>.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2049719933"/>
                  </a:ext>
                </a:extLst>
              </a:tr>
              <a:tr h="855460">
                <a:tc>
                  <a:txBody>
                    <a:bodyPr/>
                    <a:lstStyle/>
                    <a:p>
                      <a:pPr algn="l" fontAlgn="base"/>
                      <a:r>
                        <a:rPr lang="uk-UA" b="1" dirty="0">
                          <a:effectLst/>
                        </a:rPr>
                        <a:t>Стратегії</a:t>
                      </a:r>
                      <a:endParaRPr lang="uk-UA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uk-UA" dirty="0">
                          <a:effectLst/>
                        </a:rPr>
                        <a:t>- Управління ресурсами та планування для досягнення стратегічних цілей.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uk-UA" dirty="0">
                          <a:effectLst/>
                        </a:rPr>
                        <a:t>Часто включає будівництво бази та керування армією.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1074443427"/>
                  </a:ext>
                </a:extLst>
              </a:tr>
              <a:tr h="774428">
                <a:tc>
                  <a:txBody>
                    <a:bodyPr/>
                    <a:lstStyle/>
                    <a:p>
                      <a:pPr algn="l" fontAlgn="base"/>
                      <a:r>
                        <a:rPr lang="uk-UA" b="1">
                          <a:effectLst/>
                        </a:rPr>
                        <a:t>Симулятори</a:t>
                      </a:r>
                      <a:endParaRPr lang="uk-UA">
                        <a:effectLst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uk-UA" dirty="0">
                          <a:effectLst/>
                        </a:rPr>
                        <a:t>- Імітація реальних процесів або діяльності. Надає гравцям можливість керувати специфічними сценаріями або професіями.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3924398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11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Існуючі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graphicFrame>
        <p:nvGraphicFramePr>
          <p:cNvPr id="3" name="Таблиця 3">
            <a:extLst>
              <a:ext uri="{FF2B5EF4-FFF2-40B4-BE49-F238E27FC236}">
                <a16:creationId xmlns:a16="http://schemas.microsoft.com/office/drawing/2014/main" id="{6DAE242B-9379-4813-95BD-B7CA9DE5F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750651"/>
              </p:ext>
            </p:extLst>
          </p:nvPr>
        </p:nvGraphicFramePr>
        <p:xfrm>
          <a:off x="335500" y="1063378"/>
          <a:ext cx="8473000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600">
                  <a:extLst>
                    <a:ext uri="{9D8B030D-6E8A-4147-A177-3AD203B41FA5}">
                      <a16:colId xmlns:a16="http://schemas.microsoft.com/office/drawing/2014/main" val="3532460107"/>
                    </a:ext>
                  </a:extLst>
                </a:gridCol>
                <a:gridCol w="1694600">
                  <a:extLst>
                    <a:ext uri="{9D8B030D-6E8A-4147-A177-3AD203B41FA5}">
                      <a16:colId xmlns:a16="http://schemas.microsoft.com/office/drawing/2014/main" val="254360791"/>
                    </a:ext>
                  </a:extLst>
                </a:gridCol>
                <a:gridCol w="1694600">
                  <a:extLst>
                    <a:ext uri="{9D8B030D-6E8A-4147-A177-3AD203B41FA5}">
                      <a16:colId xmlns:a16="http://schemas.microsoft.com/office/drawing/2014/main" val="807575474"/>
                    </a:ext>
                  </a:extLst>
                </a:gridCol>
                <a:gridCol w="1694600">
                  <a:extLst>
                    <a:ext uri="{9D8B030D-6E8A-4147-A177-3AD203B41FA5}">
                      <a16:colId xmlns:a16="http://schemas.microsoft.com/office/drawing/2014/main" val="3458956436"/>
                    </a:ext>
                  </a:extLst>
                </a:gridCol>
                <a:gridCol w="1694600">
                  <a:extLst>
                    <a:ext uri="{9D8B030D-6E8A-4147-A177-3AD203B41FA5}">
                      <a16:colId xmlns:a16="http://schemas.microsoft.com/office/drawing/2014/main" val="207879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Функціоналі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Echoes of Eternity </a:t>
                      </a:r>
                      <a:r>
                        <a:rPr lang="uk-UA" sz="1400" b="1" i="0" u="none" strike="noStrike" cap="non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(запропоноване рішення)</a:t>
                      </a:r>
                      <a:endParaRPr lang="uk-UA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Crimson Keep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</a:t>
                      </a:r>
                      <a:r>
                        <a:rPr lang="en-US" dirty="0" err="1"/>
                        <a:t>Withcher</a:t>
                      </a:r>
                      <a:r>
                        <a:rPr lang="en-US" dirty="0"/>
                        <a:t> 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Adventure War : Battlefield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92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Різні</a:t>
                      </a:r>
                      <a:r>
                        <a:rPr lang="ru-RU" dirty="0"/>
                        <a:t> Вороги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Різні Головні герої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7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 err="1"/>
                        <a:t>Вза</a:t>
                      </a:r>
                      <a:r>
                        <a:rPr lang="uk-UA" dirty="0"/>
                        <a:t>ємодія з НПС</a:t>
                      </a:r>
                    </a:p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61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Гарна візуальна складова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803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Система класів</a:t>
                      </a:r>
                      <a:br>
                        <a:rPr lang="uk-UA" dirty="0"/>
                      </a:br>
                      <a:r>
                        <a:rPr lang="uk-UA" dirty="0"/>
                        <a:t>(Класи персонажів)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94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Магія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83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1435608" y="69989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Варіанти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E4136A-B5B5-4A9D-8EDA-B4855816C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18" y="0"/>
            <a:ext cx="710251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23DDE-FF95-4AC2-A102-5AF25C87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Схема </a:t>
            </a:r>
            <a:r>
              <a:rPr lang="ru-RU" sz="2800" dirty="0" err="1"/>
              <a:t>бізнес-процесу</a:t>
            </a:r>
            <a:r>
              <a:rPr lang="ru-RU" sz="2800" dirty="0"/>
              <a:t> «</a:t>
            </a:r>
            <a:r>
              <a:rPr lang="ru-RU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основний</a:t>
            </a: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ігровий</a:t>
            </a: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процес</a:t>
            </a: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endParaRPr lang="uk-UA" sz="2800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9E890890-531B-4779-99BF-A701C14D45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D86F61-3CEB-4E33-9067-257434978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18" y="904878"/>
            <a:ext cx="7586663" cy="398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12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84BA8-99B0-4AA4-A745-83800D86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Арх</a:t>
            </a:r>
            <a:r>
              <a:rPr lang="uk-UA" dirty="0" err="1"/>
              <a:t>ітектура</a:t>
            </a:r>
            <a:r>
              <a:rPr lang="uk-UA" dirty="0"/>
              <a:t> проекту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8073CED-8BCA-445F-AFDA-C5F53A625F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98F9230D-1863-49C1-80ED-39C3A4B440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86C37F-C1FD-4B98-B1B0-0F2602954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362" y="794925"/>
            <a:ext cx="6331714" cy="418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47204"/>
      </p:ext>
    </p:extLst>
  </p:cSld>
  <p:clrMapOvr>
    <a:masterClrMapping/>
  </p:clrMapOvr>
</p:sld>
</file>

<file path=ppt/theme/theme1.xml><?xml version="1.0" encoding="utf-8"?>
<a:theme xmlns:a="http://schemas.openxmlformats.org/drawingml/2006/main" name="Солнцестояние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385</Words>
  <Application>Microsoft Office PowerPoint</Application>
  <PresentationFormat>Екран (16:9)</PresentationFormat>
  <Paragraphs>91</Paragraphs>
  <Slides>15</Slides>
  <Notes>11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21" baseType="lpstr">
      <vt:lpstr>Arial</vt:lpstr>
      <vt:lpstr>Gill Sans</vt:lpstr>
      <vt:lpstr>Noto Sans Symbols</vt:lpstr>
      <vt:lpstr>Times New Roman</vt:lpstr>
      <vt:lpstr>Verdana</vt:lpstr>
      <vt:lpstr>Солнцестояние</vt:lpstr>
      <vt:lpstr>Ігровий застосунок моделювання поведінки інтелектуальних агентів у 3D RPG з використанням ігровому рушії Unity.</vt:lpstr>
      <vt:lpstr>Актуальність теми</vt:lpstr>
      <vt:lpstr>Мета</vt:lpstr>
      <vt:lpstr>Задачі</vt:lpstr>
      <vt:lpstr>Класифікація ігор</vt:lpstr>
      <vt:lpstr>Існуючі рішення</vt:lpstr>
      <vt:lpstr>Варіанти використання</vt:lpstr>
      <vt:lpstr>Схема бізнес-процесу «основний ігровий процес»</vt:lpstr>
      <vt:lpstr>Архітектура проекту</vt:lpstr>
      <vt:lpstr>Презентація PowerPoint</vt:lpstr>
      <vt:lpstr>Засоби розробки</vt:lpstr>
      <vt:lpstr>Вороги</vt:lpstr>
      <vt:lpstr>Демонстрація</vt:lpstr>
      <vt:lpstr>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Ігровий застосунок моделювання поведінки інтелектуальних агентів у 3D RPG з використанням ігровому рушії Unity.</dc:title>
  <dc:creator>Maksym Tereshkovych</dc:creator>
  <cp:lastModifiedBy>Максим Терешкович</cp:lastModifiedBy>
  <cp:revision>25</cp:revision>
  <dcterms:modified xsi:type="dcterms:W3CDTF">2024-05-23T01:27:30Z</dcterms:modified>
</cp:coreProperties>
</file>