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/>
    <p:restoredTop sz="94694"/>
  </p:normalViewPr>
  <p:slideViewPr>
    <p:cSldViewPr snapToGrid="0" snapToObjects="1">
      <p:cViewPr>
        <p:scale>
          <a:sx n="57" d="100"/>
          <a:sy n="57" d="100"/>
        </p:scale>
        <p:origin x="192" y="-6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F19A-C8BD-214F-8745-9372ABE44070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0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F19A-C8BD-214F-8745-9372ABE44070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1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F19A-C8BD-214F-8745-9372ABE44070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6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F19A-C8BD-214F-8745-9372ABE44070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F19A-C8BD-214F-8745-9372ABE44070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8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F19A-C8BD-214F-8745-9372ABE44070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4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F19A-C8BD-214F-8745-9372ABE44070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8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F19A-C8BD-214F-8745-9372ABE44070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2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F19A-C8BD-214F-8745-9372ABE44070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9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F19A-C8BD-214F-8745-9372ABE44070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3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F19A-C8BD-214F-8745-9372ABE44070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F19A-C8BD-214F-8745-9372ABE44070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picture containing athletic game, sport&#10;&#10;Description automatically generated">
            <a:extLst>
              <a:ext uri="{FF2B5EF4-FFF2-40B4-BE49-F238E27FC236}">
                <a16:creationId xmlns:a16="http://schemas.microsoft.com/office/drawing/2014/main" id="{4178B3EE-0D19-9347-A937-AAC8719EF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70" y="20886854"/>
            <a:ext cx="3825465" cy="1171253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EFC4F295-B81A-DE4A-AB3D-82777725E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2575" y="30745866"/>
            <a:ext cx="7221341" cy="4814227"/>
          </a:xfrm>
          <a:prstGeom prst="rect">
            <a:avLst/>
          </a:prstGeom>
        </p:spPr>
      </p:pic>
      <p:pic>
        <p:nvPicPr>
          <p:cNvPr id="97" name="Picture 96" descr="A close up of a map&#10;&#10;Description automatically generated">
            <a:extLst>
              <a:ext uri="{FF2B5EF4-FFF2-40B4-BE49-F238E27FC236}">
                <a16:creationId xmlns:a16="http://schemas.microsoft.com/office/drawing/2014/main" id="{5FFB3B9E-697D-B44D-BAD0-D3F1690B6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6133" y="21154180"/>
            <a:ext cx="11073465" cy="73823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-1" y="36191604"/>
            <a:ext cx="32918401" cy="7699596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53351" y="11501830"/>
            <a:ext cx="14384834" cy="913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693" b="1" dirty="0">
                <a:latin typeface="Lato Black" panose="020F0A02020204030203" pitchFamily="34" charset="0"/>
                <a:cs typeface="Arial" panose="020B0604020202020204" pitchFamily="34" charset="0"/>
              </a:rPr>
              <a:t>INTRO</a:t>
            </a:r>
          </a:p>
          <a:p>
            <a:pPr marL="487695" indent="-48769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27" dirty="0">
                <a:latin typeface="Lato Black" panose="020F0A02020204030203" pitchFamily="34" charset="0"/>
                <a:cs typeface="Arial" panose="020B0604020202020204" pitchFamily="34" charset="0"/>
              </a:rPr>
              <a:t>Why do languages change, aside from acquiring new vocabulary?</a:t>
            </a:r>
          </a:p>
          <a:p>
            <a:pPr marL="487695" indent="-48769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27" b="1" dirty="0">
                <a:latin typeface="Lato Black" panose="020F0A02020204030203" pitchFamily="34" charset="0"/>
                <a:cs typeface="Arial" panose="020B0604020202020204" pitchFamily="34" charset="0"/>
              </a:rPr>
              <a:t>Transmissibility </a:t>
            </a:r>
            <a:r>
              <a:rPr lang="en-US" sz="3627" dirty="0">
                <a:latin typeface="Lato Black" panose="020F0A02020204030203" pitchFamily="34" charset="0"/>
                <a:cs typeface="Arial" panose="020B0604020202020204" pitchFamily="34" charset="0"/>
              </a:rPr>
              <a:t>pressure: the language needs to be </a:t>
            </a:r>
            <a:r>
              <a:rPr lang="en-US" sz="3627" b="1" dirty="0">
                <a:latin typeface="Lato Black" panose="020F0A02020204030203" pitchFamily="34" charset="0"/>
                <a:cs typeface="Arial" panose="020B0604020202020204" pitchFamily="34" charset="0"/>
              </a:rPr>
              <a:t>learnable, </a:t>
            </a:r>
            <a:r>
              <a:rPr lang="en-US" sz="3627" dirty="0">
                <a:latin typeface="Lato Black" panose="020F0A02020204030203" pitchFamily="34" charset="0"/>
                <a:cs typeface="Arial" panose="020B0604020202020204" pitchFamily="34" charset="0"/>
              </a:rPr>
              <a:t>and therefore </a:t>
            </a:r>
            <a:r>
              <a:rPr lang="en-US" sz="3627" b="1" dirty="0">
                <a:latin typeface="Lato Black" panose="020F0A02020204030203" pitchFamily="34" charset="0"/>
                <a:cs typeface="Arial" panose="020B0604020202020204" pitchFamily="34" charset="0"/>
              </a:rPr>
              <a:t>simple.</a:t>
            </a:r>
          </a:p>
          <a:p>
            <a:pPr marL="487695" indent="-48769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27" dirty="0">
                <a:latin typeface="Lato Black" panose="020F0A02020204030203" pitchFamily="34" charset="0"/>
                <a:cs typeface="Arial" panose="020B0604020202020204" pitchFamily="34" charset="0"/>
              </a:rPr>
              <a:t>Early language learners have greater </a:t>
            </a:r>
            <a:r>
              <a:rPr lang="en-US" sz="3627" b="1" dirty="0">
                <a:latin typeface="Lato Black" panose="020F0A02020204030203" pitchFamily="34" charset="0"/>
                <a:cs typeface="Arial" panose="020B0604020202020204" pitchFamily="34" charset="0"/>
              </a:rPr>
              <a:t>transmissibility </a:t>
            </a:r>
            <a:r>
              <a:rPr lang="en-US" sz="3627" dirty="0">
                <a:latin typeface="Lato Black" panose="020F0A02020204030203" pitchFamily="34" charset="0"/>
                <a:cs typeface="Arial" panose="020B0604020202020204" pitchFamily="34" charset="0"/>
              </a:rPr>
              <a:t>biases—what protects against oversimplification?</a:t>
            </a:r>
          </a:p>
          <a:p>
            <a:pPr marL="487695" indent="-48769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27" dirty="0">
                <a:latin typeface="Lato Black" panose="020F0A02020204030203" pitchFamily="34" charset="0"/>
                <a:cs typeface="Arial" panose="020B0604020202020204" pitchFamily="34" charset="0"/>
              </a:rPr>
              <a:t>Language learning is an active, social process: involving feedback from those who are more knowledgeable in the language (e.g., parents)</a:t>
            </a:r>
          </a:p>
          <a:p>
            <a:pPr marL="487695" indent="-48769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27" dirty="0">
                <a:latin typeface="Lato Black" panose="020F0A02020204030203" pitchFamily="34" charset="0"/>
                <a:cs typeface="Arial" panose="020B0604020202020204" pitchFamily="34" charset="0"/>
              </a:rPr>
              <a:t>Implicit and explicit feedback/correction have a significant effect on the language learning process, and may affect language transmission and evolution on a larger scale</a:t>
            </a:r>
          </a:p>
          <a:p>
            <a:endParaRPr lang="en-US" sz="3627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4693" b="1" dirty="0"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E7EF1-9C6B-4FC5-9AB8-52260F86FE16}"/>
              </a:ext>
            </a:extLst>
          </p:cNvPr>
          <p:cNvSpPr txBox="1"/>
          <p:nvPr/>
        </p:nvSpPr>
        <p:spPr>
          <a:xfrm>
            <a:off x="864421" y="3496439"/>
            <a:ext cx="4595697" cy="92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13" b="1" i="1" dirty="0">
                <a:latin typeface="Lato" panose="020F0502020204030203" pitchFamily="34" charset="0"/>
                <a:cs typeface="Lato" panose="020F0502020204030203" pitchFamily="34" charset="0"/>
              </a:rPr>
              <a:t>Title:</a:t>
            </a:r>
            <a:br>
              <a:rPr lang="en-US" sz="2713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2713" i="1" dirty="0">
                <a:latin typeface="Lato" panose="020F0502020204030203" pitchFamily="34" charset="0"/>
                <a:cs typeface="Lato" panose="020F0502020204030203" pitchFamily="34" charset="0"/>
              </a:rPr>
              <a:t>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EE459-B491-419A-8641-59F82ADBA5B3}"/>
              </a:ext>
            </a:extLst>
          </p:cNvPr>
          <p:cNvSpPr txBox="1"/>
          <p:nvPr/>
        </p:nvSpPr>
        <p:spPr>
          <a:xfrm>
            <a:off x="1192755" y="4669622"/>
            <a:ext cx="3776144" cy="772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9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2209" dirty="0">
                <a:latin typeface="Lato" panose="020F0502020204030203" pitchFamily="34" charset="0"/>
                <a:cs typeface="Lato" panose="020F0502020204030203" pitchFamily="34" charset="0"/>
              </a:rPr>
              <a:t>Jenkins, author2, </a:t>
            </a:r>
            <a:br>
              <a:rPr lang="en-US" sz="2209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2209" dirty="0">
                <a:latin typeface="Lato" panose="020F0502020204030203" pitchFamily="34" charset="0"/>
                <a:cs typeface="Lato" panose="020F0502020204030203" pitchFamily="34" charset="0"/>
              </a:rPr>
              <a:t>author3, author4</a:t>
            </a:r>
            <a:endParaRPr lang="en-US" sz="2209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Graphic 18">
            <a:extLst>
              <a:ext uri="{FF2B5EF4-FFF2-40B4-BE49-F238E27FC236}">
                <a16:creationId xmlns:a16="http://schemas.microsoft.com/office/drawing/2014/main" id="{AEDBCDB9-CB31-46F9-BCA9-A3365D112F83}"/>
              </a:ext>
            </a:extLst>
          </p:cNvPr>
          <p:cNvSpPr/>
          <p:nvPr/>
        </p:nvSpPr>
        <p:spPr>
          <a:xfrm>
            <a:off x="945742" y="4770676"/>
            <a:ext cx="181054" cy="168377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5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-27351"/>
            <a:ext cx="32918400" cy="9125429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5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3456482" y="2285299"/>
            <a:ext cx="27918065" cy="402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240" b="1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</a:t>
            </a:r>
            <a:r>
              <a:rPr lang="en-US" sz="1024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protect languages from oversimplification by </a:t>
            </a:r>
            <a:r>
              <a:rPr lang="en-US" sz="10240" b="1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children</a:t>
            </a:r>
            <a:r>
              <a:rPr lang="en-US" sz="1024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during</a:t>
            </a:r>
            <a:r>
              <a:rPr lang="en-US" sz="10240" b="1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language evolution</a:t>
            </a:r>
            <a:r>
              <a:rPr lang="en-US" sz="1024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1024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205833" y="9201207"/>
            <a:ext cx="1438483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60" b="1" dirty="0">
                <a:latin typeface="Lato" panose="020F0502020204030203" pitchFamily="34" charset="0"/>
                <a:cs typeface="Lato" panose="020F0502020204030203" pitchFamily="34" charset="0"/>
              </a:rPr>
              <a:t>Interlocutors preserve complexity in language</a:t>
            </a:r>
            <a:endParaRPr lang="en-US" sz="576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AD9AF1-DB1F-458B-8FD1-3E2EA4A57D8C}"/>
              </a:ext>
            </a:extLst>
          </p:cNvPr>
          <p:cNvSpPr txBox="1"/>
          <p:nvPr/>
        </p:nvSpPr>
        <p:spPr>
          <a:xfrm>
            <a:off x="1336302" y="10299359"/>
            <a:ext cx="7662081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Madeline Meyers,</a:t>
            </a:r>
            <a:r>
              <a:rPr lang="en-US" sz="4267" b="1" dirty="0">
                <a:latin typeface="Lato" panose="020F0502020204030203" pitchFamily="34" charset="0"/>
                <a:cs typeface="Lato" panose="020F0502020204030203" pitchFamily="34" charset="0"/>
              </a:rPr>
              <a:t> Dan Yurovsky</a:t>
            </a: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96C165A-405D-4820-9F17-91CA8CD4F5EF}"/>
              </a:ext>
            </a:extLst>
          </p:cNvPr>
          <p:cNvSpPr/>
          <p:nvPr/>
        </p:nvSpPr>
        <p:spPr>
          <a:xfrm>
            <a:off x="567765" y="10349211"/>
            <a:ext cx="683407" cy="651083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5"/>
          </a:p>
        </p:txBody>
      </p:sp>
      <p:sp>
        <p:nvSpPr>
          <p:cNvPr id="24" name="Graphic 7">
            <a:extLst>
              <a:ext uri="{FF2B5EF4-FFF2-40B4-BE49-F238E27FC236}">
                <a16:creationId xmlns:a16="http://schemas.microsoft.com/office/drawing/2014/main" id="{BBC179CC-CA98-4CD3-A6FA-62C8EDADEDE8}"/>
              </a:ext>
            </a:extLst>
          </p:cNvPr>
          <p:cNvSpPr/>
          <p:nvPr/>
        </p:nvSpPr>
        <p:spPr>
          <a:xfrm>
            <a:off x="17640944" y="38273473"/>
            <a:ext cx="1952499" cy="3744478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80DEEA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E658F4-7260-408D-A20C-8231B8A7FCD6}"/>
              </a:ext>
            </a:extLst>
          </p:cNvPr>
          <p:cNvSpPr txBox="1"/>
          <p:nvPr/>
        </p:nvSpPr>
        <p:spPr>
          <a:xfrm>
            <a:off x="20283533" y="37586073"/>
            <a:ext cx="6137732" cy="337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solidFill>
                  <a:srgbClr val="80DEEA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267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see preregistrations, GitHub, poster and conference paper</a:t>
            </a:r>
            <a:br>
              <a:rPr lang="en-US" sz="4267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endParaRPr lang="en-US" sz="4267" dirty="0">
              <a:solidFill>
                <a:srgbClr val="80DEEA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F5EAE-59CA-46D9-9A9D-745B1B6F3025}"/>
              </a:ext>
            </a:extLst>
          </p:cNvPr>
          <p:cNvCxnSpPr>
            <a:cxnSpLocks/>
          </p:cNvCxnSpPr>
          <p:nvPr/>
        </p:nvCxnSpPr>
        <p:spPr>
          <a:xfrm>
            <a:off x="20438356" y="40417785"/>
            <a:ext cx="5103884" cy="0"/>
          </a:xfrm>
          <a:prstGeom prst="straightConnector1">
            <a:avLst/>
          </a:prstGeom>
          <a:ln w="133350">
            <a:solidFill>
              <a:srgbClr val="80DEE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23CF954-B1AF-754C-B379-A193B0DBE0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78" t="24123" r="2996" b="28295"/>
          <a:stretch/>
        </p:blipFill>
        <p:spPr>
          <a:xfrm>
            <a:off x="683864" y="40991871"/>
            <a:ext cx="8978202" cy="2276579"/>
          </a:xfrm>
          <a:prstGeom prst="rect">
            <a:avLst/>
          </a:prstGeom>
        </p:spPr>
      </p:pic>
      <p:pic>
        <p:nvPicPr>
          <p:cNvPr id="30" name="Google Shape;106;p13">
            <a:extLst>
              <a:ext uri="{FF2B5EF4-FFF2-40B4-BE49-F238E27FC236}">
                <a16:creationId xmlns:a16="http://schemas.microsoft.com/office/drawing/2014/main" id="{643BA160-A0E2-0C4A-BBD8-B20262C3611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5742" y="37254726"/>
            <a:ext cx="6248938" cy="278231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52C1732-3A8A-0446-B461-6BEBADC929F5}"/>
              </a:ext>
            </a:extLst>
          </p:cNvPr>
          <p:cNvSpPr/>
          <p:nvPr/>
        </p:nvSpPr>
        <p:spPr>
          <a:xfrm>
            <a:off x="14654296" y="11419292"/>
            <a:ext cx="3024188" cy="81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693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  <a:endParaRPr lang="en-US" sz="4693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4850951" y="28748753"/>
            <a:ext cx="10635869" cy="721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693" dirty="0">
                <a:latin typeface="Lato Black" panose="020F0A02020204030203" pitchFamily="34" charset="0"/>
                <a:cs typeface="Arial" panose="020B0604020202020204" pitchFamily="34" charset="0"/>
              </a:rPr>
              <a:t>DISCUSSION</a:t>
            </a:r>
          </a:p>
          <a:p>
            <a:pPr marL="487695" indent="-48769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413" dirty="0">
                <a:latin typeface="Lato Black" panose="020F0A02020204030203" pitchFamily="34" charset="0"/>
                <a:cs typeface="Arial" panose="020B0604020202020204" pitchFamily="34" charset="0"/>
              </a:rPr>
              <a:t>Adults protect languages from simplification by children, re-introducing levels of complexity which match adult baseline performance</a:t>
            </a:r>
          </a:p>
          <a:p>
            <a:pPr marL="487695" indent="-48769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413" dirty="0">
                <a:latin typeface="Lato Black" panose="020F0A02020204030203" pitchFamily="34" charset="0"/>
                <a:cs typeface="Arial" panose="020B0604020202020204" pitchFamily="34" charset="0"/>
              </a:rPr>
              <a:t>Adding in a corrective element to the language-learning process—like feedback from an editor or parent—allows a higher degree of complexity to be retained in the language</a:t>
            </a:r>
          </a:p>
          <a:p>
            <a:pPr marL="487695" indent="-48769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413" dirty="0">
                <a:latin typeface="Lato Black" panose="020F0A02020204030203" pitchFamily="34" charset="0"/>
                <a:cs typeface="Arial" panose="020B0604020202020204" pitchFamily="34" charset="0"/>
              </a:rPr>
              <a:t>Both horizontal and vertical transmission are necessary to retain languages which are both descriptive (complex) and transmissible (easy to learn)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60B817-D4B3-E449-B726-B422A7342CA3}"/>
              </a:ext>
            </a:extLst>
          </p:cNvPr>
          <p:cNvSpPr/>
          <p:nvPr/>
        </p:nvSpPr>
        <p:spPr>
          <a:xfrm>
            <a:off x="18298734" y="20595010"/>
            <a:ext cx="5727845" cy="81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693" dirty="0">
                <a:latin typeface="Lato Black" panose="020F0A02020204030203" pitchFamily="34" charset="0"/>
                <a:cs typeface="Arial" panose="020B0604020202020204" pitchFamily="34" charset="0"/>
              </a:rPr>
              <a:t>ADULTS &amp; CHILDREN</a:t>
            </a:r>
            <a:endParaRPr lang="en-US" sz="4693" dirty="0"/>
          </a:p>
        </p:txBody>
      </p:sp>
      <p:pic>
        <p:nvPicPr>
          <p:cNvPr id="42" name="Picture 41" descr="A picture containing text&#10;&#10;Description automatically generated">
            <a:extLst>
              <a:ext uri="{FF2B5EF4-FFF2-40B4-BE49-F238E27FC236}">
                <a16:creationId xmlns:a16="http://schemas.microsoft.com/office/drawing/2014/main" id="{712AE1CA-0752-F84C-B46E-A56F0D0626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5194" y="20948807"/>
            <a:ext cx="5897774" cy="1137017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65C1AC1-21AE-B147-97DB-868DD3302A0B}"/>
              </a:ext>
            </a:extLst>
          </p:cNvPr>
          <p:cNvSpPr txBox="1"/>
          <p:nvPr/>
        </p:nvSpPr>
        <p:spPr>
          <a:xfrm>
            <a:off x="25894317" y="9226013"/>
            <a:ext cx="6999599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60" dirty="0">
                <a:latin typeface="Lato" panose="020F0502020204030203" pitchFamily="34" charset="0"/>
                <a:cs typeface="Arial" panose="020B0604020202020204" pitchFamily="34" charset="0"/>
              </a:rPr>
              <a:t>FUTURE WORK</a:t>
            </a:r>
          </a:p>
          <a:p>
            <a:pPr marL="487695" indent="-487695">
              <a:buFont typeface="Arial" panose="020B0604020202020204" pitchFamily="34" charset="0"/>
              <a:buChar char="•"/>
            </a:pPr>
            <a:r>
              <a:rPr lang="en-US" sz="2560" dirty="0">
                <a:latin typeface="Lato" panose="020F0502020204030203" pitchFamily="34" charset="0"/>
                <a:cs typeface="Arial" panose="020B0604020202020204" pitchFamily="34" charset="0"/>
              </a:rPr>
              <a:t>Qualitative analysis: are the errors made by parents and children the same?</a:t>
            </a:r>
          </a:p>
          <a:p>
            <a:pPr marL="487695" indent="-487695">
              <a:buFont typeface="Arial" panose="020B0604020202020204" pitchFamily="34" charset="0"/>
              <a:buChar char="•"/>
            </a:pPr>
            <a:r>
              <a:rPr lang="en-US" sz="2560" dirty="0">
                <a:latin typeface="Lato" panose="020F0502020204030203" pitchFamily="34" charset="0"/>
                <a:cs typeface="Arial" panose="020B0604020202020204" pitchFamily="34" charset="0"/>
              </a:rPr>
              <a:t>Structure task: are the languages produced more internally structured (similar) over time?</a:t>
            </a:r>
          </a:p>
          <a:p>
            <a:r>
              <a:rPr lang="en-US" sz="2560" dirty="0">
                <a:latin typeface="Lato" panose="020F0502020204030203" pitchFamily="34" charset="0"/>
                <a:cs typeface="Arial" panose="020B0604020202020204" pitchFamily="34" charset="0"/>
              </a:rPr>
              <a:t>DISCUSSION CTD.</a:t>
            </a:r>
          </a:p>
          <a:p>
            <a:pPr marL="487695" indent="-487695">
              <a:buFont typeface="Arial" panose="020B0604020202020204" pitchFamily="34" charset="0"/>
              <a:buChar char="•"/>
            </a:pPr>
            <a:r>
              <a:rPr lang="en-US" sz="2560" dirty="0">
                <a:latin typeface="Lato" panose="020F0502020204030203" pitchFamily="34" charset="0"/>
                <a:cs typeface="Arial" panose="020B0604020202020204" pitchFamily="34" charset="0"/>
              </a:rPr>
              <a:t>This study replicated previous work by Kempe et al. (2015)</a:t>
            </a:r>
          </a:p>
          <a:p>
            <a:pPr marL="487695" indent="-487695">
              <a:buFont typeface="Arial" panose="020B0604020202020204" pitchFamily="34" charset="0"/>
              <a:buChar char="•"/>
            </a:pPr>
            <a:r>
              <a:rPr lang="en-US" sz="2560" dirty="0">
                <a:latin typeface="Lato" panose="020F0502020204030203" pitchFamily="34" charset="0"/>
                <a:cs typeface="Arial" panose="020B0604020202020204" pitchFamily="34" charset="0"/>
              </a:rPr>
              <a:t>Complexity measures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896807C-BDE7-8E47-BB05-1573A85377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72998" y="37984872"/>
            <a:ext cx="4767916" cy="4767916"/>
          </a:xfrm>
          <a:prstGeom prst="rect">
            <a:avLst/>
          </a:prstGeom>
        </p:spPr>
      </p:pic>
      <p:pic>
        <p:nvPicPr>
          <p:cNvPr id="54" name="Picture 53" descr="A picture containing crossword puzzle, text, indoor, shoji&#10;&#10;Description automatically generated">
            <a:extLst>
              <a:ext uri="{FF2B5EF4-FFF2-40B4-BE49-F238E27FC236}">
                <a16:creationId xmlns:a16="http://schemas.microsoft.com/office/drawing/2014/main" id="{A578247B-5D28-CC49-862D-E1791EF255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88295" y="13958503"/>
            <a:ext cx="895627" cy="5793967"/>
          </a:xfrm>
          <a:prstGeom prst="rect">
            <a:avLst/>
          </a:prstGeom>
        </p:spPr>
      </p:pic>
      <p:pic>
        <p:nvPicPr>
          <p:cNvPr id="56" name="Picture 55" descr="A close up of a screen&#10;&#10;Description automatically generated">
            <a:extLst>
              <a:ext uri="{FF2B5EF4-FFF2-40B4-BE49-F238E27FC236}">
                <a16:creationId xmlns:a16="http://schemas.microsoft.com/office/drawing/2014/main" id="{967DEA9E-4512-6044-888E-59406F09E1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19131" y="13954125"/>
            <a:ext cx="1090175" cy="5792933"/>
          </a:xfrm>
          <a:prstGeom prst="rect">
            <a:avLst/>
          </a:prstGeom>
        </p:spPr>
      </p:pic>
      <p:pic>
        <p:nvPicPr>
          <p:cNvPr id="58" name="Picture 57" descr="A close up of a screen&#10;&#10;Description automatically generated">
            <a:extLst>
              <a:ext uri="{FF2B5EF4-FFF2-40B4-BE49-F238E27FC236}">
                <a16:creationId xmlns:a16="http://schemas.microsoft.com/office/drawing/2014/main" id="{6B088A4A-E869-A34F-A197-B7315139E6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658158" y="13941686"/>
            <a:ext cx="895627" cy="5819183"/>
          </a:xfrm>
          <a:prstGeom prst="rect">
            <a:avLst/>
          </a:prstGeom>
        </p:spPr>
      </p:pic>
      <p:pic>
        <p:nvPicPr>
          <p:cNvPr id="66" name="Picture 65" descr="A picture containing crossword puzzle, text, shoji, appliance&#10;&#10;Description automatically generated">
            <a:extLst>
              <a:ext uri="{FF2B5EF4-FFF2-40B4-BE49-F238E27FC236}">
                <a16:creationId xmlns:a16="http://schemas.microsoft.com/office/drawing/2014/main" id="{4A3E4ABC-73AD-234E-B1CB-0B07DDEC2C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277622" y="20084413"/>
            <a:ext cx="970868" cy="5608579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A133F1F-71D8-E546-92BB-4030A37C59E2}"/>
              </a:ext>
            </a:extLst>
          </p:cNvPr>
          <p:cNvSpPr/>
          <p:nvPr/>
        </p:nvSpPr>
        <p:spPr>
          <a:xfrm>
            <a:off x="30937884" y="15041714"/>
            <a:ext cx="2076768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60" dirty="0">
                <a:latin typeface="Lato Black" panose="020F0A02020204030203" pitchFamily="34" charset="0"/>
                <a:cs typeface="Arial" panose="020B0604020202020204" pitchFamily="34" charset="0"/>
              </a:rPr>
              <a:t>Children Gens. 0, 1, 3, 6</a:t>
            </a:r>
            <a:endParaRPr lang="en-US" sz="256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9D3FA42-2261-DF42-9DDB-1DEC39384249}"/>
              </a:ext>
            </a:extLst>
          </p:cNvPr>
          <p:cNvSpPr/>
          <p:nvPr/>
        </p:nvSpPr>
        <p:spPr>
          <a:xfrm>
            <a:off x="30841632" y="22056813"/>
            <a:ext cx="1967641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60" dirty="0">
                <a:latin typeface="Lato Black" panose="020F0A02020204030203" pitchFamily="34" charset="0"/>
                <a:cs typeface="Arial" panose="020B0604020202020204" pitchFamily="34" charset="0"/>
              </a:rPr>
              <a:t>Adults Gens 0, 1, 3, 6</a:t>
            </a:r>
            <a:endParaRPr lang="en-US" sz="2560" dirty="0"/>
          </a:p>
        </p:txBody>
      </p:sp>
      <p:pic>
        <p:nvPicPr>
          <p:cNvPr id="80" name="Picture 79" descr="A picture containing crossword puzzle, text, fruit&#10;&#10;Description automatically generated">
            <a:extLst>
              <a:ext uri="{FF2B5EF4-FFF2-40B4-BE49-F238E27FC236}">
                <a16:creationId xmlns:a16="http://schemas.microsoft.com/office/drawing/2014/main" id="{2B296CC4-CB8F-EA4B-852F-82D665C5E0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453398" y="13924869"/>
            <a:ext cx="965405" cy="5852817"/>
          </a:xfrm>
          <a:prstGeom prst="rect">
            <a:avLst/>
          </a:prstGeom>
        </p:spPr>
      </p:pic>
      <p:pic>
        <p:nvPicPr>
          <p:cNvPr id="82" name="Picture 81" descr="A picture containing shoji, crossword puzzle, building&#10;&#10;Description automatically generated">
            <a:extLst>
              <a:ext uri="{FF2B5EF4-FFF2-40B4-BE49-F238E27FC236}">
                <a16:creationId xmlns:a16="http://schemas.microsoft.com/office/drawing/2014/main" id="{32D9822C-49D9-7E4B-BFEC-2EDC40649E5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478442" y="20067596"/>
            <a:ext cx="965404" cy="5584673"/>
          </a:xfrm>
          <a:prstGeom prst="rect">
            <a:avLst/>
          </a:prstGeom>
        </p:spPr>
      </p:pic>
      <p:pic>
        <p:nvPicPr>
          <p:cNvPr id="84" name="Picture 83" descr="A picture containing shoji, crossword puzzle, building, music&#10;&#10;Description automatically generated">
            <a:extLst>
              <a:ext uri="{FF2B5EF4-FFF2-40B4-BE49-F238E27FC236}">
                <a16:creationId xmlns:a16="http://schemas.microsoft.com/office/drawing/2014/main" id="{0E6E892F-D8BA-3646-9951-D88AACEC51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635165" y="20067219"/>
            <a:ext cx="903994" cy="5672493"/>
          </a:xfrm>
          <a:prstGeom prst="rect">
            <a:avLst/>
          </a:prstGeom>
        </p:spPr>
      </p:pic>
      <p:pic>
        <p:nvPicPr>
          <p:cNvPr id="86" name="Picture 85" descr="A picture containing shoji, crossword puzzle, music&#10;&#10;Description automatically generated">
            <a:extLst>
              <a:ext uri="{FF2B5EF4-FFF2-40B4-BE49-F238E27FC236}">
                <a16:creationId xmlns:a16="http://schemas.microsoft.com/office/drawing/2014/main" id="{F5DBAA33-82A4-544E-9BFF-C13C3FC390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778739" y="20058935"/>
            <a:ext cx="994030" cy="5605986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E774D1-02AD-764C-9B9F-783204F44C97}"/>
              </a:ext>
            </a:extLst>
          </p:cNvPr>
          <p:cNvCxnSpPr>
            <a:cxnSpLocks/>
          </p:cNvCxnSpPr>
          <p:nvPr/>
        </p:nvCxnSpPr>
        <p:spPr>
          <a:xfrm flipH="1">
            <a:off x="25619471" y="13074299"/>
            <a:ext cx="7274445" cy="0"/>
          </a:xfrm>
          <a:prstGeom prst="line">
            <a:avLst/>
          </a:prstGeom>
          <a:ln w="133350">
            <a:solidFill>
              <a:srgbClr val="00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0B318C9-6974-0D4D-85C6-F8ED01364CE7}"/>
              </a:ext>
            </a:extLst>
          </p:cNvPr>
          <p:cNvCxnSpPr>
            <a:cxnSpLocks/>
          </p:cNvCxnSpPr>
          <p:nvPr/>
        </p:nvCxnSpPr>
        <p:spPr>
          <a:xfrm flipH="1">
            <a:off x="25619471" y="26287215"/>
            <a:ext cx="7302076" cy="0"/>
          </a:xfrm>
          <a:prstGeom prst="line">
            <a:avLst/>
          </a:prstGeom>
          <a:ln w="133350">
            <a:solidFill>
              <a:srgbClr val="00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453B376-6799-B044-91C9-CEC2AF57B51B}"/>
              </a:ext>
            </a:extLst>
          </p:cNvPr>
          <p:cNvSpPr/>
          <p:nvPr/>
        </p:nvSpPr>
        <p:spPr>
          <a:xfrm>
            <a:off x="26111578" y="13362106"/>
            <a:ext cx="572784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87" dirty="0">
                <a:latin typeface="Lato Black" panose="020F0A02020204030203" pitchFamily="34" charset="0"/>
                <a:cs typeface="Arial" panose="020B0604020202020204" pitchFamily="34" charset="0"/>
              </a:rPr>
              <a:t>GRID PATTERNS</a:t>
            </a:r>
            <a:endParaRPr lang="en-US" sz="2987" dirty="0"/>
          </a:p>
        </p:txBody>
      </p:sp>
      <p:pic>
        <p:nvPicPr>
          <p:cNvPr id="95" name="Picture 9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47BBFD-B353-534E-BDD4-DEB536646BA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85527" y="12752820"/>
            <a:ext cx="10733149" cy="715543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B93C9A-2E21-B84E-A75F-BC08DF4DDB5E}"/>
              </a:ext>
            </a:extLst>
          </p:cNvPr>
          <p:cNvSpPr/>
          <p:nvPr/>
        </p:nvSpPr>
        <p:spPr>
          <a:xfrm>
            <a:off x="19593443" y="12128401"/>
            <a:ext cx="3024188" cy="81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693" dirty="0">
                <a:latin typeface="Lato Black" panose="020F0A02020204030203" pitchFamily="34" charset="0"/>
                <a:cs typeface="Arial" panose="020B0604020202020204" pitchFamily="34" charset="0"/>
              </a:rPr>
              <a:t>ADULTS</a:t>
            </a:r>
            <a:endParaRPr lang="en-US" sz="4693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59DAD1-EAD3-8247-B23C-72206F1A7C5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750959" y="26443079"/>
            <a:ext cx="7186277" cy="479085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352244-5B1B-48A4-BB73-9F770DBFB737}"/>
              </a:ext>
            </a:extLst>
          </p:cNvPr>
          <p:cNvCxnSpPr>
            <a:cxnSpLocks/>
          </p:cNvCxnSpPr>
          <p:nvPr/>
        </p:nvCxnSpPr>
        <p:spPr>
          <a:xfrm>
            <a:off x="25667593" y="8621999"/>
            <a:ext cx="0" cy="28050254"/>
          </a:xfrm>
          <a:prstGeom prst="line">
            <a:avLst/>
          </a:prstGeom>
          <a:ln w="215900">
            <a:solidFill>
              <a:srgbClr val="00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3A059F2-FFE4-9B40-9F9D-EEF2E7957482}"/>
              </a:ext>
            </a:extLst>
          </p:cNvPr>
          <p:cNvSpPr/>
          <p:nvPr/>
        </p:nvSpPr>
        <p:spPr>
          <a:xfrm>
            <a:off x="1477170" y="21044731"/>
            <a:ext cx="3913460" cy="11490680"/>
          </a:xfrm>
          <a:prstGeom prst="rect">
            <a:avLst/>
          </a:prstGeom>
          <a:noFill/>
          <a:ln w="317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58CB24-3F42-764F-A922-6BC1ED87F99C}"/>
              </a:ext>
            </a:extLst>
          </p:cNvPr>
          <p:cNvSpPr/>
          <p:nvPr/>
        </p:nvSpPr>
        <p:spPr>
          <a:xfrm>
            <a:off x="124466" y="32484611"/>
            <a:ext cx="6949750" cy="3572388"/>
          </a:xfrm>
          <a:prstGeom prst="rect">
            <a:avLst/>
          </a:prstGeom>
          <a:ln w="25400">
            <a:solidFill>
              <a:srgbClr val="F8686D"/>
            </a:solidFill>
          </a:ln>
        </p:spPr>
        <p:txBody>
          <a:bodyPr wrap="square">
            <a:spAutoFit/>
          </a:bodyPr>
          <a:lstStyle/>
          <a:p>
            <a:r>
              <a:rPr lang="en-US" sz="3413" dirty="0">
                <a:latin typeface="Lato Black" panose="020F0A02020204030203" pitchFamily="34" charset="0"/>
                <a:cs typeface="Arial" panose="020B0604020202020204" pitchFamily="34" charset="0"/>
              </a:rPr>
              <a:t>Adults:</a:t>
            </a:r>
          </a:p>
          <a:p>
            <a:pPr marL="609619" indent="-609619">
              <a:buFont typeface="Arial" panose="020B0604020202020204" pitchFamily="34" charset="0"/>
              <a:buChar char="•"/>
            </a:pPr>
            <a:r>
              <a:rPr lang="en-US" sz="2987" dirty="0">
                <a:latin typeface="Lato Black" panose="020F0A02020204030203" pitchFamily="34" charset="0"/>
                <a:cs typeface="Arial" panose="020B0604020202020204" pitchFamily="34" charset="0"/>
              </a:rPr>
              <a:t>N= 480 </a:t>
            </a:r>
            <a:r>
              <a:rPr lang="en-US" sz="2987" dirty="0" err="1">
                <a:latin typeface="Lato Black" panose="020F0A02020204030203" pitchFamily="34" charset="0"/>
                <a:cs typeface="Arial" panose="020B0604020202020204" pitchFamily="34" charset="0"/>
              </a:rPr>
              <a:t>mTurkers</a:t>
            </a:r>
            <a:endParaRPr lang="en-US" sz="2987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609619" indent="-609619">
              <a:buFont typeface="Arial" panose="020B0604020202020204" pitchFamily="34" charset="0"/>
              <a:buChar char="•"/>
            </a:pPr>
            <a:r>
              <a:rPr lang="en-US" sz="2987" dirty="0">
                <a:latin typeface="Lato Black" panose="020F0A02020204030203" pitchFamily="34" charset="0"/>
                <a:cs typeface="Arial" panose="020B0604020202020204" pitchFamily="34" charset="0"/>
              </a:rPr>
              <a:t>40 chains, 12 generations</a:t>
            </a:r>
          </a:p>
          <a:p>
            <a:endParaRPr lang="en-US" sz="3840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r>
              <a:rPr lang="en-US" sz="3413" dirty="0">
                <a:latin typeface="Lato Black" panose="020F0A02020204030203" pitchFamily="34" charset="0"/>
                <a:cs typeface="Arial" panose="020B0604020202020204" pitchFamily="34" charset="0"/>
              </a:rPr>
              <a:t>Children (in progress):</a:t>
            </a:r>
          </a:p>
          <a:p>
            <a:pPr marL="609619" indent="-609619">
              <a:buFont typeface="Arial" panose="020B0604020202020204" pitchFamily="34" charset="0"/>
              <a:buChar char="•"/>
            </a:pPr>
            <a:r>
              <a:rPr lang="en-US" sz="2987" dirty="0">
                <a:latin typeface="Lato Black" panose="020F0A02020204030203" pitchFamily="34" charset="0"/>
                <a:cs typeface="Arial" panose="020B0604020202020204" pitchFamily="34" charset="0"/>
              </a:rPr>
              <a:t>N= 61 children (6;0-8;0) from MSI Chicago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366932-60A0-C84C-8072-187A6FCC62E0}"/>
              </a:ext>
            </a:extLst>
          </p:cNvPr>
          <p:cNvSpPr/>
          <p:nvPr/>
        </p:nvSpPr>
        <p:spPr>
          <a:xfrm>
            <a:off x="2023435" y="20341964"/>
            <a:ext cx="3024188" cy="8145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4693" dirty="0">
                <a:latin typeface="Lato Black" panose="020F0A02020204030203" pitchFamily="34" charset="0"/>
                <a:cs typeface="Arial" panose="020B0604020202020204" pitchFamily="34" charset="0"/>
              </a:rPr>
              <a:t>BASELINE</a:t>
            </a:r>
            <a:endParaRPr lang="en-US" sz="4693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6274330-C052-0E4F-825C-96C71E296C74}"/>
              </a:ext>
            </a:extLst>
          </p:cNvPr>
          <p:cNvSpPr/>
          <p:nvPr/>
        </p:nvSpPr>
        <p:spPr>
          <a:xfrm>
            <a:off x="8164060" y="20952076"/>
            <a:ext cx="5897774" cy="11364124"/>
          </a:xfrm>
          <a:prstGeom prst="rect">
            <a:avLst/>
          </a:prstGeom>
          <a:noFill/>
          <a:ln w="317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14BBEC-2966-8940-B77A-2D19301DE07F}"/>
              </a:ext>
            </a:extLst>
          </p:cNvPr>
          <p:cNvSpPr/>
          <p:nvPr/>
        </p:nvSpPr>
        <p:spPr>
          <a:xfrm>
            <a:off x="10324220" y="20230213"/>
            <a:ext cx="3024188" cy="8145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4693" dirty="0">
                <a:latin typeface="Lato Black" panose="020F0A02020204030203" pitchFamily="34" charset="0"/>
                <a:cs typeface="Arial" panose="020B0604020202020204" pitchFamily="34" charset="0"/>
              </a:rPr>
              <a:t>DYAD</a:t>
            </a:r>
            <a:endParaRPr lang="en-US" sz="4693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76DAC3-523F-4446-A6A0-A15FF6DDA08A}"/>
              </a:ext>
            </a:extLst>
          </p:cNvPr>
          <p:cNvSpPr/>
          <p:nvPr/>
        </p:nvSpPr>
        <p:spPr>
          <a:xfrm>
            <a:off x="7523133" y="32467708"/>
            <a:ext cx="6949751" cy="3572388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3413" dirty="0">
                <a:latin typeface="Lato Black" panose="020F0A02020204030203" pitchFamily="34" charset="0"/>
                <a:cs typeface="Arial" panose="020B0604020202020204" pitchFamily="34" charset="0"/>
              </a:rPr>
              <a:t>Adults:</a:t>
            </a:r>
          </a:p>
          <a:p>
            <a:pPr marL="609619" indent="-609619">
              <a:buFont typeface="Arial" panose="020B0604020202020204" pitchFamily="34" charset="0"/>
              <a:buChar char="•"/>
            </a:pPr>
            <a:r>
              <a:rPr lang="en-US" sz="2987" dirty="0">
                <a:latin typeface="Lato Black" panose="020F0A02020204030203" pitchFamily="34" charset="0"/>
                <a:cs typeface="Arial" panose="020B0604020202020204" pitchFamily="34" charset="0"/>
              </a:rPr>
              <a:t>N= 960 </a:t>
            </a:r>
            <a:r>
              <a:rPr lang="en-US" sz="2987" dirty="0" err="1">
                <a:latin typeface="Lato Black" panose="020F0A02020204030203" pitchFamily="34" charset="0"/>
                <a:cs typeface="Arial" panose="020B0604020202020204" pitchFamily="34" charset="0"/>
              </a:rPr>
              <a:t>mTurkers</a:t>
            </a:r>
            <a:endParaRPr lang="en-US" sz="2987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endParaRPr lang="en-US" sz="3840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r>
              <a:rPr lang="en-US" sz="3413" dirty="0">
                <a:latin typeface="Lato Black" panose="020F0A02020204030203" pitchFamily="34" charset="0"/>
                <a:cs typeface="Arial" panose="020B0604020202020204" pitchFamily="34" charset="0"/>
              </a:rPr>
              <a:t>Adults &amp; Children (in progress):</a:t>
            </a:r>
          </a:p>
          <a:p>
            <a:pPr marL="609619" indent="-609619">
              <a:buFont typeface="Arial" panose="020B0604020202020204" pitchFamily="34" charset="0"/>
              <a:buChar char="•"/>
            </a:pPr>
            <a:r>
              <a:rPr lang="en-US" sz="2987" dirty="0">
                <a:latin typeface="Lato Black" panose="020F0A02020204030203" pitchFamily="34" charset="0"/>
                <a:cs typeface="Arial" panose="020B0604020202020204" pitchFamily="34" charset="0"/>
              </a:rPr>
              <a:t>N= 82 children (6;0-8;0) from MSI Chicago </a:t>
            </a:r>
          </a:p>
          <a:p>
            <a:pPr marL="609619" indent="-609619">
              <a:buFont typeface="Arial" panose="020B0604020202020204" pitchFamily="34" charset="0"/>
              <a:buChar char="•"/>
            </a:pPr>
            <a:r>
              <a:rPr lang="en-US" sz="2987" dirty="0">
                <a:latin typeface="Lato Black" panose="020F0A02020204030203" pitchFamily="34" charset="0"/>
                <a:cs typeface="Arial" panose="020B0604020202020204" pitchFamily="34" charset="0"/>
              </a:rPr>
              <a:t>N = 82 adults from </a:t>
            </a:r>
            <a:r>
              <a:rPr lang="en-US" sz="2987" dirty="0" err="1">
                <a:latin typeface="Lato Black" panose="020F0A02020204030203" pitchFamily="34" charset="0"/>
                <a:cs typeface="Arial" panose="020B0604020202020204" pitchFamily="34" charset="0"/>
              </a:rPr>
              <a:t>mTurk</a:t>
            </a:r>
            <a:endParaRPr lang="en-US" sz="2987" dirty="0"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4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1622</TotalTime>
  <Words>340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Lato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Claire Meyers</dc:creator>
  <cp:lastModifiedBy>Madeline Claire Meyers</cp:lastModifiedBy>
  <cp:revision>27</cp:revision>
  <cp:lastPrinted>2019-04-10T17:14:27Z</cp:lastPrinted>
  <dcterms:created xsi:type="dcterms:W3CDTF">2019-04-08T22:42:23Z</dcterms:created>
  <dcterms:modified xsi:type="dcterms:W3CDTF">2019-04-10T17:14:55Z</dcterms:modified>
</cp:coreProperties>
</file>