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43891200" cy="32918400"/>
  <p:notesSz cx="9144000" cy="6858000"/>
  <p:embeddedFontLst>
    <p:embeddedFont>
      <p:font typeface="Georgia" panose="02040502050405020303" pitchFamily="18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D6D6CE"/>
    <a:srgbClr val="767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27"/>
    <p:restoredTop sz="94719"/>
  </p:normalViewPr>
  <p:slideViewPr>
    <p:cSldViewPr snapToGrid="0">
      <p:cViewPr>
        <p:scale>
          <a:sx n="22" d="100"/>
          <a:sy n="22" d="100"/>
        </p:scale>
        <p:origin x="152" y="600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81600" y="0"/>
            <a:ext cx="3962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844800" y="533400"/>
            <a:ext cx="3454400" cy="25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219200" y="3276600"/>
            <a:ext cx="6705600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7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7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7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7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7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477000"/>
            <a:ext cx="3962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81600" y="6477000"/>
            <a:ext cx="3962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sldNum" idx="12"/>
          </p:nvPr>
        </p:nvSpPr>
        <p:spPr>
          <a:xfrm>
            <a:off x="5181600" y="6477000"/>
            <a:ext cx="3962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44800" y="533400"/>
            <a:ext cx="3454400" cy="25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1219200" y="3276600"/>
            <a:ext cx="6705600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291568" y="10225565"/>
            <a:ext cx="37308064" cy="7056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0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0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0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0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0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0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0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0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0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6583136" y="18653760"/>
            <a:ext cx="30724928" cy="841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ctr" rtl="0">
              <a:spcBef>
                <a:spcPts val="2816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None/>
              <a:defRPr sz="140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2475"/>
              </a:spcBef>
              <a:spcAft>
                <a:spcPts val="0"/>
              </a:spcAft>
              <a:buClr>
                <a:schemeClr val="dk1"/>
              </a:buClr>
              <a:buSzPts val="11600"/>
              <a:buFont typeface="Arial"/>
              <a:buNone/>
              <a:defRPr sz="1237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2112"/>
              </a:spcBef>
              <a:spcAft>
                <a:spcPts val="0"/>
              </a:spcAft>
              <a:buClr>
                <a:schemeClr val="dk1"/>
              </a:buClr>
              <a:buSzPts val="9900"/>
              <a:buFont typeface="Arial"/>
              <a:buNone/>
              <a:defRPr sz="10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1749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None/>
              <a:defRPr sz="874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1749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None/>
              <a:defRPr sz="874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1749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None/>
              <a:defRPr sz="874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1749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None/>
              <a:defRPr sz="874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1749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None/>
              <a:defRPr sz="874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1749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None/>
              <a:defRPr sz="874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3291840" y="29992320"/>
            <a:ext cx="914400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14996160" y="29992320"/>
            <a:ext cx="1389888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31455360" y="29992320"/>
            <a:ext cx="914400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60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60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60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60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60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60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60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60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60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22769107" y="11430272"/>
            <a:ext cx="26334720" cy="9326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0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0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0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0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0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0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0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0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0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4049759" y="2167892"/>
            <a:ext cx="26334720" cy="278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L="487692" marR="0" lvl="0" indent="-1137949" algn="l" rtl="0">
              <a:spcBef>
                <a:spcPts val="2816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Char char="•"/>
              <a:defRPr sz="140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75385" marR="0" lvl="1" indent="-1029573" algn="l" rtl="0">
              <a:spcBef>
                <a:spcPts val="2475"/>
              </a:spcBef>
              <a:spcAft>
                <a:spcPts val="0"/>
              </a:spcAft>
              <a:buClr>
                <a:schemeClr val="dk1"/>
              </a:buClr>
              <a:buSzPts val="11600"/>
              <a:buFont typeface="Arial"/>
              <a:buChar char="–"/>
              <a:defRPr sz="1237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463077" marR="0" lvl="2" indent="-914422" algn="l" rtl="0">
              <a:spcBef>
                <a:spcPts val="2112"/>
              </a:spcBef>
              <a:spcAft>
                <a:spcPts val="0"/>
              </a:spcAft>
              <a:buClr>
                <a:schemeClr val="dk1"/>
              </a:buClr>
              <a:buSzPts val="9900"/>
              <a:buFont typeface="Arial"/>
              <a:buChar char="•"/>
              <a:defRPr sz="10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950769" marR="0" lvl="3" indent="-799273" algn="l" rtl="0">
              <a:spcBef>
                <a:spcPts val="1749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–"/>
              <a:defRPr sz="874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460" marR="0" lvl="4" indent="-799273" algn="l" rtl="0">
              <a:spcBef>
                <a:spcPts val="1749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sz="874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926154" marR="0" lvl="5" indent="-799273" algn="l" rtl="0">
              <a:spcBef>
                <a:spcPts val="1749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sz="874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13845" marR="0" lvl="6" indent="-799273" algn="l" rtl="0">
              <a:spcBef>
                <a:spcPts val="1749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sz="874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901537" marR="0" lvl="7" indent="-799273" algn="l" rtl="0">
              <a:spcBef>
                <a:spcPts val="1749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sz="874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389230" marR="0" lvl="8" indent="-799273" algn="l" rtl="0">
              <a:spcBef>
                <a:spcPts val="1749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sz="874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3291840" y="29992320"/>
            <a:ext cx="914400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14996160" y="29992320"/>
            <a:ext cx="1389888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31455360" y="29992320"/>
            <a:ext cx="914400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60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60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60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60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60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60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60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60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60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3467103" y="21152645"/>
            <a:ext cx="37308064" cy="653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0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0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0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0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0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0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0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0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3467103" y="13951745"/>
            <a:ext cx="37308064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b" anchorCtr="0"/>
          <a:lstStyle>
            <a:lvl1pPr marL="487692" marR="0" lvl="0" indent="-243846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75385" marR="0" lvl="1" indent="-243846" algn="l" rtl="0">
              <a:spcBef>
                <a:spcPts val="27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8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463077" marR="0" lvl="2" indent="-243846" algn="l" rtl="0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950769" marR="0" lvl="3" indent="-243846" algn="l" rtl="0">
              <a:spcBef>
                <a:spcPts val="23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7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460" marR="0" lvl="4" indent="-243846" algn="l" rtl="0">
              <a:spcBef>
                <a:spcPts val="23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7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926154" marR="0" lvl="5" indent="-243846" algn="l" rtl="0">
              <a:spcBef>
                <a:spcPts val="23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7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13845" marR="0" lvl="6" indent="-243846" algn="l" rtl="0">
              <a:spcBef>
                <a:spcPts val="23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7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901537" marR="0" lvl="7" indent="-243846" algn="l" rtl="0">
              <a:spcBef>
                <a:spcPts val="23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7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389230" marR="0" lvl="8" indent="-243846" algn="l" rtl="0">
              <a:spcBef>
                <a:spcPts val="23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7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3291840" y="29992320"/>
            <a:ext cx="914400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14996160" y="29992320"/>
            <a:ext cx="1389888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31455360" y="29992320"/>
            <a:ext cx="914400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60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60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60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60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60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60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60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60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60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3291843" y="2926080"/>
            <a:ext cx="37307523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0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0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0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0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0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0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0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0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0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3291571" y="9509760"/>
            <a:ext cx="18588719" cy="1975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L="487692" marR="0" lvl="0" indent="-386089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2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75385" marR="0" lvl="1" indent="-365770" algn="l" rtl="0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463077" marR="0" lvl="2" indent="-345449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950769" marR="0" lvl="3" indent="-331901" algn="l" rtl="0">
              <a:spcBef>
                <a:spcPts val="27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8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460" marR="0" lvl="4" indent="-331901" algn="l" rtl="0">
              <a:spcBef>
                <a:spcPts val="27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38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926154" marR="0" lvl="5" indent="-331901" algn="l" rtl="0">
              <a:spcBef>
                <a:spcPts val="27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38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13845" marR="0" lvl="6" indent="-331901" algn="l" rtl="0">
              <a:spcBef>
                <a:spcPts val="27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38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901537" marR="0" lvl="7" indent="-331901" algn="l" rtl="0">
              <a:spcBef>
                <a:spcPts val="27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38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389230" marR="0" lvl="8" indent="-331901" algn="l" rtl="0">
              <a:spcBef>
                <a:spcPts val="27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38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22010918" y="9509760"/>
            <a:ext cx="18588719" cy="1975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L="487692" marR="0" lvl="0" indent="-386089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2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75385" marR="0" lvl="1" indent="-365770" algn="l" rtl="0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463077" marR="0" lvl="2" indent="-345449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950769" marR="0" lvl="3" indent="-331901" algn="l" rtl="0">
              <a:spcBef>
                <a:spcPts val="27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8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460" marR="0" lvl="4" indent="-331901" algn="l" rtl="0">
              <a:spcBef>
                <a:spcPts val="27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38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926154" marR="0" lvl="5" indent="-331901" algn="l" rtl="0">
              <a:spcBef>
                <a:spcPts val="27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38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13845" marR="0" lvl="6" indent="-331901" algn="l" rtl="0">
              <a:spcBef>
                <a:spcPts val="27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38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901537" marR="0" lvl="7" indent="-331901" algn="l" rtl="0">
              <a:spcBef>
                <a:spcPts val="27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38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389230" marR="0" lvl="8" indent="-331901" algn="l" rtl="0">
              <a:spcBef>
                <a:spcPts val="27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38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3291840" y="29992320"/>
            <a:ext cx="914400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14996160" y="29992320"/>
            <a:ext cx="1389888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31455360" y="29992320"/>
            <a:ext cx="914400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60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60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60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60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60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60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60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60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60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2194832" y="1318739"/>
            <a:ext cx="39501536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0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0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0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0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0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0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0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0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0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2194835" y="7368070"/>
            <a:ext cx="19392900" cy="3071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b" anchorCtr="0"/>
          <a:lstStyle>
            <a:lvl1pPr marL="487692" marR="0" lvl="0" indent="-243846" algn="l" rtl="0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92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75385" marR="0" lvl="1" indent="-243846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463077" marR="0" lvl="2" indent="-243846" algn="l" rtl="0">
              <a:spcBef>
                <a:spcPts val="27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8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950769" marR="0" lvl="3" indent="-243846" algn="l" rtl="0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8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460" marR="0" lvl="4" indent="-243846" algn="l" rtl="0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8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926154" marR="0" lvl="5" indent="-243846" algn="l" rtl="0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8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13845" marR="0" lvl="6" indent="-243846" algn="l" rtl="0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8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901537" marR="0" lvl="7" indent="-243846" algn="l" rtl="0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8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389230" marR="0" lvl="8" indent="-243846" algn="l" rtl="0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8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2194835" y="10439878"/>
            <a:ext cx="19392900" cy="18965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L="487692" marR="0" lvl="0" indent="-365770" algn="l" rtl="0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75385" marR="0" lvl="1" indent="-345449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463077" marR="0" lvl="2" indent="-331901" algn="l" rtl="0">
              <a:spcBef>
                <a:spcPts val="27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8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950769" marR="0" lvl="3" indent="-325128" algn="l" rtl="0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460" marR="0" lvl="4" indent="-325128" algn="l" rtl="0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926154" marR="0" lvl="5" indent="-325128" algn="l" rtl="0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13845" marR="0" lvl="6" indent="-325128" algn="l" rtl="0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901537" marR="0" lvl="7" indent="-325128" algn="l" rtl="0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389230" marR="0" lvl="8" indent="-325128" algn="l" rtl="0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22296667" y="7368070"/>
            <a:ext cx="19399704" cy="3071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b" anchorCtr="0"/>
          <a:lstStyle>
            <a:lvl1pPr marL="487692" marR="0" lvl="0" indent="-243846" algn="l" rtl="0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92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75385" marR="0" lvl="1" indent="-243846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463077" marR="0" lvl="2" indent="-243846" algn="l" rtl="0">
              <a:spcBef>
                <a:spcPts val="27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8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950769" marR="0" lvl="3" indent="-243846" algn="l" rtl="0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8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460" marR="0" lvl="4" indent="-243846" algn="l" rtl="0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8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926154" marR="0" lvl="5" indent="-243846" algn="l" rtl="0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8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13845" marR="0" lvl="6" indent="-243846" algn="l" rtl="0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8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901537" marR="0" lvl="7" indent="-243846" algn="l" rtl="0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8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389230" marR="0" lvl="8" indent="-243846" algn="l" rtl="0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8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22296667" y="10439878"/>
            <a:ext cx="19399704" cy="18965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L="487692" marR="0" lvl="0" indent="-365770" algn="l" rtl="0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75385" marR="0" lvl="1" indent="-345449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463077" marR="0" lvl="2" indent="-331901" algn="l" rtl="0">
              <a:spcBef>
                <a:spcPts val="27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8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950769" marR="0" lvl="3" indent="-325128" algn="l" rtl="0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460" marR="0" lvl="4" indent="-325128" algn="l" rtl="0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926154" marR="0" lvl="5" indent="-325128" algn="l" rtl="0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13845" marR="0" lvl="6" indent="-325128" algn="l" rtl="0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901537" marR="0" lvl="7" indent="-325128" algn="l" rtl="0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389230" marR="0" lvl="8" indent="-325128" algn="l" rtl="0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3291840" y="29992320"/>
            <a:ext cx="914400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14996160" y="29992320"/>
            <a:ext cx="1389888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31455360" y="29992320"/>
            <a:ext cx="914400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60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60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60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60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60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60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60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60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60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3291843" y="2926080"/>
            <a:ext cx="37307523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0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0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0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0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0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0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0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0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0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3291840" y="29992320"/>
            <a:ext cx="914400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14996160" y="29992320"/>
            <a:ext cx="1389888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31455360" y="29992320"/>
            <a:ext cx="914400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60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60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60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60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60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60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60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60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60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3291840" y="29992320"/>
            <a:ext cx="914400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14996160" y="29992320"/>
            <a:ext cx="1389888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31455360" y="29992320"/>
            <a:ext cx="914400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60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60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60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60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60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60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60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60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60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2194835" y="1310165"/>
            <a:ext cx="14439900" cy="557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0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0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0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0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0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0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0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0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17159968" y="1310165"/>
            <a:ext cx="24536400" cy="28094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L="487692" marR="0" lvl="0" indent="-406410" algn="l" rtl="0">
              <a:spcBef>
                <a:spcPts val="512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75385" marR="0" lvl="1" indent="-386089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2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463077" marR="0" lvl="2" indent="-365770" algn="l" rtl="0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950769" marR="0" lvl="3" indent="-345449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460" marR="0" lvl="4" indent="-345449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926154" marR="0" lvl="5" indent="-345449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13845" marR="0" lvl="6" indent="-345449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901537" marR="0" lvl="7" indent="-345449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389230" marR="0" lvl="8" indent="-345449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2194835" y="6888008"/>
            <a:ext cx="14439900" cy="22517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L="487692" marR="0" lvl="0" indent="-243846" algn="l" rtl="0">
              <a:spcBef>
                <a:spcPts val="23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7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75385" marR="0" lvl="1" indent="-243846" algn="l" rtl="0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463077" marR="0" lvl="2" indent="-243846" algn="l" rtl="0">
              <a:spcBef>
                <a:spcPts val="149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4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950769" marR="0" lvl="3" indent="-243846" algn="l" rtl="0">
              <a:spcBef>
                <a:spcPts val="149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4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460" marR="0" lvl="4" indent="-243846" algn="l" rtl="0">
              <a:spcBef>
                <a:spcPts val="149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4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926154" marR="0" lvl="5" indent="-243846" algn="l" rtl="0">
              <a:spcBef>
                <a:spcPts val="149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4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13845" marR="0" lvl="6" indent="-243846" algn="l" rtl="0">
              <a:spcBef>
                <a:spcPts val="149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4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901537" marR="0" lvl="7" indent="-243846" algn="l" rtl="0">
              <a:spcBef>
                <a:spcPts val="149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4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389230" marR="0" lvl="8" indent="-243846" algn="l" rtl="0">
              <a:spcBef>
                <a:spcPts val="149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4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3291840" y="29992320"/>
            <a:ext cx="914400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14996160" y="29992320"/>
            <a:ext cx="1389888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31455360" y="29992320"/>
            <a:ext cx="914400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60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60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60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60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60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60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60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60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60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602439" y="23042880"/>
            <a:ext cx="26335264" cy="2720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0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0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0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0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0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0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0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0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8602439" y="2941799"/>
            <a:ext cx="26335264" cy="1975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l" rtl="0">
              <a:spcBef>
                <a:spcPts val="512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2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602439" y="25763220"/>
            <a:ext cx="26335264" cy="3863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L="487692" marR="0" lvl="0" indent="-243846" algn="l" rtl="0">
              <a:spcBef>
                <a:spcPts val="23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7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75385" marR="0" lvl="1" indent="-243846" algn="l" rtl="0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463077" marR="0" lvl="2" indent="-243846" algn="l" rtl="0">
              <a:spcBef>
                <a:spcPts val="149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4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950769" marR="0" lvl="3" indent="-243846" algn="l" rtl="0">
              <a:spcBef>
                <a:spcPts val="149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4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460" marR="0" lvl="4" indent="-243846" algn="l" rtl="0">
              <a:spcBef>
                <a:spcPts val="149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4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926154" marR="0" lvl="5" indent="-243846" algn="l" rtl="0">
              <a:spcBef>
                <a:spcPts val="149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4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13845" marR="0" lvl="6" indent="-243846" algn="l" rtl="0">
              <a:spcBef>
                <a:spcPts val="149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4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901537" marR="0" lvl="7" indent="-243846" algn="l" rtl="0">
              <a:spcBef>
                <a:spcPts val="149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4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389230" marR="0" lvl="8" indent="-243846" algn="l" rtl="0">
              <a:spcBef>
                <a:spcPts val="149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4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3291840" y="29992320"/>
            <a:ext cx="914400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14996160" y="29992320"/>
            <a:ext cx="1389888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31455360" y="29992320"/>
            <a:ext cx="914400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60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60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60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60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60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60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60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60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60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3291843" y="2926080"/>
            <a:ext cx="37307523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0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0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0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0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0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0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0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0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0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12070080" y="731522"/>
            <a:ext cx="19751040" cy="3730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L="487692" marR="0" lvl="0" indent="-1137949" algn="l" rtl="0">
              <a:spcBef>
                <a:spcPts val="2816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Char char="•"/>
              <a:defRPr sz="140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75385" marR="0" lvl="1" indent="-1029573" algn="l" rtl="0">
              <a:spcBef>
                <a:spcPts val="2475"/>
              </a:spcBef>
              <a:spcAft>
                <a:spcPts val="0"/>
              </a:spcAft>
              <a:buClr>
                <a:schemeClr val="dk1"/>
              </a:buClr>
              <a:buSzPts val="11600"/>
              <a:buFont typeface="Arial"/>
              <a:buChar char="–"/>
              <a:defRPr sz="1237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463077" marR="0" lvl="2" indent="-914422" algn="l" rtl="0">
              <a:spcBef>
                <a:spcPts val="2112"/>
              </a:spcBef>
              <a:spcAft>
                <a:spcPts val="0"/>
              </a:spcAft>
              <a:buClr>
                <a:schemeClr val="dk1"/>
              </a:buClr>
              <a:buSzPts val="9900"/>
              <a:buFont typeface="Arial"/>
              <a:buChar char="•"/>
              <a:defRPr sz="10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950769" marR="0" lvl="3" indent="-799273" algn="l" rtl="0">
              <a:spcBef>
                <a:spcPts val="1749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–"/>
              <a:defRPr sz="874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460" marR="0" lvl="4" indent="-799273" algn="l" rtl="0">
              <a:spcBef>
                <a:spcPts val="1749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sz="874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926154" marR="0" lvl="5" indent="-799273" algn="l" rtl="0">
              <a:spcBef>
                <a:spcPts val="1749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sz="874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13845" marR="0" lvl="6" indent="-799273" algn="l" rtl="0">
              <a:spcBef>
                <a:spcPts val="1749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sz="874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901537" marR="0" lvl="7" indent="-799273" algn="l" rtl="0">
              <a:spcBef>
                <a:spcPts val="1749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sz="874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389230" marR="0" lvl="8" indent="-799273" algn="l" rtl="0">
              <a:spcBef>
                <a:spcPts val="1749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sz="874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3291840" y="29992320"/>
            <a:ext cx="914400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14996160" y="29992320"/>
            <a:ext cx="1389888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31455360" y="29992320"/>
            <a:ext cx="914400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60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60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60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60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60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60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60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60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60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291843" y="2926080"/>
            <a:ext cx="37307523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291843" y="9509760"/>
            <a:ext cx="37307523" cy="1975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L="457200" marR="0" lvl="0" indent="-1066800" algn="l" rtl="0"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Char char="•"/>
              <a:defRPr sz="1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965200" algn="l" rtl="0">
              <a:spcBef>
                <a:spcPts val="2320"/>
              </a:spcBef>
              <a:spcAft>
                <a:spcPts val="0"/>
              </a:spcAft>
              <a:buClr>
                <a:schemeClr val="dk1"/>
              </a:buClr>
              <a:buSzPts val="11600"/>
              <a:buFont typeface="Arial"/>
              <a:buChar char="–"/>
              <a:defRPr sz="1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857250" algn="l" rtl="0">
              <a:spcBef>
                <a:spcPts val="1980"/>
              </a:spcBef>
              <a:spcAft>
                <a:spcPts val="0"/>
              </a:spcAft>
              <a:buClr>
                <a:schemeClr val="dk1"/>
              </a:buClr>
              <a:buSzPts val="9900"/>
              <a:buFont typeface="Arial"/>
              <a:buChar char="•"/>
              <a:defRPr sz="9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749300" algn="l" rtl="0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–"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749300" algn="l" rtl="0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749300" algn="l" rtl="0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749300" algn="l" rtl="0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749300" algn="l" rtl="0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749300" algn="l" rtl="0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3291840" y="29992320"/>
            <a:ext cx="914400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14996160" y="29992320"/>
            <a:ext cx="1389888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31455360" y="29992320"/>
            <a:ext cx="914400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60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60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60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60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60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60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60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60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60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9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9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9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9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9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9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9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9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9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9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9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9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9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9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9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9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9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9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9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9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9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9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9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9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9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9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9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Relationship Id="rId1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A picture containing text&#10;&#10;Description automatically generated">
            <a:extLst>
              <a:ext uri="{FF2B5EF4-FFF2-40B4-BE49-F238E27FC236}">
                <a16:creationId xmlns:a16="http://schemas.microsoft.com/office/drawing/2014/main" id="{A5CD3AF9-619F-6146-9F64-8FCAE5A03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9911" y="14403218"/>
            <a:ext cx="4888335" cy="10067066"/>
          </a:xfrm>
          <a:prstGeom prst="rect">
            <a:avLst/>
          </a:prstGeom>
        </p:spPr>
      </p:pic>
      <p:sp>
        <p:nvSpPr>
          <p:cNvPr id="91" name="Google Shape;91;p13"/>
          <p:cNvSpPr txBox="1"/>
          <p:nvPr/>
        </p:nvSpPr>
        <p:spPr>
          <a:xfrm>
            <a:off x="0" y="1265"/>
            <a:ext cx="43789600" cy="3319648"/>
          </a:xfrm>
          <a:prstGeom prst="rect">
            <a:avLst/>
          </a:prstGeom>
          <a:solidFill>
            <a:srgbClr val="800000"/>
          </a:solidFill>
          <a:ln w="127000" cap="flat" cmpd="sng">
            <a:solidFill>
              <a:srgbClr val="8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216587" tIns="19093" rIns="216587" bIns="19093" anchor="ctr" anchorCtr="1">
            <a:noAutofit/>
          </a:bodyPr>
          <a:lstStyle/>
          <a:p>
            <a:pPr algn="ctr"/>
            <a:r>
              <a:rPr lang="en-US" sz="7040" b="1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 			Interlocutors preserve complexity in language</a:t>
            </a:r>
            <a:endParaRPr sz="7040" dirty="0">
              <a:solidFill>
                <a:schemeClr val="bg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algn="ctr"/>
            <a:r>
              <a:rPr lang="en-US" sz="3840" i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Madeline Meyers, Dan </a:t>
            </a:r>
            <a:r>
              <a:rPr lang="en-US" sz="3840" i="1" dirty="0" err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Yurovsky</a:t>
            </a:r>
            <a:r>
              <a:rPr lang="en-US" sz="3840" i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</a:p>
          <a:p>
            <a:pPr algn="ctr"/>
            <a:r>
              <a:rPr lang="en-US" sz="3840" i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The Department of Psychology, University of Chicago</a:t>
            </a:r>
            <a:endParaRPr sz="3840" dirty="0">
              <a:solidFill>
                <a:schemeClr val="lt1"/>
              </a:solidFill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18283" y="3527889"/>
            <a:ext cx="16618187" cy="1219200"/>
          </a:xfrm>
          <a:prstGeom prst="rect">
            <a:avLst/>
          </a:prstGeom>
          <a:noFill/>
          <a:ln w="76200" cap="flat" cmpd="sng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20" tIns="36560" rIns="73120" bIns="36560" anchor="t" anchorCtr="0">
            <a:noAutofit/>
          </a:bodyPr>
          <a:lstStyle/>
          <a:p>
            <a:endParaRPr sz="1920">
              <a:solidFill>
                <a:srgbClr val="D6D6CE"/>
              </a:solidFill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5951576" y="3646119"/>
            <a:ext cx="489536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20" tIns="36560" rIns="73120" bIns="36560" anchor="t" anchorCtr="0">
            <a:noAutofit/>
          </a:bodyPr>
          <a:lstStyle/>
          <a:p>
            <a:r>
              <a:rPr lang="en-US" sz="5973" b="1" dirty="0">
                <a:solidFill>
                  <a:srgbClr val="D6D6CE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5973" dirty="0">
                <a:solidFill>
                  <a:srgbClr val="800000"/>
                </a:solidFill>
                <a:latin typeface="Georgia"/>
                <a:ea typeface="Georgia"/>
                <a:cs typeface="Georgia"/>
                <a:sym typeface="Georgia"/>
              </a:rPr>
              <a:t>Background</a:t>
            </a:r>
            <a:endParaRPr sz="1792" dirty="0">
              <a:solidFill>
                <a:srgbClr val="800000"/>
              </a:solidFill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31617920" y="27838403"/>
            <a:ext cx="8615680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20" tIns="36560" rIns="73120" bIns="36560" anchor="t" anchorCtr="0">
            <a:noAutofit/>
          </a:bodyPr>
          <a:lstStyle/>
          <a:p>
            <a:endParaRPr sz="1173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2" name="Google Shape;102;p13"/>
          <p:cNvSpPr/>
          <p:nvPr/>
        </p:nvSpPr>
        <p:spPr>
          <a:xfrm>
            <a:off x="16966317" y="3502427"/>
            <a:ext cx="26823283" cy="1259341"/>
          </a:xfrm>
          <a:prstGeom prst="rect">
            <a:avLst/>
          </a:prstGeom>
          <a:noFill/>
          <a:ln w="76200" cap="flat" cmpd="sng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20" tIns="36560" rIns="73120" bIns="36560" anchor="t" anchorCtr="0">
            <a:noAutofit/>
          </a:bodyPr>
          <a:lstStyle/>
          <a:p>
            <a:endParaRPr sz="1920">
              <a:solidFill>
                <a:srgbClr val="FFFFFF"/>
              </a:solidFill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27888178" y="3632392"/>
            <a:ext cx="4937563" cy="1032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20" tIns="36560" rIns="73120" bIns="36560" anchor="t" anchorCtr="0">
            <a:noAutofit/>
          </a:bodyPr>
          <a:lstStyle/>
          <a:p>
            <a:pPr algn="ctr"/>
            <a:r>
              <a:rPr lang="en-US" sz="5973" dirty="0">
                <a:solidFill>
                  <a:srgbClr val="800000"/>
                </a:solidFill>
                <a:latin typeface="Georgia"/>
                <a:ea typeface="Georgia"/>
                <a:cs typeface="Georgia"/>
                <a:sym typeface="Georgia"/>
              </a:rPr>
              <a:t>Results</a:t>
            </a:r>
            <a:endParaRPr sz="5973" dirty="0">
              <a:solidFill>
                <a:srgbClr val="8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4" name="Google Shape;104;p13"/>
          <p:cNvSpPr/>
          <p:nvPr/>
        </p:nvSpPr>
        <p:spPr>
          <a:xfrm>
            <a:off x="25311260" y="24406154"/>
            <a:ext cx="18579939" cy="1219200"/>
          </a:xfrm>
          <a:prstGeom prst="rect">
            <a:avLst/>
          </a:prstGeom>
          <a:solidFill>
            <a:schemeClr val="lt1"/>
          </a:solidFill>
          <a:ln w="76200" cap="flat" cmpd="sng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20" tIns="36560" rIns="73120" bIns="36560" anchor="t" anchorCtr="0">
            <a:noAutofit/>
          </a:bodyPr>
          <a:lstStyle/>
          <a:p>
            <a:endParaRPr sz="1920">
              <a:solidFill>
                <a:srgbClr val="FFFFFF"/>
              </a:solidFill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29043465" y="24536566"/>
            <a:ext cx="11836496" cy="99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20" tIns="36560" rIns="73120" bIns="36560" anchor="t" anchorCtr="0">
            <a:noAutofit/>
          </a:bodyPr>
          <a:lstStyle/>
          <a:p>
            <a:pPr algn="ctr"/>
            <a:r>
              <a:rPr lang="en-US" sz="5973" dirty="0">
                <a:solidFill>
                  <a:srgbClr val="800000"/>
                </a:solidFill>
                <a:latin typeface="Georgia"/>
                <a:ea typeface="Georgia"/>
                <a:cs typeface="Georgia"/>
                <a:sym typeface="Georgia"/>
              </a:rPr>
              <a:t>Conclusions &amp; Future Work</a:t>
            </a:r>
            <a:endParaRPr sz="5973" dirty="0">
              <a:solidFill>
                <a:srgbClr val="8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4" name="Google Shape;114;p13"/>
          <p:cNvSpPr txBox="1"/>
          <p:nvPr/>
        </p:nvSpPr>
        <p:spPr>
          <a:xfrm>
            <a:off x="10970026" y="24564738"/>
            <a:ext cx="342496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20" tIns="36560" rIns="73120" bIns="36560" anchor="t" anchorCtr="0">
            <a:noAutofit/>
          </a:bodyPr>
          <a:lstStyle/>
          <a:p>
            <a:pPr algn="ctr"/>
            <a:r>
              <a:rPr lang="en-US" sz="5973" dirty="0">
                <a:solidFill>
                  <a:srgbClr val="800000"/>
                </a:solidFill>
                <a:latin typeface="Georgia"/>
                <a:ea typeface="Georgia"/>
                <a:cs typeface="Georgia"/>
                <a:sym typeface="Georgia"/>
              </a:rPr>
              <a:t>Methods</a:t>
            </a:r>
            <a:endParaRPr sz="5973" dirty="0">
              <a:solidFill>
                <a:srgbClr val="8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2E4945-4E06-A94D-A08C-0B12C5F806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78" t="24123" r="2996" b="28295"/>
          <a:stretch/>
        </p:blipFill>
        <p:spPr>
          <a:xfrm>
            <a:off x="1281522" y="526998"/>
            <a:ext cx="8577765" cy="21750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CF8A4F-0807-EA44-B117-AF4646E8C9E4}"/>
              </a:ext>
            </a:extLst>
          </p:cNvPr>
          <p:cNvSpPr txBox="1"/>
          <p:nvPr/>
        </p:nvSpPr>
        <p:spPr>
          <a:xfrm>
            <a:off x="74833" y="4764216"/>
            <a:ext cx="16720607" cy="5344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7692" indent="-487692">
              <a:buFont typeface="Arial" panose="020B0604020202020204" pitchFamily="34" charset="0"/>
              <a:buChar char="•"/>
            </a:pPr>
            <a:r>
              <a:rPr lang="en-US" sz="3413" dirty="0">
                <a:latin typeface="Georgia" panose="02040502050405020303" pitchFamily="18" charset="0"/>
              </a:rPr>
              <a:t>Why do languages change and evolve, aside from acquiring new vocabulary? </a:t>
            </a:r>
          </a:p>
          <a:p>
            <a:pPr marL="487692" indent="-487692">
              <a:buFont typeface="Arial" panose="020B0604020202020204" pitchFamily="34" charset="0"/>
              <a:buChar char="•"/>
            </a:pPr>
            <a:r>
              <a:rPr lang="en-US" sz="3413" b="1" dirty="0">
                <a:latin typeface="Georgia" panose="02040502050405020303" pitchFamily="18" charset="0"/>
              </a:rPr>
              <a:t>Transmissibility </a:t>
            </a:r>
            <a:r>
              <a:rPr lang="en-US" sz="3413" dirty="0">
                <a:latin typeface="Georgia" panose="02040502050405020303" pitchFamily="18" charset="0"/>
              </a:rPr>
              <a:t>pressure: the language needs to be </a:t>
            </a:r>
            <a:r>
              <a:rPr lang="en-US" sz="3413" b="1" dirty="0">
                <a:latin typeface="Georgia" panose="02040502050405020303" pitchFamily="18" charset="0"/>
              </a:rPr>
              <a:t>learnable, </a:t>
            </a:r>
            <a:r>
              <a:rPr lang="en-US" sz="3413" dirty="0">
                <a:latin typeface="Georgia" panose="02040502050405020303" pitchFamily="18" charset="0"/>
              </a:rPr>
              <a:t>and therefore </a:t>
            </a:r>
            <a:r>
              <a:rPr lang="en-US" sz="3413" b="1" dirty="0">
                <a:latin typeface="Georgia" panose="02040502050405020303" pitchFamily="18" charset="0"/>
              </a:rPr>
              <a:t>simple. </a:t>
            </a:r>
            <a:endParaRPr lang="en-US" sz="3413" dirty="0">
              <a:latin typeface="Georgia" panose="02040502050405020303" pitchFamily="18" charset="0"/>
            </a:endParaRPr>
          </a:p>
          <a:p>
            <a:pPr marL="487692" indent="-487692">
              <a:buFont typeface="Arial" panose="020B0604020202020204" pitchFamily="34" charset="0"/>
              <a:buChar char="•"/>
            </a:pPr>
            <a:r>
              <a:rPr lang="en-US" sz="3413" dirty="0">
                <a:latin typeface="Georgia" panose="02040502050405020303" pitchFamily="18" charset="0"/>
              </a:rPr>
              <a:t>Early language learners have potentially greater pressures towards </a:t>
            </a:r>
            <a:r>
              <a:rPr lang="en-US" sz="3413" b="1" dirty="0">
                <a:latin typeface="Georgia" panose="02040502050405020303" pitchFamily="18" charset="0"/>
              </a:rPr>
              <a:t>transmissibility – </a:t>
            </a:r>
            <a:r>
              <a:rPr lang="en-US" sz="3413" dirty="0">
                <a:latin typeface="Georgia" panose="02040502050405020303" pitchFamily="18" charset="0"/>
              </a:rPr>
              <a:t>what protects against oversimplification? </a:t>
            </a:r>
            <a:endParaRPr lang="en-US" sz="3413" b="1" dirty="0">
              <a:latin typeface="Georgia" panose="02040502050405020303" pitchFamily="18" charset="0"/>
            </a:endParaRPr>
          </a:p>
          <a:p>
            <a:pPr marL="487692" indent="-487692">
              <a:buFont typeface="Arial" panose="020B0604020202020204" pitchFamily="34" charset="0"/>
              <a:buChar char="•"/>
            </a:pPr>
            <a:r>
              <a:rPr lang="en-US" sz="3413" dirty="0">
                <a:latin typeface="Georgia" panose="02040502050405020303" pitchFamily="18" charset="0"/>
              </a:rPr>
              <a:t>Language learning is an active, social process: involving feedback from those who are more knowledgeable in the language (e.g. parents).</a:t>
            </a:r>
          </a:p>
          <a:p>
            <a:pPr marL="487692" indent="-487692">
              <a:buFont typeface="Arial" panose="020B0604020202020204" pitchFamily="34" charset="0"/>
              <a:buChar char="•"/>
            </a:pPr>
            <a:r>
              <a:rPr lang="en-US" sz="3413" dirty="0">
                <a:latin typeface="Georgia" panose="02040502050405020303" pitchFamily="18" charset="0"/>
              </a:rPr>
              <a:t>We predict that the the influence of these knowledgeable speakers, by way of implicit or explicit correction, protects against oversimplification in the language-transmission process. </a:t>
            </a:r>
          </a:p>
        </p:txBody>
      </p:sp>
      <p:sp>
        <p:nvSpPr>
          <p:cNvPr id="46" name="Google Shape;95;p13">
            <a:extLst>
              <a:ext uri="{FF2B5EF4-FFF2-40B4-BE49-F238E27FC236}">
                <a16:creationId xmlns:a16="http://schemas.microsoft.com/office/drawing/2014/main" id="{6AAAFC91-B3B3-C94C-92F0-91B880D69742}"/>
              </a:ext>
            </a:extLst>
          </p:cNvPr>
          <p:cNvSpPr/>
          <p:nvPr/>
        </p:nvSpPr>
        <p:spPr>
          <a:xfrm>
            <a:off x="282846" y="10554800"/>
            <a:ext cx="16512594" cy="1278467"/>
          </a:xfrm>
          <a:prstGeom prst="rect">
            <a:avLst/>
          </a:prstGeom>
          <a:noFill/>
          <a:ln w="76200" cap="flat" cmpd="sng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20" tIns="36560" rIns="73120" bIns="36560" anchor="t" anchorCtr="0">
            <a:noAutofit/>
          </a:bodyPr>
          <a:lstStyle/>
          <a:p>
            <a:endParaRPr sz="1920">
              <a:solidFill>
                <a:srgbClr val="FFFFFF"/>
              </a:solidFill>
            </a:endParaRPr>
          </a:p>
        </p:txBody>
      </p:sp>
      <p:sp>
        <p:nvSpPr>
          <p:cNvPr id="47" name="Google Shape;96;p13">
            <a:extLst>
              <a:ext uri="{FF2B5EF4-FFF2-40B4-BE49-F238E27FC236}">
                <a16:creationId xmlns:a16="http://schemas.microsoft.com/office/drawing/2014/main" id="{C515445C-67C8-B540-81C3-05E1A0295725}"/>
              </a:ext>
            </a:extLst>
          </p:cNvPr>
          <p:cNvSpPr txBox="1"/>
          <p:nvPr/>
        </p:nvSpPr>
        <p:spPr>
          <a:xfrm>
            <a:off x="4536598" y="10692614"/>
            <a:ext cx="9472435" cy="1124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20" tIns="36560" rIns="73120" bIns="36560" anchor="t" anchorCtr="0">
            <a:noAutofit/>
          </a:bodyPr>
          <a:lstStyle/>
          <a:p>
            <a:pPr lvl="0"/>
            <a:r>
              <a:rPr lang="en-US" sz="5760" dirty="0">
                <a:solidFill>
                  <a:srgbClr val="800000"/>
                </a:solidFill>
                <a:latin typeface="Georgia"/>
                <a:ea typeface="Georgia"/>
                <a:cs typeface="Georgia"/>
                <a:sym typeface="Georgia"/>
              </a:rPr>
              <a:t>Iterated Learning Paradigm</a:t>
            </a:r>
            <a:endParaRPr lang="en-US" sz="5973" dirty="0">
              <a:solidFill>
                <a:srgbClr val="C00000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C9F5442-9ED1-DD42-B5D0-0367A6B96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2300" y="14718511"/>
            <a:ext cx="70621803" cy="374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536" tIns="48768" rIns="97536" bIns="48768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792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8F40F479-EDA2-564D-9FF6-9A901854CD09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81" y="28312361"/>
            <a:ext cx="2329893" cy="2170833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BE910E9E-786C-344A-8864-32495E6F9C3C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200" y="26679346"/>
            <a:ext cx="2864425" cy="2033532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BAE69A3C-B2E4-5049-8C7E-79F1581223F4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323" y="30196903"/>
            <a:ext cx="2960412" cy="200699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67B866A-CE91-3946-84E9-D432BA27E3C7}"/>
              </a:ext>
            </a:extLst>
          </p:cNvPr>
          <p:cNvSpPr txBox="1"/>
          <p:nvPr/>
        </p:nvSpPr>
        <p:spPr>
          <a:xfrm>
            <a:off x="6871324" y="25835733"/>
            <a:ext cx="15437473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40" b="1" dirty="0">
                <a:latin typeface="Georgia" panose="02040502050405020303" pitchFamily="18" charset="0"/>
              </a:rPr>
              <a:t>Baseline Experiment &amp; Learners in Dyad Experiment 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C6B4D1D-8671-B84E-B213-7CBEC1C9DF8F}"/>
              </a:ext>
            </a:extLst>
          </p:cNvPr>
          <p:cNvSpPr txBox="1"/>
          <p:nvPr/>
        </p:nvSpPr>
        <p:spPr>
          <a:xfrm>
            <a:off x="6983709" y="29394599"/>
            <a:ext cx="11158208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40" b="1" dirty="0">
                <a:latin typeface="Georgia" panose="02040502050405020303" pitchFamily="18" charset="0"/>
              </a:rPr>
              <a:t>Fixers in Dyad Experiment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C27EB36-90F4-564A-B3B7-2CBF8F72EE81}"/>
              </a:ext>
            </a:extLst>
          </p:cNvPr>
          <p:cNvSpPr txBox="1"/>
          <p:nvPr/>
        </p:nvSpPr>
        <p:spPr>
          <a:xfrm>
            <a:off x="664153" y="30385101"/>
            <a:ext cx="2632747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b="1" dirty="0">
                <a:solidFill>
                  <a:srgbClr val="800000"/>
                </a:solidFill>
                <a:latin typeface="Georgia"/>
                <a:sym typeface="Georgia"/>
              </a:rPr>
              <a:t>Target Grid: </a:t>
            </a:r>
          </a:p>
          <a:p>
            <a:r>
              <a:rPr lang="en-US" sz="2133" b="1" dirty="0">
                <a:solidFill>
                  <a:srgbClr val="800000"/>
                </a:solidFill>
                <a:latin typeface="Georgia"/>
                <a:sym typeface="Georgia"/>
              </a:rPr>
              <a:t>10 seconds</a:t>
            </a:r>
            <a:endParaRPr lang="en-US" sz="2133" b="1" dirty="0">
              <a:solidFill>
                <a:srgbClr val="C00000"/>
              </a:solidFill>
            </a:endParaRP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8FB9DC2B-75D2-2A49-ACC0-7C0A16B2680D}"/>
              </a:ext>
            </a:extLst>
          </p:cNvPr>
          <p:cNvCxnSpPr>
            <a:cxnSpLocks/>
          </p:cNvCxnSpPr>
          <p:nvPr/>
        </p:nvCxnSpPr>
        <p:spPr>
          <a:xfrm>
            <a:off x="2782068" y="29412197"/>
            <a:ext cx="1183429" cy="0"/>
          </a:xfrm>
          <a:prstGeom prst="straightConnector1">
            <a:avLst/>
          </a:prstGeom>
          <a:ln w="152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F6FFE7F0-0AD0-E449-A08E-3EC5ACFF05DF}"/>
              </a:ext>
            </a:extLst>
          </p:cNvPr>
          <p:cNvSpPr txBox="1"/>
          <p:nvPr/>
        </p:nvSpPr>
        <p:spPr>
          <a:xfrm>
            <a:off x="4028439" y="30284586"/>
            <a:ext cx="2855264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b="1" dirty="0">
                <a:solidFill>
                  <a:srgbClr val="800000"/>
                </a:solidFill>
                <a:latin typeface="Georgia"/>
                <a:sym typeface="Georgia"/>
              </a:rPr>
              <a:t>Visual Mask: </a:t>
            </a:r>
          </a:p>
          <a:p>
            <a:r>
              <a:rPr lang="en-US" sz="2133" b="1" dirty="0">
                <a:solidFill>
                  <a:srgbClr val="800000"/>
                </a:solidFill>
                <a:latin typeface="Georgia"/>
                <a:sym typeface="Georgia"/>
              </a:rPr>
              <a:t>3 seconds</a:t>
            </a:r>
            <a:endParaRPr lang="en-US" sz="2133" b="1" dirty="0">
              <a:solidFill>
                <a:srgbClr val="C00000"/>
              </a:solidFill>
            </a:endParaRP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F506B6D-3158-D24B-93D8-3E4655EFBC1D}"/>
              </a:ext>
            </a:extLst>
          </p:cNvPr>
          <p:cNvCxnSpPr>
            <a:cxnSpLocks/>
          </p:cNvCxnSpPr>
          <p:nvPr/>
        </p:nvCxnSpPr>
        <p:spPr>
          <a:xfrm flipV="1">
            <a:off x="5929222" y="27838246"/>
            <a:ext cx="1545963" cy="1543959"/>
          </a:xfrm>
          <a:prstGeom prst="straightConnector1">
            <a:avLst/>
          </a:prstGeom>
          <a:ln w="152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EB141933-0B8A-0347-AC1C-FCCE937F24AA}"/>
              </a:ext>
            </a:extLst>
          </p:cNvPr>
          <p:cNvSpPr txBox="1"/>
          <p:nvPr/>
        </p:nvSpPr>
        <p:spPr>
          <a:xfrm>
            <a:off x="7414237" y="28637989"/>
            <a:ext cx="3717159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b="1" dirty="0">
                <a:solidFill>
                  <a:srgbClr val="800000"/>
                </a:solidFill>
                <a:latin typeface="Georgia"/>
                <a:sym typeface="Georgia"/>
              </a:rPr>
              <a:t>Input Grid: </a:t>
            </a:r>
          </a:p>
          <a:p>
            <a:r>
              <a:rPr lang="en-US" sz="2133" b="1" dirty="0">
                <a:solidFill>
                  <a:srgbClr val="800000"/>
                </a:solidFill>
                <a:latin typeface="Georgia"/>
                <a:sym typeface="Georgia"/>
              </a:rPr>
              <a:t>Max 60 seconds</a:t>
            </a:r>
            <a:endParaRPr lang="en-US" sz="2133" b="1" dirty="0">
              <a:solidFill>
                <a:srgbClr val="C00000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D171FB7-2365-2740-82BA-0D61112A9162}"/>
              </a:ext>
            </a:extLst>
          </p:cNvPr>
          <p:cNvCxnSpPr>
            <a:cxnSpLocks/>
          </p:cNvCxnSpPr>
          <p:nvPr/>
        </p:nvCxnSpPr>
        <p:spPr>
          <a:xfrm>
            <a:off x="9883408" y="27595637"/>
            <a:ext cx="1183429" cy="0"/>
          </a:xfrm>
          <a:prstGeom prst="straightConnector1">
            <a:avLst/>
          </a:prstGeom>
          <a:ln w="152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AED98E74-633B-D849-A704-B784A960DF0B}"/>
              </a:ext>
            </a:extLst>
          </p:cNvPr>
          <p:cNvCxnSpPr>
            <a:cxnSpLocks/>
          </p:cNvCxnSpPr>
          <p:nvPr/>
        </p:nvCxnSpPr>
        <p:spPr>
          <a:xfrm>
            <a:off x="5955961" y="29654035"/>
            <a:ext cx="1519223" cy="1876220"/>
          </a:xfrm>
          <a:prstGeom prst="straightConnector1">
            <a:avLst/>
          </a:prstGeom>
          <a:ln w="152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9AA69896-487A-DE40-875C-5987A4652101}"/>
              </a:ext>
            </a:extLst>
          </p:cNvPr>
          <p:cNvCxnSpPr>
            <a:cxnSpLocks/>
          </p:cNvCxnSpPr>
          <p:nvPr/>
        </p:nvCxnSpPr>
        <p:spPr>
          <a:xfrm>
            <a:off x="9958653" y="31160927"/>
            <a:ext cx="1183429" cy="0"/>
          </a:xfrm>
          <a:prstGeom prst="straightConnector1">
            <a:avLst/>
          </a:prstGeom>
          <a:ln w="152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B18D1F5C-51EE-AC42-B879-29018D885A37}"/>
              </a:ext>
            </a:extLst>
          </p:cNvPr>
          <p:cNvSpPr txBox="1"/>
          <p:nvPr/>
        </p:nvSpPr>
        <p:spPr>
          <a:xfrm>
            <a:off x="7631121" y="32046310"/>
            <a:ext cx="3717159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b="1" dirty="0">
                <a:solidFill>
                  <a:srgbClr val="800000"/>
                </a:solidFill>
                <a:latin typeface="Georgia"/>
                <a:sym typeface="Georgia"/>
              </a:rPr>
              <a:t>Input Grid: </a:t>
            </a:r>
          </a:p>
          <a:p>
            <a:r>
              <a:rPr lang="en-US" sz="2133" b="1" dirty="0">
                <a:solidFill>
                  <a:srgbClr val="800000"/>
                </a:solidFill>
                <a:latin typeface="Georgia"/>
                <a:sym typeface="Georgia"/>
              </a:rPr>
              <a:t>Max 60 seconds</a:t>
            </a:r>
            <a:endParaRPr lang="en-US" sz="2133" b="1" dirty="0">
              <a:solidFill>
                <a:srgbClr val="C00000"/>
              </a:solidFill>
            </a:endParaRPr>
          </a:p>
        </p:txBody>
      </p:sp>
      <p:pic>
        <p:nvPicPr>
          <p:cNvPr id="144" name="Picture 143">
            <a:extLst>
              <a:ext uri="{FF2B5EF4-FFF2-40B4-BE49-F238E27FC236}">
                <a16:creationId xmlns:a16="http://schemas.microsoft.com/office/drawing/2014/main" id="{1C8D1105-EE83-D44A-8943-CEC354BA26A8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1353" y="30469213"/>
            <a:ext cx="2899556" cy="2097353"/>
          </a:xfrm>
          <a:prstGeom prst="rect">
            <a:avLst/>
          </a:prstGeom>
        </p:spPr>
      </p:pic>
      <p:sp>
        <p:nvSpPr>
          <p:cNvPr id="145" name="TextBox 144">
            <a:extLst>
              <a:ext uri="{FF2B5EF4-FFF2-40B4-BE49-F238E27FC236}">
                <a16:creationId xmlns:a16="http://schemas.microsoft.com/office/drawing/2014/main" id="{5A5D86DD-B162-4D4E-A8EF-29389149AD58}"/>
              </a:ext>
            </a:extLst>
          </p:cNvPr>
          <p:cNvSpPr txBox="1"/>
          <p:nvPr/>
        </p:nvSpPr>
        <p:spPr>
          <a:xfrm>
            <a:off x="14980809" y="26487048"/>
            <a:ext cx="10044384" cy="4138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Georgia" panose="02040502050405020303" pitchFamily="18" charset="0"/>
              </a:rPr>
              <a:t>1. Adult Baseline Experiment:</a:t>
            </a:r>
            <a:endParaRPr lang="en-US" sz="3200" dirty="0">
              <a:latin typeface="Georgia" panose="02040502050405020303" pitchFamily="18" charset="0"/>
            </a:endParaRPr>
          </a:p>
          <a:p>
            <a:pPr marL="508013" indent="-508013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480 U.S. adults on Amazon Mechanical Turk</a:t>
            </a:r>
          </a:p>
          <a:p>
            <a:pPr marL="508013" indent="-508013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40 chains of 12 generations each</a:t>
            </a:r>
          </a:p>
          <a:p>
            <a:r>
              <a:rPr lang="en-US" sz="3200" b="1" dirty="0">
                <a:latin typeface="Georgia" panose="02040502050405020303" pitchFamily="18" charset="0"/>
              </a:rPr>
              <a:t>2. Child Baseline Experiment (in progress):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61 children ages 6-8; data collected at the Museum of Science and Industry and the University of Chicago in Hyde Park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20 incomplete chains of 6 generations each</a:t>
            </a:r>
          </a:p>
          <a:p>
            <a:endParaRPr lang="en-US" sz="2844" dirty="0">
              <a:latin typeface="Georgia" panose="02040502050405020303" pitchFamily="18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78FAC32-694F-E14D-BE00-B5EA1C64A34A}"/>
              </a:ext>
            </a:extLst>
          </p:cNvPr>
          <p:cNvSpPr txBox="1"/>
          <p:nvPr/>
        </p:nvSpPr>
        <p:spPr>
          <a:xfrm>
            <a:off x="14942221" y="30026085"/>
            <a:ext cx="1004438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Georgia" panose="02040502050405020303" pitchFamily="18" charset="0"/>
              </a:rPr>
              <a:t>3. Adult-Adult Dyad Experiment:</a:t>
            </a:r>
          </a:p>
          <a:p>
            <a:pPr marL="508013" indent="-508013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960 U.S. adults on Amazon Mechanical Turk</a:t>
            </a:r>
          </a:p>
          <a:p>
            <a:pPr marL="508013" indent="-508013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40 chains of 12 generations each</a:t>
            </a:r>
          </a:p>
          <a:p>
            <a:r>
              <a:rPr lang="en-US" sz="3200" b="1" dirty="0">
                <a:latin typeface="Georgia" panose="02040502050405020303" pitchFamily="18" charset="0"/>
              </a:rPr>
              <a:t>4. Adult-Child Dyad Experiment (in progress):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82 children (learners, ages 6-8); 82 adults (fixers, </a:t>
            </a:r>
            <a:r>
              <a:rPr lang="en-US" sz="2800" dirty="0" err="1">
                <a:latin typeface="Georgia" panose="02040502050405020303" pitchFamily="18" charset="0"/>
              </a:rPr>
              <a:t>mTurk</a:t>
            </a:r>
            <a:r>
              <a:rPr lang="en-US" sz="2800" dirty="0">
                <a:latin typeface="Georgia" panose="02040502050405020303" pitchFamily="18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20 incomplete chains of 6 generations each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8AD500E-1669-F241-88B7-8CD76DC392E8}"/>
              </a:ext>
            </a:extLst>
          </p:cNvPr>
          <p:cNvSpPr txBox="1"/>
          <p:nvPr/>
        </p:nvSpPr>
        <p:spPr>
          <a:xfrm>
            <a:off x="25306636" y="25878403"/>
            <a:ext cx="18303644" cy="6712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7692" indent="-487692">
              <a:buFont typeface="Arial" panose="020B0604020202020204" pitchFamily="34" charset="0"/>
              <a:buChar char="•"/>
            </a:pPr>
            <a:r>
              <a:rPr lang="en-US" sz="3911" dirty="0">
                <a:latin typeface="Georgia" panose="02040502050405020303" pitchFamily="18" charset="0"/>
              </a:rPr>
              <a:t>Adults protect languages from simplification by children, reintroducing levels of complexity which match adult baseline performance</a:t>
            </a:r>
          </a:p>
          <a:p>
            <a:pPr marL="487692" indent="-487692">
              <a:buFont typeface="Arial" panose="020B0604020202020204" pitchFamily="34" charset="0"/>
              <a:buChar char="•"/>
            </a:pPr>
            <a:r>
              <a:rPr lang="en-US" sz="3911" dirty="0">
                <a:latin typeface="Georgia" panose="02040502050405020303" pitchFamily="18" charset="0"/>
              </a:rPr>
              <a:t>Adding a corrective element into the language learning process—like feedback from a teacher or parent—allows a higher degree of descriptiveness to be retained in language</a:t>
            </a:r>
          </a:p>
          <a:p>
            <a:pPr marL="487692" lvl="1" indent="-487692">
              <a:buFont typeface="Arial" panose="020B0604020202020204" pitchFamily="34" charset="0"/>
              <a:buChar char="•"/>
            </a:pPr>
            <a:r>
              <a:rPr lang="en-US" sz="3911" dirty="0">
                <a:latin typeface="Georgia" panose="02040502050405020303" pitchFamily="18" charset="0"/>
              </a:rPr>
              <a:t>Vertical and horizontal language transmission may be the mechanism by which languages are protected from degeneration </a:t>
            </a:r>
          </a:p>
          <a:p>
            <a:pPr marL="487692" lvl="1" indent="-487692">
              <a:buFont typeface="Arial" panose="020B0604020202020204" pitchFamily="34" charset="0"/>
              <a:buChar char="•"/>
            </a:pPr>
            <a:r>
              <a:rPr lang="en-US" sz="3911" dirty="0">
                <a:latin typeface="Georgia" panose="02040502050405020303" pitchFamily="18" charset="0"/>
              </a:rPr>
              <a:t>Baseline results replicated original work by Kempe et al. (2015) </a:t>
            </a:r>
          </a:p>
          <a:p>
            <a:pPr marL="487692" lvl="1" indent="-487692">
              <a:buFont typeface="Arial" panose="020B0604020202020204" pitchFamily="34" charset="0"/>
              <a:buChar char="•"/>
            </a:pPr>
            <a:r>
              <a:rPr lang="en-US" sz="3911" dirty="0">
                <a:latin typeface="Georgia" panose="02040502050405020303" pitchFamily="18" charset="0"/>
              </a:rPr>
              <a:t>Ongoing work is examining the nature of the errors produced by parents and children, as well as if the languages are becoming more structured over generations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BD161C9-6685-D142-8A68-CF7AC0FEA5DA}"/>
              </a:ext>
            </a:extLst>
          </p:cNvPr>
          <p:cNvSpPr txBox="1"/>
          <p:nvPr/>
        </p:nvSpPr>
        <p:spPr>
          <a:xfrm>
            <a:off x="16966317" y="5014817"/>
            <a:ext cx="26874083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40" b="1" dirty="0">
                <a:latin typeface="Georgia" panose="02040502050405020303" pitchFamily="18" charset="0"/>
              </a:rPr>
              <a:t>The addition of a corrective element in a novel language-learning task allows a higher degree of complexity to be retained while retaining a consistent level of percent accuracy.</a:t>
            </a:r>
          </a:p>
        </p:txBody>
      </p:sp>
      <p:pic>
        <p:nvPicPr>
          <p:cNvPr id="148" name="Picture 147">
            <a:extLst>
              <a:ext uri="{FF2B5EF4-FFF2-40B4-BE49-F238E27FC236}">
                <a16:creationId xmlns:a16="http://schemas.microsoft.com/office/drawing/2014/main" id="{B6FC4008-8176-344C-A78F-CD5F23A38A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09280" y="28714675"/>
            <a:ext cx="1762780" cy="1322087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2C54B482-8ABD-5A41-AD52-63F5E1291C53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3361" y="26753403"/>
            <a:ext cx="2899556" cy="2097353"/>
          </a:xfrm>
          <a:prstGeom prst="rect">
            <a:avLst/>
          </a:prstGeom>
        </p:spPr>
      </p:pic>
      <p:pic>
        <p:nvPicPr>
          <p:cNvPr id="80" name="Google Shape;106;p13">
            <a:extLst>
              <a:ext uri="{FF2B5EF4-FFF2-40B4-BE49-F238E27FC236}">
                <a16:creationId xmlns:a16="http://schemas.microsoft.com/office/drawing/2014/main" id="{8A7B8B3D-29FA-7341-BACB-0D911E111286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6942890" y="567089"/>
            <a:ext cx="5288623" cy="235577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9E32E832-93FF-2046-8911-E4CB2121726C}"/>
              </a:ext>
            </a:extLst>
          </p:cNvPr>
          <p:cNvSpPr/>
          <p:nvPr/>
        </p:nvSpPr>
        <p:spPr>
          <a:xfrm>
            <a:off x="33299793" y="15692340"/>
            <a:ext cx="3323841" cy="60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7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67F797-B920-F946-A7C9-9F256E5C836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461215" y="7839704"/>
            <a:ext cx="12204656" cy="8136437"/>
          </a:xfrm>
          <a:prstGeom prst="rect">
            <a:avLst/>
          </a:prstGeom>
        </p:spPr>
      </p:pic>
      <p:pic>
        <p:nvPicPr>
          <p:cNvPr id="19" name="Picture 18" descr="A close up of a map&#10;&#10;Description automatically generated">
            <a:extLst>
              <a:ext uri="{FF2B5EF4-FFF2-40B4-BE49-F238E27FC236}">
                <a16:creationId xmlns:a16="http://schemas.microsoft.com/office/drawing/2014/main" id="{FE9AE031-69CC-9146-8FD0-55466169DF1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861789" y="15897002"/>
            <a:ext cx="12498647" cy="8332431"/>
          </a:xfrm>
          <a:prstGeom prst="rect">
            <a:avLst/>
          </a:prstGeom>
        </p:spPr>
      </p:pic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E85695-7402-F645-9C34-C56D1BD16EC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852642" y="15797366"/>
            <a:ext cx="12890372" cy="85935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0E23E3-71E7-514E-B7EB-910B84D0C24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041491" y="8013750"/>
            <a:ext cx="12139974" cy="8093317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162863B9-06BF-6A45-AD87-C635463D6C2A}"/>
              </a:ext>
            </a:extLst>
          </p:cNvPr>
          <p:cNvSpPr txBox="1"/>
          <p:nvPr/>
        </p:nvSpPr>
        <p:spPr>
          <a:xfrm>
            <a:off x="23297828" y="7300303"/>
            <a:ext cx="2034824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40" b="1" dirty="0">
                <a:latin typeface="Georgia" panose="02040502050405020303" pitchFamily="18" charset="0"/>
              </a:rPr>
              <a:t>Adults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60F0639-8965-2545-82D3-1C188CD30C16}"/>
              </a:ext>
            </a:extLst>
          </p:cNvPr>
          <p:cNvSpPr txBox="1"/>
          <p:nvPr/>
        </p:nvSpPr>
        <p:spPr>
          <a:xfrm>
            <a:off x="34950433" y="7249503"/>
            <a:ext cx="5283167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40" b="1" dirty="0">
                <a:latin typeface="Georgia" panose="02040502050405020303" pitchFamily="18" charset="0"/>
              </a:rPr>
              <a:t>Children &amp; Adults</a:t>
            </a:r>
          </a:p>
        </p:txBody>
      </p:sp>
      <p:pic>
        <p:nvPicPr>
          <p:cNvPr id="33" name="Picture 32" descr="A picture containing athletic game, sport&#10;&#10;Description automatically generated">
            <a:extLst>
              <a:ext uri="{FF2B5EF4-FFF2-40B4-BE49-F238E27FC236}">
                <a16:creationId xmlns:a16="http://schemas.microsoft.com/office/drawing/2014/main" id="{7136EFCD-7918-884C-A5BE-B12859E6A17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808265" y="14207110"/>
            <a:ext cx="3424959" cy="10486294"/>
          </a:xfrm>
          <a:prstGeom prst="rect">
            <a:avLst/>
          </a:prstGeom>
        </p:spPr>
      </p:pic>
      <p:sp>
        <p:nvSpPr>
          <p:cNvPr id="90" name="Google Shape;90;p13"/>
          <p:cNvSpPr/>
          <p:nvPr/>
        </p:nvSpPr>
        <p:spPr>
          <a:xfrm>
            <a:off x="0" y="24434410"/>
            <a:ext cx="25027276" cy="1219200"/>
          </a:xfrm>
          <a:prstGeom prst="rect">
            <a:avLst/>
          </a:prstGeom>
          <a:noFill/>
          <a:ln w="76200" cap="flat" cmpd="sng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20" tIns="36560" rIns="73120" bIns="36560" anchor="t" anchorCtr="0">
            <a:noAutofit/>
          </a:bodyPr>
          <a:lstStyle/>
          <a:p>
            <a:endParaRPr sz="1920">
              <a:solidFill>
                <a:srgbClr val="FFFFFF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6C675A4-1CF3-7E4C-9E2D-971D92CAB40B}"/>
              </a:ext>
            </a:extLst>
          </p:cNvPr>
          <p:cNvSpPr txBox="1"/>
          <p:nvPr/>
        </p:nvSpPr>
        <p:spPr>
          <a:xfrm>
            <a:off x="1014636" y="13674234"/>
            <a:ext cx="5709542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40" b="1" dirty="0">
                <a:latin typeface="Georgia" panose="02040502050405020303" pitchFamily="18" charset="0"/>
              </a:rPr>
              <a:t>Baseline Experiment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1ADD430-5EA5-CC49-A2C6-1EBBEE1FD84D}"/>
              </a:ext>
            </a:extLst>
          </p:cNvPr>
          <p:cNvSpPr txBox="1"/>
          <p:nvPr/>
        </p:nvSpPr>
        <p:spPr>
          <a:xfrm>
            <a:off x="9927943" y="13672512"/>
            <a:ext cx="4811264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40" b="1" dirty="0">
                <a:latin typeface="Georgia" panose="02040502050405020303" pitchFamily="18" charset="0"/>
              </a:rPr>
              <a:t>Dyad Experiment </a:t>
            </a:r>
          </a:p>
        </p:txBody>
      </p:sp>
      <p:pic>
        <p:nvPicPr>
          <p:cNvPr id="50" name="Google Shape;106;p13">
            <a:extLst>
              <a:ext uri="{FF2B5EF4-FFF2-40B4-BE49-F238E27FC236}">
                <a16:creationId xmlns:a16="http://schemas.microsoft.com/office/drawing/2014/main" id="{21BA27BB-F6EA-AD48-BFE4-A9E4D1D8394E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7095290" y="719489"/>
            <a:ext cx="5288623" cy="235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13197</TotalTime>
  <Words>394</Words>
  <Application>Microsoft Macintosh PowerPoint</Application>
  <PresentationFormat>Custom</PresentationFormat>
  <Paragraphs>46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Georgia</vt:lpstr>
      <vt:lpstr>Blank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Madeline Claire Meyers</cp:lastModifiedBy>
  <cp:revision>51</cp:revision>
  <cp:lastPrinted>2018-09-26T22:21:07Z</cp:lastPrinted>
  <dcterms:modified xsi:type="dcterms:W3CDTF">2019-04-09T01:37:59Z</dcterms:modified>
</cp:coreProperties>
</file>