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9144000" cy="6858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2"/>
    <p:restoredTop sz="94694"/>
  </p:normalViewPr>
  <p:slideViewPr>
    <p:cSldViewPr snapToGrid="0">
      <p:cViewPr varScale="1">
        <p:scale>
          <a:sx n="37" d="100"/>
          <a:sy n="37" d="100"/>
        </p:scale>
        <p:origin x="696" y="28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28900" y="533400"/>
            <a:ext cx="38862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28900" y="533400"/>
            <a:ext cx="3886200" cy="25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219200" y="3276600"/>
            <a:ext cx="6705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468676" y="6817043"/>
            <a:ext cx="27981048" cy="470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937352" y="12435840"/>
            <a:ext cx="23043696" cy="56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 sz="1056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856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None/>
              <a:defRPr sz="9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None/>
              <a:defRPr sz="7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8174110" y="7231584"/>
            <a:ext cx="17556480" cy="699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134599" y="284798"/>
            <a:ext cx="17556480" cy="2088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853483" algn="l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056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772199" algn="l" rtl="0">
              <a:spcBef>
                <a:spcPts val="1856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9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685834" algn="l" rtl="0"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7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600327" y="14101763"/>
            <a:ext cx="27981048" cy="43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600327" y="9301163"/>
            <a:ext cx="2798104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365778" marR="0" lvl="0" indent="-1828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182889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468882" y="1950720"/>
            <a:ext cx="2798064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468678" y="6339840"/>
            <a:ext cx="13941539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289574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274334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6508188" y="6339840"/>
            <a:ext cx="13941539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289574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274334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646124" y="879159"/>
            <a:ext cx="2962615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646126" y="4912046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365778" marR="0" lvl="0" indent="-182889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1828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182889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646126" y="6959918"/>
            <a:ext cx="14544675" cy="1264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274334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6722500" y="4912046"/>
            <a:ext cx="14549778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L="365778" marR="0" lvl="0" indent="-182889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182889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182889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04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182889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96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6722500" y="6959918"/>
            <a:ext cx="14549778" cy="1264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274334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248932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243852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9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468882" y="1950720"/>
            <a:ext cx="2798064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646126" y="873443"/>
            <a:ext cx="10829925" cy="37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2869976" y="873443"/>
            <a:ext cx="18402300" cy="1872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304815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289574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274334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25909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646126" y="4592005"/>
            <a:ext cx="10829925" cy="1501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182889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451829" y="15361920"/>
            <a:ext cx="19751448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451829" y="1961199"/>
            <a:ext cx="19751448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6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451829" y="17175480"/>
            <a:ext cx="19751448" cy="25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182889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8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182889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7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182889" algn="l" rtl="0">
              <a:spcBef>
                <a:spcPts val="112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468882" y="1950720"/>
            <a:ext cx="2798064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8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9875520" y="-1066799"/>
            <a:ext cx="13167360" cy="2798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365778" marR="0" lvl="0" indent="-853483" algn="l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056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57" marR="0" lvl="1" indent="-772199" algn="l" rtl="0">
              <a:spcBef>
                <a:spcPts val="1856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92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97335" marR="0" lvl="2" indent="-685834" algn="l" rtl="0">
              <a:spcBef>
                <a:spcPts val="1584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7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63113" marR="0" lvl="3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91" marR="0" lvl="4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670" marR="0" lvl="5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60448" marR="0" lvl="6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26226" marR="0" lvl="7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92005" marR="0" lvl="8" indent="-599470" algn="l" rtl="0">
              <a:spcBef>
                <a:spcPts val="1312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6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468882" y="1950720"/>
            <a:ext cx="2798064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468882" y="6339840"/>
            <a:ext cx="27980642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965200" algn="l" rtl="0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–"/>
              <a:defRPr sz="1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57250" algn="l" rtl="0"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Arial"/>
              <a:buChar char="•"/>
              <a:defRPr sz="9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sz="8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46888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1247120" y="19994880"/>
            <a:ext cx="104241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3591520" y="19994880"/>
            <a:ext cx="68580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6150" tIns="188075" rIns="376150" bIns="1880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eratedlearning.png">
            <a:extLst>
              <a:ext uri="{FF2B5EF4-FFF2-40B4-BE49-F238E27FC236}">
                <a16:creationId xmlns:a16="http://schemas.microsoft.com/office/drawing/2014/main" id="{40F8BD76-A6C4-B34B-ACC9-637D20E1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17" y="9547248"/>
            <a:ext cx="6318393" cy="16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3"/>
          <p:cNvSpPr/>
          <p:nvPr/>
        </p:nvSpPr>
        <p:spPr>
          <a:xfrm>
            <a:off x="171950" y="15812513"/>
            <a:ext cx="18625395" cy="9144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endParaRPr sz="1440">
              <a:solidFill>
                <a:srgbClr val="FFFFFF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4053" y="51194"/>
            <a:ext cx="32918400" cy="2489736"/>
          </a:xfrm>
          <a:prstGeom prst="rect">
            <a:avLst/>
          </a:prstGeom>
          <a:solidFill>
            <a:srgbClr val="800000"/>
          </a:solidFill>
          <a:ln w="1270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2440" tIns="14320" rIns="162440" bIns="14320" anchor="ctr" anchorCtr="1">
            <a:noAutofit/>
          </a:bodyPr>
          <a:lstStyle/>
          <a:p>
            <a:pPr algn="ctr"/>
            <a:r>
              <a:rPr lang="en-US" sz="528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			Interlocutors preserve complexity in language</a:t>
            </a:r>
            <a:endParaRPr sz="528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88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Madeline Meyers, Dan </a:t>
            </a:r>
            <a:r>
              <a:rPr lang="en-US" sz="2880" i="1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Yurovsky</a:t>
            </a:r>
            <a:r>
              <a:rPr lang="en-US" sz="288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algn="ctr"/>
            <a:r>
              <a:rPr lang="en-US" sz="288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Department of Psychology, University of Chicago</a:t>
            </a:r>
            <a:endParaRPr sz="2880" dirty="0"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28012" y="2687827"/>
            <a:ext cx="12463640" cy="9144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endParaRPr sz="1440">
              <a:solidFill>
                <a:srgbClr val="FFFFF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616082" y="2734589"/>
            <a:ext cx="367152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r>
              <a:rPr lang="en-US" sz="448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1344" dirty="0">
              <a:solidFill>
                <a:srgbClr val="800000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3713440" y="19507202"/>
            <a:ext cx="646176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endParaRPr sz="88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2800937" y="2664920"/>
            <a:ext cx="19945513" cy="9144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endParaRPr sz="1440">
              <a:solidFill>
                <a:srgbClr val="FFFFFF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1259034" y="2762395"/>
            <a:ext cx="367152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pPr algn="ctr"/>
            <a:r>
              <a:rPr lang="en-US" sz="4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448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9018717" y="15816757"/>
            <a:ext cx="13727733" cy="9144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endParaRPr sz="1440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0433306" y="15912173"/>
            <a:ext cx="8877372" cy="7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pPr algn="ctr"/>
            <a:r>
              <a:rPr lang="en-US" sz="4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Conclusions &amp; Future Work</a:t>
            </a:r>
            <a:endParaRPr sz="448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8254408" y="15910259"/>
            <a:ext cx="256872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pPr algn="ctr"/>
            <a:r>
              <a:rPr lang="en-US" sz="448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Method</a:t>
            </a:r>
            <a:endParaRPr sz="4480" dirty="0">
              <a:solidFill>
                <a:srgbClr val="8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E4945-4E06-A94D-A08C-0B12C5F80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8" t="24123" r="2996" b="28295"/>
          <a:stretch/>
        </p:blipFill>
        <p:spPr>
          <a:xfrm>
            <a:off x="2180341" y="395248"/>
            <a:ext cx="6433324" cy="1631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F8A4F-0807-EA44-B117-AF4646E8C9E4}"/>
              </a:ext>
            </a:extLst>
          </p:cNvPr>
          <p:cNvSpPr txBox="1"/>
          <p:nvPr/>
        </p:nvSpPr>
        <p:spPr>
          <a:xfrm>
            <a:off x="0" y="3629059"/>
            <a:ext cx="125404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560" dirty="0">
                <a:latin typeface="Georgia" panose="02040502050405020303" pitchFamily="18" charset="0"/>
              </a:rPr>
              <a:t>Why do languages change and evolve, aside from acquiring new vocabulary? </a:t>
            </a:r>
          </a:p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560" b="1" dirty="0">
                <a:latin typeface="Georgia" panose="02040502050405020303" pitchFamily="18" charset="0"/>
              </a:rPr>
              <a:t>Transmissibility </a:t>
            </a:r>
            <a:r>
              <a:rPr lang="en-US" sz="2560" dirty="0">
                <a:latin typeface="Georgia" panose="02040502050405020303" pitchFamily="18" charset="0"/>
              </a:rPr>
              <a:t>pressure: the language needs to be </a:t>
            </a:r>
            <a:r>
              <a:rPr lang="en-US" sz="2560" b="1" dirty="0">
                <a:latin typeface="Georgia" panose="02040502050405020303" pitchFamily="18" charset="0"/>
              </a:rPr>
              <a:t>learnable, </a:t>
            </a:r>
            <a:r>
              <a:rPr lang="en-US" sz="2560" dirty="0">
                <a:latin typeface="Georgia" panose="02040502050405020303" pitchFamily="18" charset="0"/>
              </a:rPr>
              <a:t>and therefore </a:t>
            </a:r>
            <a:r>
              <a:rPr lang="en-US" sz="2560" b="1" dirty="0">
                <a:latin typeface="Georgia" panose="02040502050405020303" pitchFamily="18" charset="0"/>
              </a:rPr>
              <a:t>simple. </a:t>
            </a:r>
            <a:endParaRPr lang="en-US" sz="2560" dirty="0">
              <a:latin typeface="Georgia" panose="02040502050405020303" pitchFamily="18" charset="0"/>
            </a:endParaRPr>
          </a:p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560" dirty="0">
                <a:latin typeface="Georgia" panose="02040502050405020303" pitchFamily="18" charset="0"/>
              </a:rPr>
              <a:t>Early language learners have potentially greater pressures towards </a:t>
            </a:r>
            <a:r>
              <a:rPr lang="en-US" sz="2560" b="1" dirty="0">
                <a:latin typeface="Georgia" panose="02040502050405020303" pitchFamily="18" charset="0"/>
              </a:rPr>
              <a:t>transmissibility – </a:t>
            </a:r>
            <a:r>
              <a:rPr lang="en-US" sz="2560" dirty="0">
                <a:latin typeface="Georgia" panose="02040502050405020303" pitchFamily="18" charset="0"/>
              </a:rPr>
              <a:t>what protects against oversimplification? </a:t>
            </a:r>
            <a:endParaRPr lang="en-US" sz="2560" b="1" dirty="0">
              <a:latin typeface="Georgia" panose="02040502050405020303" pitchFamily="18" charset="0"/>
            </a:endParaRPr>
          </a:p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560" dirty="0">
                <a:latin typeface="Georgia" panose="02040502050405020303" pitchFamily="18" charset="0"/>
              </a:rPr>
              <a:t>Language learning is an active, social process: involving feedback from those who are more knowledgeable in the language (e.g. parents).</a:t>
            </a:r>
          </a:p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560" dirty="0">
                <a:latin typeface="Georgia" panose="02040502050405020303" pitchFamily="18" charset="0"/>
              </a:rPr>
              <a:t>We predict that the the influence of these knowledgeable speakers, by way of implicit or explicit correction, protects against oversimplification in the language-transmission process. </a:t>
            </a: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AAAFC91-B3B3-C94C-92F0-91B880D69742}"/>
              </a:ext>
            </a:extLst>
          </p:cNvPr>
          <p:cNvSpPr/>
          <p:nvPr/>
        </p:nvSpPr>
        <p:spPr>
          <a:xfrm>
            <a:off x="128012" y="7836298"/>
            <a:ext cx="12412443" cy="914400"/>
          </a:xfrm>
          <a:prstGeom prst="rect">
            <a:avLst/>
          </a:prstGeom>
          <a:noFill/>
          <a:ln w="7620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endParaRPr sz="1440">
              <a:solidFill>
                <a:srgbClr val="FFFFFF"/>
              </a:solidFill>
            </a:endParaRPr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C515445C-67C8-B540-81C3-05E1A0295725}"/>
              </a:ext>
            </a:extLst>
          </p:cNvPr>
          <p:cNvSpPr txBox="1"/>
          <p:nvPr/>
        </p:nvSpPr>
        <p:spPr>
          <a:xfrm>
            <a:off x="2856938" y="7920983"/>
            <a:ext cx="798222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40" tIns="27420" rIns="54840" bIns="27420" anchor="t" anchorCtr="0">
            <a:noAutofit/>
          </a:bodyPr>
          <a:lstStyle/>
          <a:p>
            <a:pPr lvl="0"/>
            <a:r>
              <a:rPr lang="en-US" sz="4320" dirty="0">
                <a:solidFill>
                  <a:srgbClr val="800000"/>
                </a:solidFill>
                <a:latin typeface="Georgia"/>
                <a:ea typeface="Georgia"/>
                <a:cs typeface="Georgia"/>
                <a:sym typeface="Georgia"/>
              </a:rPr>
              <a:t>Iterated Learning Paradigm</a:t>
            </a:r>
            <a:endParaRPr lang="en-US" sz="4480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F5442-9ED1-DD42-B5D0-0367A6B9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225" y="9667276"/>
            <a:ext cx="52966352" cy="28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44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40F479-EDA2-564D-9FF6-9A901854CD0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" y="18614367"/>
            <a:ext cx="1747420" cy="16281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E910E9E-786C-344A-8864-32495E6F9C3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93" y="17389606"/>
            <a:ext cx="2148319" cy="15251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AE69A3C-B2E4-5049-8C7E-79F1581223F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85" y="20027774"/>
            <a:ext cx="2220309" cy="15052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2662E7-23E7-CB43-A3FB-9B7FB46196B6}"/>
              </a:ext>
            </a:extLst>
          </p:cNvPr>
          <p:cNvSpPr txBox="1"/>
          <p:nvPr/>
        </p:nvSpPr>
        <p:spPr>
          <a:xfrm>
            <a:off x="426107" y="9707812"/>
            <a:ext cx="29882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Georgia" panose="02040502050405020303" pitchFamily="18" charset="0"/>
              </a:rPr>
              <a:t>Randomly-generated language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24216-0564-E645-B411-FF8BA0BF8E3F}"/>
              </a:ext>
            </a:extLst>
          </p:cNvPr>
          <p:cNvSpPr txBox="1"/>
          <p:nvPr/>
        </p:nvSpPr>
        <p:spPr>
          <a:xfrm>
            <a:off x="2478904" y="11078225"/>
            <a:ext cx="187118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0" dirty="0">
                <a:latin typeface="Georgia" panose="02040502050405020303" pitchFamily="18" charset="0"/>
              </a:rPr>
              <a:t>Generation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AF0F-82C7-9546-95C5-A513FB47033F}"/>
              </a:ext>
            </a:extLst>
          </p:cNvPr>
          <p:cNvSpPr txBox="1"/>
          <p:nvPr/>
        </p:nvSpPr>
        <p:spPr>
          <a:xfrm>
            <a:off x="4753640" y="11125732"/>
            <a:ext cx="187118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0" dirty="0">
                <a:latin typeface="Georgia" panose="02040502050405020303" pitchFamily="18" charset="0"/>
              </a:rPr>
              <a:t>Generation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7DABE-8CDA-A744-A73D-1EC7CC830DF2}"/>
              </a:ext>
            </a:extLst>
          </p:cNvPr>
          <p:cNvSpPr txBox="1"/>
          <p:nvPr/>
        </p:nvSpPr>
        <p:spPr>
          <a:xfrm>
            <a:off x="6958180" y="11150380"/>
            <a:ext cx="187118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0" dirty="0">
                <a:latin typeface="Georgia" panose="02040502050405020303" pitchFamily="18" charset="0"/>
              </a:rPr>
              <a:t>Generation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BF86C3-469F-1F48-9DD9-AF93B3D5C6DD}"/>
              </a:ext>
            </a:extLst>
          </p:cNvPr>
          <p:cNvSpPr txBox="1"/>
          <p:nvPr/>
        </p:nvSpPr>
        <p:spPr>
          <a:xfrm>
            <a:off x="8182560" y="9890279"/>
            <a:ext cx="229202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2D5D8-EBE1-8C4B-8B2C-C9382A7C2A48}"/>
              </a:ext>
            </a:extLst>
          </p:cNvPr>
          <p:cNvCxnSpPr>
            <a:cxnSpLocks/>
          </p:cNvCxnSpPr>
          <p:nvPr/>
        </p:nvCxnSpPr>
        <p:spPr>
          <a:xfrm flipV="1">
            <a:off x="2349910" y="10224715"/>
            <a:ext cx="761753" cy="466748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7B866A-CE91-3946-84E9-D432BA27E3C7}"/>
              </a:ext>
            </a:extLst>
          </p:cNvPr>
          <p:cNvSpPr txBox="1"/>
          <p:nvPr/>
        </p:nvSpPr>
        <p:spPr>
          <a:xfrm>
            <a:off x="5709886" y="16833096"/>
            <a:ext cx="11578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1. Baseline Experiment &amp; Learners in Dyad Experiment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6B4D1D-8671-B84E-B213-7CBEC1C9DF8F}"/>
              </a:ext>
            </a:extLst>
          </p:cNvPr>
          <p:cNvSpPr txBox="1"/>
          <p:nvPr/>
        </p:nvSpPr>
        <p:spPr>
          <a:xfrm>
            <a:off x="6251375" y="19426046"/>
            <a:ext cx="83686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2. Fixers in Dyad Experiment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C27EB36-90F4-564A-B3B7-2CBF8F72EE81}"/>
              </a:ext>
            </a:extLst>
          </p:cNvPr>
          <p:cNvSpPr txBox="1"/>
          <p:nvPr/>
        </p:nvSpPr>
        <p:spPr>
          <a:xfrm>
            <a:off x="1054508" y="20168922"/>
            <a:ext cx="197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Target Grid: </a:t>
            </a:r>
          </a:p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10 seconds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FB9DC2B-75D2-2A49-ACC0-7C0A16B2680D}"/>
              </a:ext>
            </a:extLst>
          </p:cNvPr>
          <p:cNvCxnSpPr>
            <a:cxnSpLocks/>
          </p:cNvCxnSpPr>
          <p:nvPr/>
        </p:nvCxnSpPr>
        <p:spPr>
          <a:xfrm>
            <a:off x="2642944" y="19439245"/>
            <a:ext cx="887572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6FFE7F0-0AD0-E449-A08E-3EC5ACFF05DF}"/>
              </a:ext>
            </a:extLst>
          </p:cNvPr>
          <p:cNvSpPr txBox="1"/>
          <p:nvPr/>
        </p:nvSpPr>
        <p:spPr>
          <a:xfrm>
            <a:off x="3577723" y="20093536"/>
            <a:ext cx="214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Visual Mask: </a:t>
            </a:r>
          </a:p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3 seconds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506B6D-3158-D24B-93D8-3E4655EFBC1D}"/>
              </a:ext>
            </a:extLst>
          </p:cNvPr>
          <p:cNvCxnSpPr>
            <a:cxnSpLocks/>
          </p:cNvCxnSpPr>
          <p:nvPr/>
        </p:nvCxnSpPr>
        <p:spPr>
          <a:xfrm flipV="1">
            <a:off x="5003310" y="18258781"/>
            <a:ext cx="1159472" cy="1157969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B141933-0B8A-0347-AC1C-FCCE937F24AA}"/>
              </a:ext>
            </a:extLst>
          </p:cNvPr>
          <p:cNvSpPr txBox="1"/>
          <p:nvPr/>
        </p:nvSpPr>
        <p:spPr>
          <a:xfrm>
            <a:off x="6117071" y="18858588"/>
            <a:ext cx="27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D171FB7-2365-2740-82BA-0D61112A9162}"/>
              </a:ext>
            </a:extLst>
          </p:cNvPr>
          <p:cNvCxnSpPr>
            <a:cxnSpLocks/>
          </p:cNvCxnSpPr>
          <p:nvPr/>
        </p:nvCxnSpPr>
        <p:spPr>
          <a:xfrm>
            <a:off x="7968949" y="18076825"/>
            <a:ext cx="887572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8E74-633B-D849-A704-B784A960DF0B}"/>
              </a:ext>
            </a:extLst>
          </p:cNvPr>
          <p:cNvCxnSpPr>
            <a:cxnSpLocks/>
          </p:cNvCxnSpPr>
          <p:nvPr/>
        </p:nvCxnSpPr>
        <p:spPr>
          <a:xfrm>
            <a:off x="5023364" y="19620623"/>
            <a:ext cx="1139417" cy="1407165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AA69896-487A-DE40-875C-5987A4652101}"/>
              </a:ext>
            </a:extLst>
          </p:cNvPr>
          <p:cNvCxnSpPr>
            <a:cxnSpLocks/>
          </p:cNvCxnSpPr>
          <p:nvPr/>
        </p:nvCxnSpPr>
        <p:spPr>
          <a:xfrm>
            <a:off x="8033961" y="20784773"/>
            <a:ext cx="887572" cy="0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18D1F5C-51EE-AC42-B879-29018D885A37}"/>
              </a:ext>
            </a:extLst>
          </p:cNvPr>
          <p:cNvSpPr txBox="1"/>
          <p:nvPr/>
        </p:nvSpPr>
        <p:spPr>
          <a:xfrm>
            <a:off x="6279734" y="21414829"/>
            <a:ext cx="27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Input Grid: </a:t>
            </a:r>
          </a:p>
          <a:p>
            <a:r>
              <a:rPr lang="en-US" sz="1600" b="1" dirty="0">
                <a:solidFill>
                  <a:srgbClr val="800000"/>
                </a:solidFill>
                <a:latin typeface="Georgia"/>
                <a:sym typeface="Georgia"/>
              </a:rPr>
              <a:t>Max 60 seconds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C8D1105-EE83-D44A-8943-CEC354BA26A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48" y="20039306"/>
            <a:ext cx="2174667" cy="1573015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5A5D86DD-B162-4D4E-A8EF-29389149AD58}"/>
              </a:ext>
            </a:extLst>
          </p:cNvPr>
          <p:cNvSpPr txBox="1"/>
          <p:nvPr/>
        </p:nvSpPr>
        <p:spPr>
          <a:xfrm>
            <a:off x="11289939" y="17384451"/>
            <a:ext cx="6222280" cy="14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Adult Baseline Experiment:</a:t>
            </a:r>
          </a:p>
          <a:p>
            <a:r>
              <a:rPr lang="en-US" sz="2133" dirty="0">
                <a:latin typeface="Georgia" panose="02040502050405020303" pitchFamily="18" charset="0"/>
              </a:rPr>
              <a:t>Replication: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133" dirty="0">
                <a:latin typeface="Georgia" panose="02040502050405020303" pitchFamily="18" charset="0"/>
              </a:rPr>
              <a:t>480 U.S. adults on Amazon Mechanical Turk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133" dirty="0">
                <a:latin typeface="Georgia" panose="02040502050405020303" pitchFamily="18" charset="0"/>
              </a:rPr>
              <a:t>40 chains of 12 generations each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8FAC32-694F-E14D-BE00-B5EA1C64A34A}"/>
              </a:ext>
            </a:extLst>
          </p:cNvPr>
          <p:cNvSpPr txBox="1"/>
          <p:nvPr/>
        </p:nvSpPr>
        <p:spPr>
          <a:xfrm>
            <a:off x="11295427" y="19848735"/>
            <a:ext cx="6519313" cy="14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Adult-Adult Dyad Experiment:</a:t>
            </a:r>
          </a:p>
          <a:p>
            <a:r>
              <a:rPr lang="en-US" sz="2133" dirty="0">
                <a:latin typeface="Georgia" panose="02040502050405020303" pitchFamily="18" charset="0"/>
              </a:rPr>
              <a:t>Replication: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133" dirty="0">
                <a:latin typeface="Georgia" panose="02040502050405020303" pitchFamily="18" charset="0"/>
              </a:rPr>
              <a:t>960 U.S. adults on Amazon Mechanical Turk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US" sz="2133" dirty="0">
                <a:latin typeface="Georgia" panose="02040502050405020303" pitchFamily="18" charset="0"/>
              </a:rPr>
              <a:t>40 chains of 12 generations each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AD500E-1669-F241-88B7-8CD76DC392E8}"/>
              </a:ext>
            </a:extLst>
          </p:cNvPr>
          <p:cNvSpPr txBox="1"/>
          <p:nvPr/>
        </p:nvSpPr>
        <p:spPr>
          <a:xfrm>
            <a:off x="19015248" y="16888286"/>
            <a:ext cx="13727733" cy="415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933" dirty="0">
                <a:latin typeface="Georgia" panose="02040502050405020303" pitchFamily="18" charset="0"/>
              </a:rPr>
              <a:t>Adding a corrective element into the language learning process—like feedback from a teacher—allows a higher degree of descriptiveness to be retained in language</a:t>
            </a:r>
          </a:p>
          <a:p>
            <a:pPr marL="365778" lvl="1" indent="-365778">
              <a:buFont typeface="Arial" panose="020B0604020202020204" pitchFamily="34" charset="0"/>
              <a:buChar char="•"/>
            </a:pPr>
            <a:r>
              <a:rPr lang="en-US" sz="2933" dirty="0">
                <a:latin typeface="Georgia" panose="02040502050405020303" pitchFamily="18" charset="0"/>
              </a:rPr>
              <a:t>Vertical language transmission may be the mechanism by which languages are protected from degeneration </a:t>
            </a:r>
          </a:p>
          <a:p>
            <a:pPr marL="365778" lvl="1" indent="-365778">
              <a:buFont typeface="Arial" panose="020B0604020202020204" pitchFamily="34" charset="0"/>
              <a:buChar char="•"/>
            </a:pPr>
            <a:r>
              <a:rPr lang="en-US" sz="2933" dirty="0">
                <a:latin typeface="Georgia" panose="02040502050405020303" pitchFamily="18" charset="0"/>
              </a:rPr>
              <a:t>Three measures of pattern complexity had strikingly similar results </a:t>
            </a:r>
          </a:p>
          <a:p>
            <a:pPr marL="365778" lvl="1" indent="-365778">
              <a:buFont typeface="Arial" panose="020B0604020202020204" pitchFamily="34" charset="0"/>
              <a:buChar char="•"/>
            </a:pPr>
            <a:r>
              <a:rPr lang="en-US" sz="2933" dirty="0">
                <a:latin typeface="Georgia" panose="02040502050405020303" pitchFamily="18" charset="0"/>
              </a:rPr>
              <a:t>Results replicated original work by Kempe et al. (2015) </a:t>
            </a:r>
          </a:p>
          <a:p>
            <a:pPr marL="365778" indent="-365778">
              <a:buFont typeface="Arial" panose="020B0604020202020204" pitchFamily="34" charset="0"/>
              <a:buChar char="•"/>
            </a:pPr>
            <a:r>
              <a:rPr lang="en-US" sz="2933" dirty="0">
                <a:latin typeface="Georgia" panose="02040502050405020303" pitchFamily="18" charset="0"/>
              </a:rPr>
              <a:t>Data collection is ongoing with children ages 6-8 at the Museum of Science and Industry in Child Baseline and Child-Adult Dyad conditions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D161C9-6685-D142-8A68-CF7AC0FEA5DA}"/>
              </a:ext>
            </a:extLst>
          </p:cNvPr>
          <p:cNvSpPr txBox="1"/>
          <p:nvPr/>
        </p:nvSpPr>
        <p:spPr>
          <a:xfrm>
            <a:off x="13104478" y="3800703"/>
            <a:ext cx="179243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The addition of a corrective element in a novel language-learning task allows a higher degree of complexity to be retained while retaining a consistent level of percent accuracy.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B6FC4008-8176-344C-A78F-CD5F23A38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3353" y="18916103"/>
            <a:ext cx="1322085" cy="99156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C54B482-8ABD-5A41-AD52-63F5E1291C5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14" y="17389542"/>
            <a:ext cx="2174667" cy="157301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6C675A4-1CF3-7E4C-9E2D-971D92CAB40B}"/>
              </a:ext>
            </a:extLst>
          </p:cNvPr>
          <p:cNvSpPr txBox="1"/>
          <p:nvPr/>
        </p:nvSpPr>
        <p:spPr>
          <a:xfrm>
            <a:off x="182452" y="8946890"/>
            <a:ext cx="651504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1. Baseline Experiment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1ADD430-5EA5-CC49-A2C6-1EBBEE1FD84D}"/>
              </a:ext>
            </a:extLst>
          </p:cNvPr>
          <p:cNvSpPr txBox="1"/>
          <p:nvPr/>
        </p:nvSpPr>
        <p:spPr>
          <a:xfrm>
            <a:off x="171950" y="11613950"/>
            <a:ext cx="67862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2. Dyad Experiment 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C2588BA4-D64E-5B48-84C7-FE20F1E96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3033" y="10300697"/>
            <a:ext cx="1120909" cy="100030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0613081-8C64-624A-8ACB-F00909BB7F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7552" y="10422269"/>
            <a:ext cx="834240" cy="75402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6DF14E-A0F5-0C4C-B452-168E6D2558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6059" y="10352032"/>
            <a:ext cx="843301" cy="79336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DFE434A-EFE2-8148-8301-CEF0B0F93F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0960" y="10294402"/>
            <a:ext cx="1096799" cy="10134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7EB8603C-F340-7A4B-90A5-8F94955BC5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5015" y="12655889"/>
            <a:ext cx="1237500" cy="111107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31D3F177-46AE-DA4A-8A0A-3F3DBDD39A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9159" y="14209613"/>
            <a:ext cx="1183773" cy="1102991"/>
          </a:xfrm>
          <a:prstGeom prst="rect">
            <a:avLst/>
          </a:prstGeom>
        </p:spPr>
      </p:pic>
      <p:pic>
        <p:nvPicPr>
          <p:cNvPr id="181" name="Picture 4" descr="iteratedlearning.png">
            <a:extLst>
              <a:ext uri="{FF2B5EF4-FFF2-40B4-BE49-F238E27FC236}">
                <a16:creationId xmlns:a16="http://schemas.microsoft.com/office/drawing/2014/main" id="{B1357F8C-A347-B648-BC40-4BD9AD82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2699051" y="12126750"/>
            <a:ext cx="1987780" cy="15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8A249A8A-5E6A-A14B-8F89-492636C93237}"/>
              </a:ext>
            </a:extLst>
          </p:cNvPr>
          <p:cNvSpPr txBox="1"/>
          <p:nvPr/>
        </p:nvSpPr>
        <p:spPr>
          <a:xfrm>
            <a:off x="862290" y="12141346"/>
            <a:ext cx="161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0" b="1" dirty="0">
                <a:solidFill>
                  <a:srgbClr val="0070C0"/>
                </a:solidFill>
                <a:latin typeface="Georgia" panose="02040502050405020303" pitchFamily="18" charset="0"/>
              </a:rPr>
              <a:t>Learner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E454BE1-05AD-1B45-98EC-99C1EB18E8B4}"/>
              </a:ext>
            </a:extLst>
          </p:cNvPr>
          <p:cNvSpPr txBox="1"/>
          <p:nvPr/>
        </p:nvSpPr>
        <p:spPr>
          <a:xfrm>
            <a:off x="977370" y="13754201"/>
            <a:ext cx="161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60" b="1" dirty="0">
                <a:solidFill>
                  <a:srgbClr val="00B050"/>
                </a:solidFill>
                <a:latin typeface="Georgia" panose="02040502050405020303" pitchFamily="18" charset="0"/>
              </a:rPr>
              <a:t>Fixer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DF0BF3-3CD4-034F-807F-C3A6D2E451EA}"/>
              </a:ext>
            </a:extLst>
          </p:cNvPr>
          <p:cNvSpPr txBox="1"/>
          <p:nvPr/>
        </p:nvSpPr>
        <p:spPr>
          <a:xfrm>
            <a:off x="239159" y="15211049"/>
            <a:ext cx="366852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Georgia" panose="02040502050405020303" pitchFamily="18" charset="0"/>
              </a:rPr>
              <a:t>Randomly-generated language</a:t>
            </a:r>
          </a:p>
        </p:txBody>
      </p:sp>
      <p:pic>
        <p:nvPicPr>
          <p:cNvPr id="185" name="Picture 4" descr="iteratedlearning.png">
            <a:extLst>
              <a:ext uri="{FF2B5EF4-FFF2-40B4-BE49-F238E27FC236}">
                <a16:creationId xmlns:a16="http://schemas.microsoft.com/office/drawing/2014/main" id="{8AB1A6C0-4AC1-D048-840E-8F49DF3CF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3373276" y="13702060"/>
            <a:ext cx="2006659" cy="15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1785AAA-ED84-8343-A8A9-E44916E3DDB4}"/>
              </a:ext>
            </a:extLst>
          </p:cNvPr>
          <p:cNvCxnSpPr>
            <a:cxnSpLocks/>
          </p:cNvCxnSpPr>
          <p:nvPr/>
        </p:nvCxnSpPr>
        <p:spPr>
          <a:xfrm flipV="1">
            <a:off x="2320188" y="12614146"/>
            <a:ext cx="624976" cy="489516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A691379-BAB3-D84A-8E26-957B70DC723E}"/>
              </a:ext>
            </a:extLst>
          </p:cNvPr>
          <p:cNvCxnSpPr>
            <a:cxnSpLocks/>
          </p:cNvCxnSpPr>
          <p:nvPr/>
        </p:nvCxnSpPr>
        <p:spPr>
          <a:xfrm flipV="1">
            <a:off x="2340508" y="14312138"/>
            <a:ext cx="1294139" cy="457765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5EADB8C5-2E47-1341-95D8-3885DF6AA1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07680" y="12689059"/>
            <a:ext cx="1135453" cy="1027909"/>
          </a:xfrm>
          <a:prstGeom prst="rect">
            <a:avLst/>
          </a:prstGeom>
        </p:spPr>
      </p:pic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7FDBA76A-8821-8A46-8B13-15C8424B8BB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5043134" y="13203014"/>
            <a:ext cx="294456" cy="1109124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>
            <a:extLst>
              <a:ext uri="{FF2B5EF4-FFF2-40B4-BE49-F238E27FC236}">
                <a16:creationId xmlns:a16="http://schemas.microsoft.com/office/drawing/2014/main" id="{B8740051-6CB1-8843-899D-E623175D31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13837" y="14349808"/>
            <a:ext cx="1153048" cy="1202973"/>
          </a:xfrm>
          <a:prstGeom prst="rect">
            <a:avLst/>
          </a:prstGeom>
        </p:spPr>
      </p:pic>
      <p:pic>
        <p:nvPicPr>
          <p:cNvPr id="193" name="Picture 4" descr="iteratedlearning.png">
            <a:extLst>
              <a:ext uri="{FF2B5EF4-FFF2-40B4-BE49-F238E27FC236}">
                <a16:creationId xmlns:a16="http://schemas.microsoft.com/office/drawing/2014/main" id="{A8409113-24F7-FA46-8CDC-ABC48C7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6256834" y="12289710"/>
            <a:ext cx="1987780" cy="15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C03FE97-2D9B-1A4E-86D6-AACC3ED9CDDE}"/>
              </a:ext>
            </a:extLst>
          </p:cNvPr>
          <p:cNvSpPr txBox="1"/>
          <p:nvPr/>
        </p:nvSpPr>
        <p:spPr>
          <a:xfrm>
            <a:off x="5214858" y="13048560"/>
            <a:ext cx="17020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0" dirty="0">
                <a:latin typeface="Georgia" panose="02040502050405020303" pitchFamily="18" charset="0"/>
              </a:rPr>
              <a:t>“Fix the errors”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63698F-6081-C441-8999-498C706541B1}"/>
              </a:ext>
            </a:extLst>
          </p:cNvPr>
          <p:cNvCxnSpPr>
            <a:cxnSpLocks/>
          </p:cNvCxnSpPr>
          <p:nvPr/>
        </p:nvCxnSpPr>
        <p:spPr>
          <a:xfrm flipV="1">
            <a:off x="5693308" y="12968441"/>
            <a:ext cx="1006140" cy="1862423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20CF87B-5C44-7941-9EEC-A626DA783E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8344" y="12610592"/>
            <a:ext cx="1169316" cy="1123080"/>
          </a:xfrm>
          <a:prstGeom prst="rect">
            <a:avLst/>
          </a:prstGeom>
        </p:spPr>
      </p:pic>
      <p:pic>
        <p:nvPicPr>
          <p:cNvPr id="199" name="Picture 4" descr="iteratedlearning.png">
            <a:extLst>
              <a:ext uri="{FF2B5EF4-FFF2-40B4-BE49-F238E27FC236}">
                <a16:creationId xmlns:a16="http://schemas.microsoft.com/office/drawing/2014/main" id="{995FC2D1-6393-1B4D-85A4-2572D5C7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08" b="1218"/>
          <a:stretch/>
        </p:blipFill>
        <p:spPr bwMode="auto">
          <a:xfrm>
            <a:off x="7435394" y="13793390"/>
            <a:ext cx="1987780" cy="15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ED815ED-A62C-314F-BB36-749316041151}"/>
              </a:ext>
            </a:extLst>
          </p:cNvPr>
          <p:cNvCxnSpPr>
            <a:cxnSpLocks/>
          </p:cNvCxnSpPr>
          <p:nvPr/>
        </p:nvCxnSpPr>
        <p:spPr>
          <a:xfrm flipV="1">
            <a:off x="5713629" y="14466572"/>
            <a:ext cx="2035849" cy="425251"/>
          </a:xfrm>
          <a:prstGeom prst="straightConnector1">
            <a:avLst/>
          </a:prstGeom>
          <a:ln w="152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9F69BE0-C79F-584B-B811-BBC96E77B387}"/>
              </a:ext>
            </a:extLst>
          </p:cNvPr>
          <p:cNvSpPr txBox="1"/>
          <p:nvPr/>
        </p:nvSpPr>
        <p:spPr>
          <a:xfrm>
            <a:off x="8959758" y="13234854"/>
            <a:ext cx="17020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40" dirty="0">
                <a:latin typeface="Georgia" panose="02040502050405020303" pitchFamily="18" charset="0"/>
              </a:rPr>
              <a:t>“Fix the errors”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5771898B-C9C3-934D-923C-5E57F931DD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2438" y="14271087"/>
            <a:ext cx="1156384" cy="1189039"/>
          </a:xfrm>
          <a:prstGeom prst="rect">
            <a:avLst/>
          </a:prstGeom>
        </p:spPr>
      </p:pic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29C3458-E622-9445-9FF2-17F0595656CD}"/>
              </a:ext>
            </a:extLst>
          </p:cNvPr>
          <p:cNvSpPr/>
          <p:nvPr/>
        </p:nvSpPr>
        <p:spPr>
          <a:xfrm>
            <a:off x="6431721" y="10112328"/>
            <a:ext cx="646481" cy="31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4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FB41F4D-2003-BA49-885A-777F3242B9A9}"/>
              </a:ext>
            </a:extLst>
          </p:cNvPr>
          <p:cNvSpPr/>
          <p:nvPr/>
        </p:nvSpPr>
        <p:spPr>
          <a:xfrm>
            <a:off x="4349109" y="10068274"/>
            <a:ext cx="646481" cy="314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36576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44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03895-14C8-DA49-BFC8-E602DABAEB76}"/>
              </a:ext>
            </a:extLst>
          </p:cNvPr>
          <p:cNvSpPr txBox="1"/>
          <p:nvPr/>
        </p:nvSpPr>
        <p:spPr>
          <a:xfrm>
            <a:off x="10161752" y="15472542"/>
            <a:ext cx="25067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Georgia" panose="02040502050405020303" pitchFamily="18" charset="0"/>
              </a:rPr>
              <a:t>Resultant language</a:t>
            </a:r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E4152B1E-9A73-5742-BDF4-2193A9D3794C}"/>
              </a:ext>
            </a:extLst>
          </p:cNvPr>
          <p:cNvCxnSpPr>
            <a:cxnSpLocks/>
          </p:cNvCxnSpPr>
          <p:nvPr/>
        </p:nvCxnSpPr>
        <p:spPr>
          <a:xfrm>
            <a:off x="8676350" y="13149370"/>
            <a:ext cx="294456" cy="1109124"/>
          </a:xfrm>
          <a:prstGeom prst="curvedConnector2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oogle Shape;106;p13">
            <a:extLst>
              <a:ext uri="{FF2B5EF4-FFF2-40B4-BE49-F238E27FC236}">
                <a16:creationId xmlns:a16="http://schemas.microsoft.com/office/drawing/2014/main" id="{8A7B8B3D-29FA-7341-BACB-0D911E111286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6449867" y="311017"/>
            <a:ext cx="3966467" cy="176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5A02F5D-FA40-314E-9F1B-DB4B97C748E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980645" y="5910735"/>
            <a:ext cx="7592107" cy="427860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3900032-CDCD-8C48-B80B-63CCAFA09A5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422545" y="10809291"/>
            <a:ext cx="8873752" cy="490451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42B0C56-A5D6-A14C-9575-C7AA089645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714239" y="6225438"/>
            <a:ext cx="8229936" cy="61457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C7CB0F1-6439-E04C-BB7C-8D3560E8E1B7}"/>
              </a:ext>
            </a:extLst>
          </p:cNvPr>
          <p:cNvSpPr txBox="1"/>
          <p:nvPr/>
        </p:nvSpPr>
        <p:spPr>
          <a:xfrm>
            <a:off x="16250162" y="5523316"/>
            <a:ext cx="211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 Baseline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524517F-6773-D142-BD44-57CAFBDC8150}"/>
              </a:ext>
            </a:extLst>
          </p:cNvPr>
          <p:cNvSpPr txBox="1"/>
          <p:nvPr/>
        </p:nvSpPr>
        <p:spPr>
          <a:xfrm>
            <a:off x="16614277" y="10508992"/>
            <a:ext cx="2782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Dyad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32E832-93FF-2046-8911-E4CB2121726C}"/>
              </a:ext>
            </a:extLst>
          </p:cNvPr>
          <p:cNvSpPr/>
          <p:nvPr/>
        </p:nvSpPr>
        <p:spPr>
          <a:xfrm>
            <a:off x="24974844" y="10397655"/>
            <a:ext cx="2492881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234FFF-33B7-6348-910C-687436F74834}"/>
              </a:ext>
            </a:extLst>
          </p:cNvPr>
          <p:cNvSpPr txBox="1"/>
          <p:nvPr/>
        </p:nvSpPr>
        <p:spPr>
          <a:xfrm>
            <a:off x="30999803" y="8039515"/>
            <a:ext cx="128324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Dyad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F00803E-61D5-D94C-BC0F-CC924C21F040}"/>
              </a:ext>
            </a:extLst>
          </p:cNvPr>
          <p:cNvSpPr txBox="1"/>
          <p:nvPr/>
        </p:nvSpPr>
        <p:spPr>
          <a:xfrm>
            <a:off x="30811103" y="10338516"/>
            <a:ext cx="2086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b="1" dirty="0">
                <a:latin typeface="Georgia" panose="02040502050405020303" pitchFamily="18" charset="0"/>
              </a:rPr>
              <a:t>Baseline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11774</TotalTime>
  <Words>342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36</cp:revision>
  <cp:lastPrinted>2018-09-26T22:21:07Z</cp:lastPrinted>
  <dcterms:modified xsi:type="dcterms:W3CDTF">2019-03-01T19:24:07Z</dcterms:modified>
</cp:coreProperties>
</file>