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</p:sldIdLst>
  <p:sldSz cx="32918400" cy="4389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68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08"/>
    <p:restoredTop sz="94694"/>
  </p:normalViewPr>
  <p:slideViewPr>
    <p:cSldViewPr snapToGrid="0" snapToObjects="1">
      <p:cViewPr>
        <p:scale>
          <a:sx n="50" d="100"/>
          <a:sy n="50" d="100"/>
        </p:scale>
        <p:origin x="192" y="-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183123"/>
            <a:ext cx="27980640" cy="1528064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3053043"/>
            <a:ext cx="24688800" cy="10596877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F19A-C8BD-214F-8745-9372ABE44070}" type="datetimeFigureOut">
              <a:rPr lang="en-US" smtClean="0"/>
              <a:t>7/14/19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6159-7D4E-9944-BBC7-83DA159AB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0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F19A-C8BD-214F-8745-9372ABE44070}" type="datetimeFigureOut">
              <a:rPr lang="en-US" smtClean="0"/>
              <a:t>7/14/19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6159-7D4E-9944-BBC7-83DA159AB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91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336800"/>
            <a:ext cx="7098030" cy="37195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336800"/>
            <a:ext cx="20882610" cy="37195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F19A-C8BD-214F-8745-9372ABE44070}" type="datetimeFigureOut">
              <a:rPr lang="en-US" smtClean="0"/>
              <a:t>7/14/19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6159-7D4E-9944-BBC7-83DA159AB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68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F19A-C8BD-214F-8745-9372ABE44070}" type="datetimeFigureOut">
              <a:rPr lang="en-US" smtClean="0"/>
              <a:t>7/14/19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6159-7D4E-9944-BBC7-83DA159AB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80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0942333"/>
            <a:ext cx="28392120" cy="18257517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9372573"/>
            <a:ext cx="28392120" cy="9601197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F19A-C8BD-214F-8745-9372ABE44070}" type="datetimeFigureOut">
              <a:rPr lang="en-US" smtClean="0"/>
              <a:t>7/14/19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6159-7D4E-9944-BBC7-83DA159AB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81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F19A-C8BD-214F-8745-9372ABE44070}" type="datetimeFigureOut">
              <a:rPr lang="en-US" smtClean="0"/>
              <a:t>7/14/19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6159-7D4E-9944-BBC7-83DA159AB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45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336810"/>
            <a:ext cx="28392120" cy="8483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10759443"/>
            <a:ext cx="13926024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6032480"/>
            <a:ext cx="13926024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10759443"/>
            <a:ext cx="13994608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6032480"/>
            <a:ext cx="13994608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F19A-C8BD-214F-8745-9372ABE44070}" type="datetimeFigureOut">
              <a:rPr lang="en-US" smtClean="0"/>
              <a:t>7/14/19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6159-7D4E-9944-BBC7-83DA159AB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81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F19A-C8BD-214F-8745-9372ABE44070}" type="datetimeFigureOut">
              <a:rPr lang="en-US" smtClean="0"/>
              <a:t>7/14/19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6159-7D4E-9944-BBC7-83DA159AB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20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F19A-C8BD-214F-8745-9372ABE44070}" type="datetimeFigureOut">
              <a:rPr lang="en-US" smtClean="0"/>
              <a:t>7/14/19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6159-7D4E-9944-BBC7-83DA159AB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90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6319530"/>
            <a:ext cx="16664940" cy="311912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F19A-C8BD-214F-8745-9372ABE44070}" type="datetimeFigureOut">
              <a:rPr lang="en-US" smtClean="0"/>
              <a:t>7/14/19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6159-7D4E-9944-BBC7-83DA159AB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38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6319530"/>
            <a:ext cx="16664940" cy="311912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F19A-C8BD-214F-8745-9372ABE44070}" type="datetimeFigureOut">
              <a:rPr lang="en-US" smtClean="0"/>
              <a:t>7/14/19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6159-7D4E-9944-BBC7-83DA159AB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7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336810"/>
            <a:ext cx="2839212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1684000"/>
            <a:ext cx="2839212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7F19A-C8BD-214F-8745-9372ABE44070}" type="datetimeFigureOut">
              <a:rPr lang="en-US" smtClean="0"/>
              <a:t>7/14/19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F6159-7D4E-9944-BBC7-83DA159AB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97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jpeg"/><Relationship Id="rId21" Type="http://schemas.openxmlformats.org/officeDocument/2006/relationships/image" Target="../media/image20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3149E3-326E-A744-BF0A-13C745B6B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1376" y="12922045"/>
            <a:ext cx="11452200" cy="7634800"/>
          </a:xfrm>
          <a:prstGeom prst="rect">
            <a:avLst/>
          </a:prstGeom>
        </p:spPr>
      </p:pic>
      <p:pic>
        <p:nvPicPr>
          <p:cNvPr id="20" name="Picture 19" descr="A close up of a map&#10;&#10;Description automatically generated">
            <a:extLst>
              <a:ext uri="{FF2B5EF4-FFF2-40B4-BE49-F238E27FC236}">
                <a16:creationId xmlns:a16="http://schemas.microsoft.com/office/drawing/2014/main" id="{D394B66F-3136-5140-B06B-2B551EE65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3054" y="21344497"/>
            <a:ext cx="11357013" cy="7571342"/>
          </a:xfrm>
          <a:prstGeom prst="rect">
            <a:avLst/>
          </a:prstGeom>
        </p:spPr>
      </p:pic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ECACEF-16F8-7445-8DF3-C925667E0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00682" y="26397919"/>
            <a:ext cx="7186274" cy="4790849"/>
          </a:xfrm>
          <a:prstGeom prst="rect">
            <a:avLst/>
          </a:prstGeom>
        </p:spPr>
      </p:pic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D739EFE2-F985-C64B-8C42-588F7A1DA8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50958" y="31433896"/>
            <a:ext cx="7186277" cy="4790851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6274330-C052-0E4F-825C-96C71E296C74}"/>
              </a:ext>
            </a:extLst>
          </p:cNvPr>
          <p:cNvSpPr/>
          <p:nvPr/>
        </p:nvSpPr>
        <p:spPr>
          <a:xfrm>
            <a:off x="8087010" y="21154180"/>
            <a:ext cx="5897774" cy="11364124"/>
          </a:xfrm>
          <a:prstGeom prst="rect">
            <a:avLst/>
          </a:prstGeom>
          <a:noFill/>
          <a:ln w="317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 descr="A picture containing athletic game, sport&#10;&#10;Description automatically generated">
            <a:extLst>
              <a:ext uri="{FF2B5EF4-FFF2-40B4-BE49-F238E27FC236}">
                <a16:creationId xmlns:a16="http://schemas.microsoft.com/office/drawing/2014/main" id="{4178B3EE-0D19-9347-A937-AAC8719EF8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7170" y="20886854"/>
            <a:ext cx="3825465" cy="11712533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D074D9C-0647-4697-8C43-9C38EB7E0278}"/>
              </a:ext>
            </a:extLst>
          </p:cNvPr>
          <p:cNvSpPr/>
          <p:nvPr/>
        </p:nvSpPr>
        <p:spPr>
          <a:xfrm>
            <a:off x="-1" y="36508890"/>
            <a:ext cx="32918401" cy="7382309"/>
          </a:xfrm>
          <a:prstGeom prst="rect">
            <a:avLst/>
          </a:prstGeom>
          <a:solidFill>
            <a:srgbClr val="006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5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8AF760-C359-4592-BF1F-0C7A94DA9F89}"/>
              </a:ext>
            </a:extLst>
          </p:cNvPr>
          <p:cNvSpPr txBox="1"/>
          <p:nvPr/>
        </p:nvSpPr>
        <p:spPr>
          <a:xfrm>
            <a:off x="153351" y="11501830"/>
            <a:ext cx="14384834" cy="9135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693" b="1" dirty="0">
                <a:latin typeface="Lato Black" panose="020F0A02020204030203" pitchFamily="34" charset="0"/>
                <a:cs typeface="Arial" panose="020B0604020202020204" pitchFamily="34" charset="0"/>
              </a:rPr>
              <a:t>INTRO</a:t>
            </a:r>
          </a:p>
          <a:p>
            <a:pPr marL="487695" indent="-48769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27" dirty="0">
                <a:latin typeface="Lato Black" panose="020F0A02020204030203" pitchFamily="34" charset="0"/>
                <a:cs typeface="Arial" panose="020B0604020202020204" pitchFamily="34" charset="0"/>
              </a:rPr>
              <a:t>Why do languages change, aside from acquiring new vocabulary?</a:t>
            </a:r>
          </a:p>
          <a:p>
            <a:pPr marL="487695" indent="-48769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27" b="1" dirty="0">
                <a:latin typeface="Lato Black" panose="020F0A02020204030203" pitchFamily="34" charset="0"/>
                <a:cs typeface="Arial" panose="020B0604020202020204" pitchFamily="34" charset="0"/>
              </a:rPr>
              <a:t>Transmissibility </a:t>
            </a:r>
            <a:r>
              <a:rPr lang="en-US" sz="3627" dirty="0">
                <a:latin typeface="Lato Black" panose="020F0A02020204030203" pitchFamily="34" charset="0"/>
                <a:cs typeface="Arial" panose="020B0604020202020204" pitchFamily="34" charset="0"/>
              </a:rPr>
              <a:t>pressure: the language needs to be </a:t>
            </a:r>
            <a:r>
              <a:rPr lang="en-US" sz="3627" b="1" dirty="0">
                <a:latin typeface="Lato Black" panose="020F0A02020204030203" pitchFamily="34" charset="0"/>
                <a:cs typeface="Arial" panose="020B0604020202020204" pitchFamily="34" charset="0"/>
              </a:rPr>
              <a:t>learnable, </a:t>
            </a:r>
            <a:r>
              <a:rPr lang="en-US" sz="3627" dirty="0">
                <a:latin typeface="Lato Black" panose="020F0A02020204030203" pitchFamily="34" charset="0"/>
                <a:cs typeface="Arial" panose="020B0604020202020204" pitchFamily="34" charset="0"/>
              </a:rPr>
              <a:t>and therefore </a:t>
            </a:r>
            <a:r>
              <a:rPr lang="en-US" sz="3627" b="1" dirty="0">
                <a:latin typeface="Lato Black" panose="020F0A02020204030203" pitchFamily="34" charset="0"/>
                <a:cs typeface="Arial" panose="020B0604020202020204" pitchFamily="34" charset="0"/>
              </a:rPr>
              <a:t>simple.</a:t>
            </a:r>
          </a:p>
          <a:p>
            <a:pPr marL="487695" indent="-48769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27" dirty="0">
                <a:latin typeface="Lato Black" panose="020F0A02020204030203" pitchFamily="34" charset="0"/>
                <a:cs typeface="Arial" panose="020B0604020202020204" pitchFamily="34" charset="0"/>
              </a:rPr>
              <a:t>Early language learners have greater </a:t>
            </a:r>
            <a:r>
              <a:rPr lang="en-US" sz="3627" b="1" dirty="0">
                <a:latin typeface="Lato Black" panose="020F0A02020204030203" pitchFamily="34" charset="0"/>
                <a:cs typeface="Arial" panose="020B0604020202020204" pitchFamily="34" charset="0"/>
              </a:rPr>
              <a:t>transmissibility </a:t>
            </a:r>
            <a:r>
              <a:rPr lang="en-US" sz="3627" dirty="0">
                <a:latin typeface="Lato Black" panose="020F0A02020204030203" pitchFamily="34" charset="0"/>
                <a:cs typeface="Arial" panose="020B0604020202020204" pitchFamily="34" charset="0"/>
              </a:rPr>
              <a:t>biases—what protects against oversimplification?</a:t>
            </a:r>
          </a:p>
          <a:p>
            <a:pPr marL="487695" indent="-48769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27" dirty="0">
                <a:latin typeface="Lato Black" panose="020F0A02020204030203" pitchFamily="34" charset="0"/>
                <a:cs typeface="Arial" panose="020B0604020202020204" pitchFamily="34" charset="0"/>
              </a:rPr>
              <a:t>Language learning is an active, social process: involving feedback from those who are more knowledgeable in the language (e.g., parents)</a:t>
            </a:r>
          </a:p>
          <a:p>
            <a:pPr marL="487695" indent="-48769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27" dirty="0">
                <a:latin typeface="Lato Black" panose="020F0A02020204030203" pitchFamily="34" charset="0"/>
                <a:cs typeface="Arial" panose="020B0604020202020204" pitchFamily="34" charset="0"/>
              </a:rPr>
              <a:t>Implicit and explicit feedback/correction have a significant effect on the language learning process, and may affect language transmission and evolution on a larger scale</a:t>
            </a:r>
          </a:p>
          <a:p>
            <a:endParaRPr lang="en-US" sz="3627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r>
              <a:rPr lang="en-US" sz="4693" b="1" dirty="0">
                <a:latin typeface="Lato Black" panose="020F0A02020204030203" pitchFamily="34" charset="0"/>
                <a:cs typeface="Arial" panose="020B0604020202020204" pitchFamily="34" charset="0"/>
              </a:rPr>
              <a:t>METHODS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1E7EF1-9C6B-4FC5-9AB8-52260F86FE16}"/>
              </a:ext>
            </a:extLst>
          </p:cNvPr>
          <p:cNvSpPr txBox="1"/>
          <p:nvPr/>
        </p:nvSpPr>
        <p:spPr>
          <a:xfrm>
            <a:off x="864421" y="3496439"/>
            <a:ext cx="4595697" cy="927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13" b="1" i="1" dirty="0">
                <a:latin typeface="Lato" panose="020F0502020204030203" pitchFamily="34" charset="0"/>
                <a:cs typeface="Lato" panose="020F0502020204030203" pitchFamily="34" charset="0"/>
              </a:rPr>
              <a:t>Title:</a:t>
            </a:r>
            <a:br>
              <a:rPr lang="en-US" sz="2713" i="1" dirty="0">
                <a:latin typeface="Lato" panose="020F0502020204030203" pitchFamily="34" charset="0"/>
                <a:cs typeface="Lato" panose="020F0502020204030203" pitchFamily="34" charset="0"/>
              </a:rPr>
            </a:br>
            <a:r>
              <a:rPr lang="en-US" sz="2713" i="1" dirty="0">
                <a:latin typeface="Lato" panose="020F0502020204030203" pitchFamily="34" charset="0"/>
                <a:cs typeface="Lato" panose="020F0502020204030203" pitchFamily="34" charset="0"/>
              </a:rPr>
              <a:t>Subtitle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3EE459-B491-419A-8641-59F82ADBA5B3}"/>
              </a:ext>
            </a:extLst>
          </p:cNvPr>
          <p:cNvSpPr txBox="1"/>
          <p:nvPr/>
        </p:nvSpPr>
        <p:spPr>
          <a:xfrm>
            <a:off x="1192755" y="4669622"/>
            <a:ext cx="3776144" cy="772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9" b="1" dirty="0">
                <a:highlight>
                  <a:srgbClr val="FFD54F"/>
                </a:highlight>
                <a:latin typeface="Lato" panose="020F0502020204030203" pitchFamily="34" charset="0"/>
                <a:cs typeface="Lato" panose="020F0502020204030203" pitchFamily="34" charset="0"/>
              </a:rPr>
              <a:t>Leeroy </a:t>
            </a:r>
            <a:r>
              <a:rPr lang="en-US" sz="2209" dirty="0">
                <a:latin typeface="Lato" panose="020F0502020204030203" pitchFamily="34" charset="0"/>
                <a:cs typeface="Lato" panose="020F0502020204030203" pitchFamily="34" charset="0"/>
              </a:rPr>
              <a:t>Jenkins, author2, </a:t>
            </a:r>
            <a:br>
              <a:rPr lang="en-US" sz="2209" dirty="0">
                <a:latin typeface="Lato" panose="020F0502020204030203" pitchFamily="34" charset="0"/>
                <a:cs typeface="Lato" panose="020F0502020204030203" pitchFamily="34" charset="0"/>
              </a:rPr>
            </a:br>
            <a:r>
              <a:rPr lang="en-US" sz="2209" dirty="0">
                <a:latin typeface="Lato" panose="020F0502020204030203" pitchFamily="34" charset="0"/>
                <a:cs typeface="Lato" panose="020F0502020204030203" pitchFamily="34" charset="0"/>
              </a:rPr>
              <a:t>author3, author4</a:t>
            </a:r>
            <a:endParaRPr lang="en-US" sz="2209" b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Graphic 18">
            <a:extLst>
              <a:ext uri="{FF2B5EF4-FFF2-40B4-BE49-F238E27FC236}">
                <a16:creationId xmlns:a16="http://schemas.microsoft.com/office/drawing/2014/main" id="{AEDBCDB9-CB31-46F9-BCA9-A3365D112F83}"/>
              </a:ext>
            </a:extLst>
          </p:cNvPr>
          <p:cNvSpPr/>
          <p:nvPr/>
        </p:nvSpPr>
        <p:spPr>
          <a:xfrm>
            <a:off x="945742" y="4770676"/>
            <a:ext cx="181054" cy="168377"/>
          </a:xfrm>
          <a:custGeom>
            <a:avLst/>
            <a:gdLst>
              <a:gd name="connsiteX0" fmla="*/ 310594 w 327663"/>
              <a:gd name="connsiteY0" fmla="*/ 219906 h 335196"/>
              <a:gd name="connsiteX1" fmla="*/ 246568 w 327663"/>
              <a:gd name="connsiteY1" fmla="*/ 176217 h 335196"/>
              <a:gd name="connsiteX2" fmla="*/ 212295 w 327663"/>
              <a:gd name="connsiteY2" fmla="*/ 176217 h 335196"/>
              <a:gd name="connsiteX3" fmla="*/ 165217 w 327663"/>
              <a:gd name="connsiteY3" fmla="*/ 189022 h 335196"/>
              <a:gd name="connsiteX4" fmla="*/ 118138 w 327663"/>
              <a:gd name="connsiteY4" fmla="*/ 176217 h 335196"/>
              <a:gd name="connsiteX5" fmla="*/ 83866 w 327663"/>
              <a:gd name="connsiteY5" fmla="*/ 176217 h 335196"/>
              <a:gd name="connsiteX6" fmla="*/ 19839 w 327663"/>
              <a:gd name="connsiteY6" fmla="*/ 219906 h 335196"/>
              <a:gd name="connsiteX7" fmla="*/ 1385 w 327663"/>
              <a:gd name="connsiteY7" fmla="*/ 299750 h 335196"/>
              <a:gd name="connsiteX8" fmla="*/ 165970 w 327663"/>
              <a:gd name="connsiteY8" fmla="*/ 335529 h 335196"/>
              <a:gd name="connsiteX9" fmla="*/ 329802 w 327663"/>
              <a:gd name="connsiteY9" fmla="*/ 299750 h 335196"/>
              <a:gd name="connsiteX10" fmla="*/ 310594 w 327663"/>
              <a:gd name="connsiteY10" fmla="*/ 219906 h 335196"/>
              <a:gd name="connsiteX11" fmla="*/ 165593 w 327663"/>
              <a:gd name="connsiteY11" fmla="*/ 154749 h 335196"/>
              <a:gd name="connsiteX12" fmla="*/ 242425 w 327663"/>
              <a:gd name="connsiteY12" fmla="*/ 77918 h 335196"/>
              <a:gd name="connsiteX13" fmla="*/ 165593 w 327663"/>
              <a:gd name="connsiteY13" fmla="*/ 1086 h 335196"/>
              <a:gd name="connsiteX14" fmla="*/ 88762 w 327663"/>
              <a:gd name="connsiteY14" fmla="*/ 77918 h 335196"/>
              <a:gd name="connsiteX15" fmla="*/ 165593 w 327663"/>
              <a:gd name="connsiteY15" fmla="*/ 154749 h 33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7663" h="335196">
                <a:moveTo>
                  <a:pt x="310594" y="219906"/>
                </a:moveTo>
                <a:cubicBezTo>
                  <a:pt x="287243" y="179983"/>
                  <a:pt x="246568" y="176217"/>
                  <a:pt x="246568" y="176217"/>
                </a:cubicBezTo>
                <a:lnTo>
                  <a:pt x="212295" y="176217"/>
                </a:lnTo>
                <a:cubicBezTo>
                  <a:pt x="198360" y="184126"/>
                  <a:pt x="182541" y="189022"/>
                  <a:pt x="165217" y="189022"/>
                </a:cubicBezTo>
                <a:cubicBezTo>
                  <a:pt x="147892" y="189022"/>
                  <a:pt x="132074" y="184503"/>
                  <a:pt x="118138" y="176217"/>
                </a:cubicBezTo>
                <a:lnTo>
                  <a:pt x="83866" y="176217"/>
                </a:lnTo>
                <a:cubicBezTo>
                  <a:pt x="83866" y="176217"/>
                  <a:pt x="43190" y="179983"/>
                  <a:pt x="19839" y="219906"/>
                </a:cubicBezTo>
                <a:cubicBezTo>
                  <a:pt x="-2758" y="259828"/>
                  <a:pt x="1385" y="299750"/>
                  <a:pt x="1385" y="299750"/>
                </a:cubicBezTo>
                <a:cubicBezTo>
                  <a:pt x="1385" y="299750"/>
                  <a:pt x="37164" y="335529"/>
                  <a:pt x="165970" y="335529"/>
                </a:cubicBezTo>
                <a:cubicBezTo>
                  <a:pt x="294776" y="335529"/>
                  <a:pt x="329802" y="299750"/>
                  <a:pt x="329802" y="299750"/>
                </a:cubicBezTo>
                <a:cubicBezTo>
                  <a:pt x="329802" y="299750"/>
                  <a:pt x="333945" y="259828"/>
                  <a:pt x="310594" y="219906"/>
                </a:cubicBezTo>
                <a:close/>
                <a:moveTo>
                  <a:pt x="165593" y="154749"/>
                </a:moveTo>
                <a:cubicBezTo>
                  <a:pt x="208152" y="154749"/>
                  <a:pt x="242425" y="120477"/>
                  <a:pt x="242425" y="77918"/>
                </a:cubicBezTo>
                <a:cubicBezTo>
                  <a:pt x="242425" y="35359"/>
                  <a:pt x="208152" y="1086"/>
                  <a:pt x="165593" y="1086"/>
                </a:cubicBezTo>
                <a:cubicBezTo>
                  <a:pt x="123035" y="1086"/>
                  <a:pt x="88762" y="35736"/>
                  <a:pt x="88762" y="77918"/>
                </a:cubicBezTo>
                <a:cubicBezTo>
                  <a:pt x="88762" y="120477"/>
                  <a:pt x="123035" y="154749"/>
                  <a:pt x="165593" y="15474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6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905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0386EC-D1AC-48D0-B2EC-0AD1DA88A8AB}"/>
              </a:ext>
            </a:extLst>
          </p:cNvPr>
          <p:cNvSpPr/>
          <p:nvPr/>
        </p:nvSpPr>
        <p:spPr>
          <a:xfrm>
            <a:off x="0" y="-27351"/>
            <a:ext cx="32918400" cy="9125429"/>
          </a:xfrm>
          <a:prstGeom prst="rect">
            <a:avLst/>
          </a:prstGeom>
          <a:solidFill>
            <a:srgbClr val="006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5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9EE2F9-E368-471F-966F-6846CB3D7866}"/>
              </a:ext>
            </a:extLst>
          </p:cNvPr>
          <p:cNvSpPr/>
          <p:nvPr/>
        </p:nvSpPr>
        <p:spPr>
          <a:xfrm>
            <a:off x="3456482" y="2285299"/>
            <a:ext cx="27918065" cy="4024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0240" b="1" dirty="0">
                <a:solidFill>
                  <a:schemeClr val="bg1"/>
                </a:solidFill>
                <a:latin typeface="Lato Black" panose="020F0A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Parents </a:t>
            </a:r>
            <a:r>
              <a:rPr lang="en-US" sz="10240" dirty="0">
                <a:solidFill>
                  <a:schemeClr val="bg1"/>
                </a:solidFill>
                <a:latin typeface="Lato Black" panose="020F0A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protect languages from oversimplification by </a:t>
            </a:r>
            <a:r>
              <a:rPr lang="en-US" sz="10240" b="1" dirty="0">
                <a:solidFill>
                  <a:schemeClr val="bg1"/>
                </a:solidFill>
                <a:latin typeface="Lato Black" panose="020F0A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children</a:t>
            </a:r>
            <a:r>
              <a:rPr lang="en-US" sz="10240" dirty="0">
                <a:solidFill>
                  <a:schemeClr val="bg1"/>
                </a:solidFill>
                <a:latin typeface="Lato Black" panose="020F0A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 during</a:t>
            </a:r>
            <a:r>
              <a:rPr lang="en-US" sz="10240" b="1" dirty="0">
                <a:solidFill>
                  <a:schemeClr val="bg1"/>
                </a:solidFill>
                <a:latin typeface="Lato Black" panose="020F0A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 language evolution</a:t>
            </a:r>
            <a:r>
              <a:rPr lang="en-US" sz="10240" dirty="0">
                <a:solidFill>
                  <a:schemeClr val="bg1"/>
                </a:solidFill>
                <a:latin typeface="Lato Black" panose="020F0A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  <a:endParaRPr lang="en-US" sz="1024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F09AAC-A47D-43E5-A106-FABBAC32BA3E}"/>
              </a:ext>
            </a:extLst>
          </p:cNvPr>
          <p:cNvSpPr txBox="1"/>
          <p:nvPr/>
        </p:nvSpPr>
        <p:spPr>
          <a:xfrm>
            <a:off x="205833" y="9201207"/>
            <a:ext cx="14384834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760" b="1" dirty="0">
                <a:latin typeface="Lato" panose="020F0502020204030203" pitchFamily="34" charset="0"/>
                <a:cs typeface="Lato" panose="020F0502020204030203" pitchFamily="34" charset="0"/>
              </a:rPr>
              <a:t>Interlocutors preserve complexity in language</a:t>
            </a:r>
            <a:endParaRPr lang="en-US" sz="576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AD9AF1-DB1F-458B-8FD1-3E2EA4A57D8C}"/>
              </a:ext>
            </a:extLst>
          </p:cNvPr>
          <p:cNvSpPr txBox="1"/>
          <p:nvPr/>
        </p:nvSpPr>
        <p:spPr>
          <a:xfrm>
            <a:off x="1336302" y="10299359"/>
            <a:ext cx="7662081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b="1" dirty="0">
                <a:highlight>
                  <a:srgbClr val="FFD54F"/>
                </a:highlight>
                <a:latin typeface="Lato" panose="020F0502020204030203" pitchFamily="34" charset="0"/>
                <a:cs typeface="Lato" panose="020F0502020204030203" pitchFamily="34" charset="0"/>
              </a:rPr>
              <a:t>Madeline Meyers,</a:t>
            </a:r>
            <a:r>
              <a:rPr lang="en-US" sz="4267" b="1" dirty="0">
                <a:latin typeface="Lato" panose="020F0502020204030203" pitchFamily="34" charset="0"/>
                <a:cs typeface="Lato" panose="020F0502020204030203" pitchFamily="34" charset="0"/>
              </a:rPr>
              <a:t> Dan Yurovsky</a:t>
            </a:r>
          </a:p>
        </p:txBody>
      </p:sp>
      <p:sp>
        <p:nvSpPr>
          <p:cNvPr id="23" name="Graphic 18">
            <a:extLst>
              <a:ext uri="{FF2B5EF4-FFF2-40B4-BE49-F238E27FC236}">
                <a16:creationId xmlns:a16="http://schemas.microsoft.com/office/drawing/2014/main" id="{196C165A-405D-4820-9F17-91CA8CD4F5EF}"/>
              </a:ext>
            </a:extLst>
          </p:cNvPr>
          <p:cNvSpPr/>
          <p:nvPr/>
        </p:nvSpPr>
        <p:spPr>
          <a:xfrm>
            <a:off x="567765" y="10349211"/>
            <a:ext cx="683407" cy="651083"/>
          </a:xfrm>
          <a:custGeom>
            <a:avLst/>
            <a:gdLst>
              <a:gd name="connsiteX0" fmla="*/ 310594 w 327663"/>
              <a:gd name="connsiteY0" fmla="*/ 219906 h 335196"/>
              <a:gd name="connsiteX1" fmla="*/ 246568 w 327663"/>
              <a:gd name="connsiteY1" fmla="*/ 176217 h 335196"/>
              <a:gd name="connsiteX2" fmla="*/ 212295 w 327663"/>
              <a:gd name="connsiteY2" fmla="*/ 176217 h 335196"/>
              <a:gd name="connsiteX3" fmla="*/ 165217 w 327663"/>
              <a:gd name="connsiteY3" fmla="*/ 189022 h 335196"/>
              <a:gd name="connsiteX4" fmla="*/ 118138 w 327663"/>
              <a:gd name="connsiteY4" fmla="*/ 176217 h 335196"/>
              <a:gd name="connsiteX5" fmla="*/ 83866 w 327663"/>
              <a:gd name="connsiteY5" fmla="*/ 176217 h 335196"/>
              <a:gd name="connsiteX6" fmla="*/ 19839 w 327663"/>
              <a:gd name="connsiteY6" fmla="*/ 219906 h 335196"/>
              <a:gd name="connsiteX7" fmla="*/ 1385 w 327663"/>
              <a:gd name="connsiteY7" fmla="*/ 299750 h 335196"/>
              <a:gd name="connsiteX8" fmla="*/ 165970 w 327663"/>
              <a:gd name="connsiteY8" fmla="*/ 335529 h 335196"/>
              <a:gd name="connsiteX9" fmla="*/ 329802 w 327663"/>
              <a:gd name="connsiteY9" fmla="*/ 299750 h 335196"/>
              <a:gd name="connsiteX10" fmla="*/ 310594 w 327663"/>
              <a:gd name="connsiteY10" fmla="*/ 219906 h 335196"/>
              <a:gd name="connsiteX11" fmla="*/ 165593 w 327663"/>
              <a:gd name="connsiteY11" fmla="*/ 154749 h 335196"/>
              <a:gd name="connsiteX12" fmla="*/ 242425 w 327663"/>
              <a:gd name="connsiteY12" fmla="*/ 77918 h 335196"/>
              <a:gd name="connsiteX13" fmla="*/ 165593 w 327663"/>
              <a:gd name="connsiteY13" fmla="*/ 1086 h 335196"/>
              <a:gd name="connsiteX14" fmla="*/ 88762 w 327663"/>
              <a:gd name="connsiteY14" fmla="*/ 77918 h 335196"/>
              <a:gd name="connsiteX15" fmla="*/ 165593 w 327663"/>
              <a:gd name="connsiteY15" fmla="*/ 154749 h 33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7663" h="335196">
                <a:moveTo>
                  <a:pt x="310594" y="219906"/>
                </a:moveTo>
                <a:cubicBezTo>
                  <a:pt x="287243" y="179983"/>
                  <a:pt x="246568" y="176217"/>
                  <a:pt x="246568" y="176217"/>
                </a:cubicBezTo>
                <a:lnTo>
                  <a:pt x="212295" y="176217"/>
                </a:lnTo>
                <a:cubicBezTo>
                  <a:pt x="198360" y="184126"/>
                  <a:pt x="182541" y="189022"/>
                  <a:pt x="165217" y="189022"/>
                </a:cubicBezTo>
                <a:cubicBezTo>
                  <a:pt x="147892" y="189022"/>
                  <a:pt x="132074" y="184503"/>
                  <a:pt x="118138" y="176217"/>
                </a:cubicBezTo>
                <a:lnTo>
                  <a:pt x="83866" y="176217"/>
                </a:lnTo>
                <a:cubicBezTo>
                  <a:pt x="83866" y="176217"/>
                  <a:pt x="43190" y="179983"/>
                  <a:pt x="19839" y="219906"/>
                </a:cubicBezTo>
                <a:cubicBezTo>
                  <a:pt x="-2758" y="259828"/>
                  <a:pt x="1385" y="299750"/>
                  <a:pt x="1385" y="299750"/>
                </a:cubicBezTo>
                <a:cubicBezTo>
                  <a:pt x="1385" y="299750"/>
                  <a:pt x="37164" y="335529"/>
                  <a:pt x="165970" y="335529"/>
                </a:cubicBezTo>
                <a:cubicBezTo>
                  <a:pt x="294776" y="335529"/>
                  <a:pt x="329802" y="299750"/>
                  <a:pt x="329802" y="299750"/>
                </a:cubicBezTo>
                <a:cubicBezTo>
                  <a:pt x="329802" y="299750"/>
                  <a:pt x="333945" y="259828"/>
                  <a:pt x="310594" y="219906"/>
                </a:cubicBezTo>
                <a:close/>
                <a:moveTo>
                  <a:pt x="165593" y="154749"/>
                </a:moveTo>
                <a:cubicBezTo>
                  <a:pt x="208152" y="154749"/>
                  <a:pt x="242425" y="120477"/>
                  <a:pt x="242425" y="77918"/>
                </a:cubicBezTo>
                <a:cubicBezTo>
                  <a:pt x="242425" y="35359"/>
                  <a:pt x="208152" y="1086"/>
                  <a:pt x="165593" y="1086"/>
                </a:cubicBezTo>
                <a:cubicBezTo>
                  <a:pt x="123035" y="1086"/>
                  <a:pt x="88762" y="35736"/>
                  <a:pt x="88762" y="77918"/>
                </a:cubicBezTo>
                <a:cubicBezTo>
                  <a:pt x="88762" y="120477"/>
                  <a:pt x="123035" y="154749"/>
                  <a:pt x="165593" y="15474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6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905"/>
          </a:p>
        </p:txBody>
      </p:sp>
      <p:sp>
        <p:nvSpPr>
          <p:cNvPr id="24" name="Graphic 7">
            <a:extLst>
              <a:ext uri="{FF2B5EF4-FFF2-40B4-BE49-F238E27FC236}">
                <a16:creationId xmlns:a16="http://schemas.microsoft.com/office/drawing/2014/main" id="{BBC179CC-CA98-4CD3-A6FA-62C8EDADEDE8}"/>
              </a:ext>
            </a:extLst>
          </p:cNvPr>
          <p:cNvSpPr/>
          <p:nvPr/>
        </p:nvSpPr>
        <p:spPr>
          <a:xfrm>
            <a:off x="17640944" y="38273473"/>
            <a:ext cx="1952499" cy="3744478"/>
          </a:xfrm>
          <a:custGeom>
            <a:avLst/>
            <a:gdLst>
              <a:gd name="connsiteX0" fmla="*/ 321256 w 2089376"/>
              <a:gd name="connsiteY0" fmla="*/ 0 h 3614056"/>
              <a:gd name="connsiteX1" fmla="*/ 0 w 2089376"/>
              <a:gd name="connsiteY1" fmla="*/ 321256 h 3614056"/>
              <a:gd name="connsiteX2" fmla="*/ 0 w 2089376"/>
              <a:gd name="connsiteY2" fmla="*/ 3292801 h 3614056"/>
              <a:gd name="connsiteX3" fmla="*/ 321256 w 2089376"/>
              <a:gd name="connsiteY3" fmla="*/ 3614057 h 3614056"/>
              <a:gd name="connsiteX4" fmla="*/ 1815047 w 2089376"/>
              <a:gd name="connsiteY4" fmla="*/ 3614057 h 3614056"/>
              <a:gd name="connsiteX5" fmla="*/ 2136303 w 2089376"/>
              <a:gd name="connsiteY5" fmla="*/ 3292801 h 3614056"/>
              <a:gd name="connsiteX6" fmla="*/ 2136303 w 2089376"/>
              <a:gd name="connsiteY6" fmla="*/ 321256 h 3614056"/>
              <a:gd name="connsiteX7" fmla="*/ 1815047 w 2089376"/>
              <a:gd name="connsiteY7" fmla="*/ 0 h 3614056"/>
              <a:gd name="connsiteX8" fmla="*/ 321256 w 2089376"/>
              <a:gd name="connsiteY8" fmla="*/ 0 h 3614056"/>
              <a:gd name="connsiteX9" fmla="*/ 889115 w 2089376"/>
              <a:gd name="connsiteY9" fmla="*/ 309397 h 3614056"/>
              <a:gd name="connsiteX10" fmla="*/ 1247302 w 2089376"/>
              <a:gd name="connsiteY10" fmla="*/ 309397 h 3614056"/>
              <a:gd name="connsiteX11" fmla="*/ 1289936 w 2089376"/>
              <a:gd name="connsiteY11" fmla="*/ 369650 h 3614056"/>
              <a:gd name="connsiteX12" fmla="*/ 1247302 w 2089376"/>
              <a:gd name="connsiteY12" fmla="*/ 429903 h 3614056"/>
              <a:gd name="connsiteX13" fmla="*/ 889115 w 2089376"/>
              <a:gd name="connsiteY13" fmla="*/ 429903 h 3614056"/>
              <a:gd name="connsiteX14" fmla="*/ 846480 w 2089376"/>
              <a:gd name="connsiteY14" fmla="*/ 369650 h 3614056"/>
              <a:gd name="connsiteX15" fmla="*/ 889115 w 2089376"/>
              <a:gd name="connsiteY15" fmla="*/ 309397 h 3614056"/>
              <a:gd name="connsiteX16" fmla="*/ 176468 w 2089376"/>
              <a:gd name="connsiteY16" fmla="*/ 738905 h 3614056"/>
              <a:gd name="connsiteX17" fmla="*/ 1959892 w 2089376"/>
              <a:gd name="connsiteY17" fmla="*/ 738905 h 3614056"/>
              <a:gd name="connsiteX18" fmla="*/ 1959892 w 2089376"/>
              <a:gd name="connsiteY18" fmla="*/ 2875208 h 3614056"/>
              <a:gd name="connsiteX19" fmla="*/ 176468 w 2089376"/>
              <a:gd name="connsiteY19" fmla="*/ 2875208 h 3614056"/>
              <a:gd name="connsiteX20" fmla="*/ 176468 w 2089376"/>
              <a:gd name="connsiteY20" fmla="*/ 738905 h 3614056"/>
              <a:gd name="connsiteX21" fmla="*/ 1068180 w 2089376"/>
              <a:gd name="connsiteY21" fmla="*/ 3045747 h 3614056"/>
              <a:gd name="connsiteX22" fmla="*/ 1068180 w 2089376"/>
              <a:gd name="connsiteY22" fmla="*/ 3045747 h 3614056"/>
              <a:gd name="connsiteX23" fmla="*/ 1267066 w 2089376"/>
              <a:gd name="connsiteY23" fmla="*/ 3244633 h 3614056"/>
              <a:gd name="connsiteX24" fmla="*/ 1267066 w 2089376"/>
              <a:gd name="connsiteY24" fmla="*/ 3244633 h 3614056"/>
              <a:gd name="connsiteX25" fmla="*/ 1267066 w 2089376"/>
              <a:gd name="connsiteY25" fmla="*/ 3244633 h 3614056"/>
              <a:gd name="connsiteX26" fmla="*/ 1267066 w 2089376"/>
              <a:gd name="connsiteY26" fmla="*/ 3244633 h 3614056"/>
              <a:gd name="connsiteX27" fmla="*/ 1068180 w 2089376"/>
              <a:gd name="connsiteY27" fmla="*/ 3443519 h 3614056"/>
              <a:gd name="connsiteX28" fmla="*/ 1068180 w 2089376"/>
              <a:gd name="connsiteY28" fmla="*/ 3443519 h 3614056"/>
              <a:gd name="connsiteX29" fmla="*/ 1068180 w 2089376"/>
              <a:gd name="connsiteY29" fmla="*/ 3443519 h 3614056"/>
              <a:gd name="connsiteX30" fmla="*/ 1068180 w 2089376"/>
              <a:gd name="connsiteY30" fmla="*/ 3443519 h 3614056"/>
              <a:gd name="connsiteX31" fmla="*/ 869294 w 2089376"/>
              <a:gd name="connsiteY31" fmla="*/ 3244633 h 3614056"/>
              <a:gd name="connsiteX32" fmla="*/ 869294 w 2089376"/>
              <a:gd name="connsiteY32" fmla="*/ 3244633 h 3614056"/>
              <a:gd name="connsiteX33" fmla="*/ 869294 w 2089376"/>
              <a:gd name="connsiteY33" fmla="*/ 3244633 h 3614056"/>
              <a:gd name="connsiteX34" fmla="*/ 869294 w 2089376"/>
              <a:gd name="connsiteY34" fmla="*/ 3244633 h 3614056"/>
              <a:gd name="connsiteX35" fmla="*/ 1068180 w 2089376"/>
              <a:gd name="connsiteY35" fmla="*/ 3045747 h 3614056"/>
              <a:gd name="connsiteX36" fmla="*/ 1068180 w 2089376"/>
              <a:gd name="connsiteY36" fmla="*/ 3045747 h 3614056"/>
              <a:gd name="connsiteX37" fmla="*/ 1068180 w 2089376"/>
              <a:gd name="connsiteY37" fmla="*/ 3045747 h 361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89376" h="3614056">
                <a:moveTo>
                  <a:pt x="321256" y="0"/>
                </a:moveTo>
                <a:cubicBezTo>
                  <a:pt x="144562" y="0"/>
                  <a:pt x="0" y="144562"/>
                  <a:pt x="0" y="321256"/>
                </a:cubicBezTo>
                <a:lnTo>
                  <a:pt x="0" y="3292801"/>
                </a:lnTo>
                <a:cubicBezTo>
                  <a:pt x="0" y="3469495"/>
                  <a:pt x="144562" y="3614057"/>
                  <a:pt x="321256" y="3614057"/>
                </a:cubicBezTo>
                <a:lnTo>
                  <a:pt x="1815047" y="3614057"/>
                </a:lnTo>
                <a:cubicBezTo>
                  <a:pt x="1991741" y="3614057"/>
                  <a:pt x="2136303" y="3469495"/>
                  <a:pt x="2136303" y="3292801"/>
                </a:cubicBezTo>
                <a:lnTo>
                  <a:pt x="2136303" y="321256"/>
                </a:lnTo>
                <a:cubicBezTo>
                  <a:pt x="2136303" y="144562"/>
                  <a:pt x="1991741" y="0"/>
                  <a:pt x="1815047" y="0"/>
                </a:cubicBezTo>
                <a:lnTo>
                  <a:pt x="321256" y="0"/>
                </a:lnTo>
                <a:close/>
                <a:moveTo>
                  <a:pt x="889115" y="309397"/>
                </a:moveTo>
                <a:lnTo>
                  <a:pt x="1247302" y="309397"/>
                </a:lnTo>
                <a:cubicBezTo>
                  <a:pt x="1270849" y="309397"/>
                  <a:pt x="1289936" y="336390"/>
                  <a:pt x="1289936" y="369650"/>
                </a:cubicBezTo>
                <a:cubicBezTo>
                  <a:pt x="1289936" y="402911"/>
                  <a:pt x="1270849" y="429903"/>
                  <a:pt x="1247302" y="429903"/>
                </a:cubicBezTo>
                <a:lnTo>
                  <a:pt x="889115" y="429903"/>
                </a:lnTo>
                <a:cubicBezTo>
                  <a:pt x="865567" y="429903"/>
                  <a:pt x="846480" y="402911"/>
                  <a:pt x="846480" y="369650"/>
                </a:cubicBezTo>
                <a:cubicBezTo>
                  <a:pt x="846480" y="336390"/>
                  <a:pt x="865567" y="309397"/>
                  <a:pt x="889115" y="309397"/>
                </a:cubicBezTo>
                <a:close/>
                <a:moveTo>
                  <a:pt x="176468" y="738905"/>
                </a:moveTo>
                <a:lnTo>
                  <a:pt x="1959892" y="738905"/>
                </a:lnTo>
                <a:lnTo>
                  <a:pt x="1959892" y="2875208"/>
                </a:lnTo>
                <a:lnTo>
                  <a:pt x="176468" y="2875208"/>
                </a:lnTo>
                <a:lnTo>
                  <a:pt x="176468" y="738905"/>
                </a:lnTo>
                <a:close/>
                <a:moveTo>
                  <a:pt x="1068180" y="3045747"/>
                </a:moveTo>
                <a:cubicBezTo>
                  <a:pt x="1068180" y="3045747"/>
                  <a:pt x="1068180" y="3045747"/>
                  <a:pt x="1068180" y="3045747"/>
                </a:cubicBezTo>
                <a:cubicBezTo>
                  <a:pt x="1178013" y="3045747"/>
                  <a:pt x="1267066" y="3134799"/>
                  <a:pt x="1267066" y="3244633"/>
                </a:cubicBezTo>
                <a:cubicBezTo>
                  <a:pt x="1267066" y="3244633"/>
                  <a:pt x="1267066" y="3244633"/>
                  <a:pt x="1267066" y="3244633"/>
                </a:cubicBezTo>
                <a:lnTo>
                  <a:pt x="1267066" y="3244633"/>
                </a:lnTo>
                <a:cubicBezTo>
                  <a:pt x="1267066" y="3244633"/>
                  <a:pt x="1267066" y="3244633"/>
                  <a:pt x="1267066" y="3244633"/>
                </a:cubicBezTo>
                <a:cubicBezTo>
                  <a:pt x="1267066" y="3354466"/>
                  <a:pt x="1178013" y="3443519"/>
                  <a:pt x="1068180" y="3443519"/>
                </a:cubicBezTo>
                <a:cubicBezTo>
                  <a:pt x="1068180" y="3443519"/>
                  <a:pt x="1068180" y="3443519"/>
                  <a:pt x="1068180" y="3443519"/>
                </a:cubicBezTo>
                <a:lnTo>
                  <a:pt x="1068180" y="3443519"/>
                </a:lnTo>
                <a:cubicBezTo>
                  <a:pt x="1068180" y="3443519"/>
                  <a:pt x="1068180" y="3443519"/>
                  <a:pt x="1068180" y="3443519"/>
                </a:cubicBezTo>
                <a:cubicBezTo>
                  <a:pt x="958346" y="3443519"/>
                  <a:pt x="869294" y="3354466"/>
                  <a:pt x="869294" y="3244633"/>
                </a:cubicBezTo>
                <a:cubicBezTo>
                  <a:pt x="869294" y="3244633"/>
                  <a:pt x="869294" y="3244633"/>
                  <a:pt x="869294" y="3244633"/>
                </a:cubicBezTo>
                <a:lnTo>
                  <a:pt x="869294" y="3244633"/>
                </a:lnTo>
                <a:cubicBezTo>
                  <a:pt x="869294" y="3244633"/>
                  <a:pt x="869294" y="3244633"/>
                  <a:pt x="869294" y="3244633"/>
                </a:cubicBezTo>
                <a:cubicBezTo>
                  <a:pt x="869294" y="3134799"/>
                  <a:pt x="958346" y="3045747"/>
                  <a:pt x="1068180" y="3045747"/>
                </a:cubicBezTo>
                <a:cubicBezTo>
                  <a:pt x="1068180" y="3045747"/>
                  <a:pt x="1068180" y="3045747"/>
                  <a:pt x="1068180" y="3045747"/>
                </a:cubicBezTo>
                <a:lnTo>
                  <a:pt x="1068180" y="3045747"/>
                </a:lnTo>
                <a:close/>
              </a:path>
            </a:pathLst>
          </a:custGeom>
          <a:solidFill>
            <a:srgbClr val="80DEEA"/>
          </a:solidFill>
          <a:ln w="5640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905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E658F4-7260-408D-A20C-8231B8A7FCD6}"/>
              </a:ext>
            </a:extLst>
          </p:cNvPr>
          <p:cNvSpPr txBox="1"/>
          <p:nvPr/>
        </p:nvSpPr>
        <p:spPr>
          <a:xfrm>
            <a:off x="20283533" y="37782015"/>
            <a:ext cx="6137732" cy="2718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dirty="0">
                <a:solidFill>
                  <a:srgbClr val="80DEEA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Take a picture</a:t>
            </a:r>
            <a:r>
              <a:rPr lang="en-US" sz="4267" dirty="0">
                <a:solidFill>
                  <a:srgbClr val="80DEEA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to see preregistrations, GitHub, poster and thesis paper</a:t>
            </a:r>
            <a:br>
              <a:rPr lang="en-US" sz="4267" dirty="0">
                <a:solidFill>
                  <a:srgbClr val="80DEEA"/>
                </a:solidFill>
                <a:latin typeface="Lato" panose="020F0502020204030203" pitchFamily="34" charset="0"/>
                <a:cs typeface="Arial" panose="020B0604020202020204" pitchFamily="34" charset="0"/>
              </a:rPr>
            </a:br>
            <a:endParaRPr lang="en-US" sz="4267" dirty="0">
              <a:solidFill>
                <a:srgbClr val="80DEEA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E1F5EAE-59CA-46D9-9A9D-745B1B6F3025}"/>
              </a:ext>
            </a:extLst>
          </p:cNvPr>
          <p:cNvCxnSpPr>
            <a:cxnSpLocks/>
          </p:cNvCxnSpPr>
          <p:nvPr/>
        </p:nvCxnSpPr>
        <p:spPr>
          <a:xfrm>
            <a:off x="20438356" y="40417785"/>
            <a:ext cx="5103884" cy="0"/>
          </a:xfrm>
          <a:prstGeom prst="straightConnector1">
            <a:avLst/>
          </a:prstGeom>
          <a:ln w="133350">
            <a:solidFill>
              <a:srgbClr val="80DEEA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523CF954-B1AF-754C-B379-A193B0DBE07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178" t="24123" r="2996" b="28295"/>
          <a:stretch/>
        </p:blipFill>
        <p:spPr>
          <a:xfrm>
            <a:off x="683864" y="40991871"/>
            <a:ext cx="8978202" cy="2276579"/>
          </a:xfrm>
          <a:prstGeom prst="rect">
            <a:avLst/>
          </a:prstGeom>
        </p:spPr>
      </p:pic>
      <p:pic>
        <p:nvPicPr>
          <p:cNvPr id="30" name="Google Shape;106;p13">
            <a:extLst>
              <a:ext uri="{FF2B5EF4-FFF2-40B4-BE49-F238E27FC236}">
                <a16:creationId xmlns:a16="http://schemas.microsoft.com/office/drawing/2014/main" id="{643BA160-A0E2-0C4A-BBD8-B20262C36115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45742" y="37254726"/>
            <a:ext cx="6248938" cy="2782313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52C1732-3A8A-0446-B461-6BEBADC929F5}"/>
              </a:ext>
            </a:extLst>
          </p:cNvPr>
          <p:cNvSpPr/>
          <p:nvPr/>
        </p:nvSpPr>
        <p:spPr>
          <a:xfrm>
            <a:off x="14654296" y="11419292"/>
            <a:ext cx="3024188" cy="814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693" b="1" dirty="0">
                <a:latin typeface="Lato Black" panose="020F0A02020204030203" pitchFamily="34" charset="0"/>
                <a:cs typeface="Arial" panose="020B0604020202020204" pitchFamily="34" charset="0"/>
              </a:rPr>
              <a:t>RESULTS</a:t>
            </a:r>
            <a:endParaRPr lang="en-US" sz="4693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3038D2-6694-4FF1-AFD6-35D55E87C41A}"/>
              </a:ext>
            </a:extLst>
          </p:cNvPr>
          <p:cNvSpPr/>
          <p:nvPr/>
        </p:nvSpPr>
        <p:spPr>
          <a:xfrm>
            <a:off x="14850951" y="28748753"/>
            <a:ext cx="10635869" cy="7219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693" dirty="0">
                <a:latin typeface="Lato Black" panose="020F0A02020204030203" pitchFamily="34" charset="0"/>
                <a:cs typeface="Arial" panose="020B0604020202020204" pitchFamily="34" charset="0"/>
              </a:rPr>
              <a:t>DISCUSSION</a:t>
            </a:r>
          </a:p>
          <a:p>
            <a:pPr marL="487695" indent="-48769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413" dirty="0">
                <a:latin typeface="Lato Black" panose="020F0A02020204030203" pitchFamily="34" charset="0"/>
                <a:cs typeface="Arial" panose="020B0604020202020204" pitchFamily="34" charset="0"/>
              </a:rPr>
              <a:t>Adults protect languages from simplification by children, re-introducing levels of complexity which match adult baseline performance</a:t>
            </a:r>
          </a:p>
          <a:p>
            <a:pPr marL="487695" indent="-48769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413" dirty="0">
                <a:latin typeface="Lato Black" panose="020F0A02020204030203" pitchFamily="34" charset="0"/>
                <a:cs typeface="Arial" panose="020B0604020202020204" pitchFamily="34" charset="0"/>
              </a:rPr>
              <a:t>Adding in a corrective element to the language-learning process—like feedback from an editor or parent—allows a higher degree of complexity to be retained in the language</a:t>
            </a:r>
          </a:p>
          <a:p>
            <a:pPr marL="487695" indent="-48769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413" dirty="0">
                <a:latin typeface="Lato Black" panose="020F0A02020204030203" pitchFamily="34" charset="0"/>
                <a:cs typeface="Arial" panose="020B0604020202020204" pitchFamily="34" charset="0"/>
              </a:rPr>
              <a:t>Both horizontal and vertical transmission are necessary to retain languages which are both descriptive (complex) and transmissible (easy to learn)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860B817-D4B3-E449-B726-B422A7342CA3}"/>
              </a:ext>
            </a:extLst>
          </p:cNvPr>
          <p:cNvSpPr/>
          <p:nvPr/>
        </p:nvSpPr>
        <p:spPr>
          <a:xfrm>
            <a:off x="18298734" y="20595010"/>
            <a:ext cx="5727845" cy="814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693" dirty="0">
                <a:latin typeface="Lato Black" panose="020F0A02020204030203" pitchFamily="34" charset="0"/>
                <a:cs typeface="Arial" panose="020B0604020202020204" pitchFamily="34" charset="0"/>
              </a:rPr>
              <a:t>ADULTS &amp; CHILDREN</a:t>
            </a:r>
            <a:endParaRPr lang="en-US" sz="4693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65C1AC1-21AE-B147-97DB-868DD3302A0B}"/>
              </a:ext>
            </a:extLst>
          </p:cNvPr>
          <p:cNvSpPr txBox="1"/>
          <p:nvPr/>
        </p:nvSpPr>
        <p:spPr>
          <a:xfrm>
            <a:off x="25894317" y="9226013"/>
            <a:ext cx="6999599" cy="363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60" dirty="0">
                <a:latin typeface="Lato" panose="020F0502020204030203" pitchFamily="34" charset="0"/>
                <a:cs typeface="Arial" panose="020B0604020202020204" pitchFamily="34" charset="0"/>
              </a:rPr>
              <a:t>Future Work</a:t>
            </a:r>
          </a:p>
          <a:p>
            <a:pPr marL="487695" indent="-487695">
              <a:buFont typeface="Arial" panose="020B0604020202020204" pitchFamily="34" charset="0"/>
              <a:buChar char="•"/>
            </a:pPr>
            <a:r>
              <a:rPr lang="en-US" sz="2560" dirty="0">
                <a:latin typeface="Lato" panose="020F0502020204030203" pitchFamily="34" charset="0"/>
                <a:cs typeface="Arial" panose="020B0604020202020204" pitchFamily="34" charset="0"/>
              </a:rPr>
              <a:t>Qualitative analysis: are the errors made by parents and children the same?</a:t>
            </a:r>
          </a:p>
          <a:p>
            <a:pPr marL="487695" indent="-487695">
              <a:buFont typeface="Arial" panose="020B0604020202020204" pitchFamily="34" charset="0"/>
              <a:buChar char="•"/>
            </a:pPr>
            <a:r>
              <a:rPr lang="en-US" sz="2560" dirty="0">
                <a:latin typeface="Lato" panose="020F0502020204030203" pitchFamily="34" charset="0"/>
                <a:cs typeface="Arial" panose="020B0604020202020204" pitchFamily="34" charset="0"/>
              </a:rPr>
              <a:t>Structure task: are the languages produced more internally structured (similar) over time?</a:t>
            </a:r>
          </a:p>
          <a:p>
            <a:r>
              <a:rPr lang="en-US" sz="2560" dirty="0">
                <a:latin typeface="Lato" panose="020F0502020204030203" pitchFamily="34" charset="0"/>
                <a:cs typeface="Arial" panose="020B0604020202020204" pitchFamily="34" charset="0"/>
              </a:rPr>
              <a:t>Discussion </a:t>
            </a:r>
            <a:r>
              <a:rPr lang="en-US" sz="2560" dirty="0" err="1">
                <a:latin typeface="Lato" panose="020F0502020204030203" pitchFamily="34" charset="0"/>
                <a:cs typeface="Arial" panose="020B0604020202020204" pitchFamily="34" charset="0"/>
              </a:rPr>
              <a:t>ctd</a:t>
            </a:r>
            <a:r>
              <a:rPr lang="en-US" sz="2560" dirty="0">
                <a:latin typeface="Lato" panose="020F0502020204030203" pitchFamily="34" charset="0"/>
                <a:cs typeface="Arial" panose="020B0604020202020204" pitchFamily="34" charset="0"/>
              </a:rPr>
              <a:t>.</a:t>
            </a:r>
          </a:p>
          <a:p>
            <a:pPr marL="487695" indent="-487695">
              <a:buFont typeface="Arial" panose="020B0604020202020204" pitchFamily="34" charset="0"/>
              <a:buChar char="•"/>
            </a:pPr>
            <a:r>
              <a:rPr lang="en-US" sz="2560" dirty="0">
                <a:latin typeface="Lato" panose="020F0502020204030203" pitchFamily="34" charset="0"/>
                <a:cs typeface="Arial" panose="020B0604020202020204" pitchFamily="34" charset="0"/>
              </a:rPr>
              <a:t>This study replicated previous work by Kempe et al. (2015)</a:t>
            </a:r>
          </a:p>
          <a:p>
            <a:pPr marL="487695" indent="-487695">
              <a:buFont typeface="Arial" panose="020B0604020202020204" pitchFamily="34" charset="0"/>
              <a:buChar char="•"/>
            </a:pPr>
            <a:r>
              <a:rPr lang="en-US" sz="2560" dirty="0">
                <a:latin typeface="Lato" panose="020F0502020204030203" pitchFamily="34" charset="0"/>
                <a:cs typeface="Arial" panose="020B0604020202020204" pitchFamily="34" charset="0"/>
              </a:rPr>
              <a:t>Complexity measures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D896807C-BDE7-8E47-BB05-1573A85377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572998" y="37984872"/>
            <a:ext cx="4767916" cy="4767916"/>
          </a:xfrm>
          <a:prstGeom prst="rect">
            <a:avLst/>
          </a:prstGeom>
        </p:spPr>
      </p:pic>
      <p:pic>
        <p:nvPicPr>
          <p:cNvPr id="54" name="Picture 53" descr="A picture containing crossword puzzle, text, indoor, shoji&#10;&#10;Description automatically generated">
            <a:extLst>
              <a:ext uri="{FF2B5EF4-FFF2-40B4-BE49-F238E27FC236}">
                <a16:creationId xmlns:a16="http://schemas.microsoft.com/office/drawing/2014/main" id="{A578247B-5D28-CC49-862D-E1791EF255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288295" y="13958503"/>
            <a:ext cx="895627" cy="5793967"/>
          </a:xfrm>
          <a:prstGeom prst="rect">
            <a:avLst/>
          </a:prstGeom>
        </p:spPr>
      </p:pic>
      <p:pic>
        <p:nvPicPr>
          <p:cNvPr id="56" name="Picture 55" descr="A close up of a screen&#10;&#10;Description automatically generated">
            <a:extLst>
              <a:ext uri="{FF2B5EF4-FFF2-40B4-BE49-F238E27FC236}">
                <a16:creationId xmlns:a16="http://schemas.microsoft.com/office/drawing/2014/main" id="{967DEA9E-4512-6044-888E-59406F09E15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819131" y="13954125"/>
            <a:ext cx="1090175" cy="5792933"/>
          </a:xfrm>
          <a:prstGeom prst="rect">
            <a:avLst/>
          </a:prstGeom>
        </p:spPr>
      </p:pic>
      <p:pic>
        <p:nvPicPr>
          <p:cNvPr id="58" name="Picture 57" descr="A close up of a screen&#10;&#10;Description automatically generated">
            <a:extLst>
              <a:ext uri="{FF2B5EF4-FFF2-40B4-BE49-F238E27FC236}">
                <a16:creationId xmlns:a16="http://schemas.microsoft.com/office/drawing/2014/main" id="{6B088A4A-E869-A34F-A197-B7315139E69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658158" y="13941686"/>
            <a:ext cx="895627" cy="5819183"/>
          </a:xfrm>
          <a:prstGeom prst="rect">
            <a:avLst/>
          </a:prstGeom>
        </p:spPr>
      </p:pic>
      <p:pic>
        <p:nvPicPr>
          <p:cNvPr id="66" name="Picture 65" descr="A picture containing crossword puzzle, text, shoji, appliance&#10;&#10;Description automatically generated">
            <a:extLst>
              <a:ext uri="{FF2B5EF4-FFF2-40B4-BE49-F238E27FC236}">
                <a16:creationId xmlns:a16="http://schemas.microsoft.com/office/drawing/2014/main" id="{4A3E4ABC-73AD-234E-B1CB-0B07DDEC2C1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277622" y="20084413"/>
            <a:ext cx="970868" cy="5608579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1A133F1F-71D8-E546-92BB-4030A37C59E2}"/>
              </a:ext>
            </a:extLst>
          </p:cNvPr>
          <p:cNvSpPr/>
          <p:nvPr/>
        </p:nvSpPr>
        <p:spPr>
          <a:xfrm>
            <a:off x="30937884" y="15041714"/>
            <a:ext cx="2076768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60" dirty="0">
                <a:latin typeface="Lato Black" panose="020F0A02020204030203" pitchFamily="34" charset="0"/>
                <a:cs typeface="Arial" panose="020B0604020202020204" pitchFamily="34" charset="0"/>
              </a:rPr>
              <a:t>Children Gens. 0, 1, 3, 6</a:t>
            </a:r>
            <a:endParaRPr lang="en-US" sz="256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9D3FA42-2261-DF42-9DDB-1DEC39384249}"/>
              </a:ext>
            </a:extLst>
          </p:cNvPr>
          <p:cNvSpPr/>
          <p:nvPr/>
        </p:nvSpPr>
        <p:spPr>
          <a:xfrm>
            <a:off x="30841632" y="22056813"/>
            <a:ext cx="1967641" cy="880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60" dirty="0">
                <a:latin typeface="Lato Black" panose="020F0A02020204030203" pitchFamily="34" charset="0"/>
                <a:cs typeface="Arial" panose="020B0604020202020204" pitchFamily="34" charset="0"/>
              </a:rPr>
              <a:t>Adults Gens 0, 1, 3, 6</a:t>
            </a:r>
            <a:endParaRPr lang="en-US" sz="2560" dirty="0"/>
          </a:p>
        </p:txBody>
      </p:sp>
      <p:pic>
        <p:nvPicPr>
          <p:cNvPr id="80" name="Picture 79" descr="A picture containing crossword puzzle, text, fruit&#10;&#10;Description automatically generated">
            <a:extLst>
              <a:ext uri="{FF2B5EF4-FFF2-40B4-BE49-F238E27FC236}">
                <a16:creationId xmlns:a16="http://schemas.microsoft.com/office/drawing/2014/main" id="{2B296CC4-CB8F-EA4B-852F-82D665C5E00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453398" y="13924869"/>
            <a:ext cx="965405" cy="5852817"/>
          </a:xfrm>
          <a:prstGeom prst="rect">
            <a:avLst/>
          </a:prstGeom>
        </p:spPr>
      </p:pic>
      <p:pic>
        <p:nvPicPr>
          <p:cNvPr id="82" name="Picture 81" descr="A picture containing shoji, crossword puzzle, building&#10;&#10;Description automatically generated">
            <a:extLst>
              <a:ext uri="{FF2B5EF4-FFF2-40B4-BE49-F238E27FC236}">
                <a16:creationId xmlns:a16="http://schemas.microsoft.com/office/drawing/2014/main" id="{32D9822C-49D9-7E4B-BFEC-2EDC40649E5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7478442" y="20067596"/>
            <a:ext cx="965404" cy="5584673"/>
          </a:xfrm>
          <a:prstGeom prst="rect">
            <a:avLst/>
          </a:prstGeom>
        </p:spPr>
      </p:pic>
      <p:pic>
        <p:nvPicPr>
          <p:cNvPr id="84" name="Picture 83" descr="A picture containing shoji, crossword puzzle, building, music&#10;&#10;Description automatically generated">
            <a:extLst>
              <a:ext uri="{FF2B5EF4-FFF2-40B4-BE49-F238E27FC236}">
                <a16:creationId xmlns:a16="http://schemas.microsoft.com/office/drawing/2014/main" id="{0E6E892F-D8BA-3646-9951-D88AACEC51C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8635165" y="20067219"/>
            <a:ext cx="903994" cy="5672493"/>
          </a:xfrm>
          <a:prstGeom prst="rect">
            <a:avLst/>
          </a:prstGeom>
        </p:spPr>
      </p:pic>
      <p:pic>
        <p:nvPicPr>
          <p:cNvPr id="86" name="Picture 85" descr="A picture containing shoji, crossword puzzle, music&#10;&#10;Description automatically generated">
            <a:extLst>
              <a:ext uri="{FF2B5EF4-FFF2-40B4-BE49-F238E27FC236}">
                <a16:creationId xmlns:a16="http://schemas.microsoft.com/office/drawing/2014/main" id="{F5DBAA33-82A4-544E-9BFF-C13C3FC390B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9778739" y="20058935"/>
            <a:ext cx="994030" cy="5605986"/>
          </a:xfrm>
          <a:prstGeom prst="rect">
            <a:avLst/>
          </a:prstGeom>
        </p:spPr>
      </p:pic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9E774D1-02AD-764C-9B9F-783204F44C97}"/>
              </a:ext>
            </a:extLst>
          </p:cNvPr>
          <p:cNvCxnSpPr>
            <a:cxnSpLocks/>
          </p:cNvCxnSpPr>
          <p:nvPr/>
        </p:nvCxnSpPr>
        <p:spPr>
          <a:xfrm flipH="1">
            <a:off x="25619471" y="13074299"/>
            <a:ext cx="7274445" cy="0"/>
          </a:xfrm>
          <a:prstGeom prst="line">
            <a:avLst/>
          </a:prstGeom>
          <a:ln w="133350">
            <a:solidFill>
              <a:srgbClr val="006A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0B318C9-6974-0D4D-85C6-F8ED01364CE7}"/>
              </a:ext>
            </a:extLst>
          </p:cNvPr>
          <p:cNvCxnSpPr>
            <a:cxnSpLocks/>
          </p:cNvCxnSpPr>
          <p:nvPr/>
        </p:nvCxnSpPr>
        <p:spPr>
          <a:xfrm flipH="1">
            <a:off x="25619471" y="26287215"/>
            <a:ext cx="7302076" cy="0"/>
          </a:xfrm>
          <a:prstGeom prst="line">
            <a:avLst/>
          </a:prstGeom>
          <a:ln w="133350">
            <a:solidFill>
              <a:srgbClr val="006A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7453B376-6799-B044-91C9-CEC2AF57B51B}"/>
              </a:ext>
            </a:extLst>
          </p:cNvPr>
          <p:cNvSpPr/>
          <p:nvPr/>
        </p:nvSpPr>
        <p:spPr>
          <a:xfrm>
            <a:off x="26111578" y="13362106"/>
            <a:ext cx="5727845" cy="552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987" dirty="0">
                <a:latin typeface="Lato Black" panose="020F0A02020204030203" pitchFamily="34" charset="0"/>
                <a:cs typeface="Arial" panose="020B0604020202020204" pitchFamily="34" charset="0"/>
              </a:rPr>
              <a:t>Example patterns produced </a:t>
            </a:r>
            <a:endParaRPr lang="en-US" sz="2987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0B93C9A-2E21-B84E-A75F-BC08DF4DDB5E}"/>
              </a:ext>
            </a:extLst>
          </p:cNvPr>
          <p:cNvSpPr/>
          <p:nvPr/>
        </p:nvSpPr>
        <p:spPr>
          <a:xfrm>
            <a:off x="19593443" y="12128401"/>
            <a:ext cx="3024188" cy="814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693" dirty="0">
                <a:latin typeface="Lato Black" panose="020F0A02020204030203" pitchFamily="34" charset="0"/>
                <a:cs typeface="Arial" panose="020B0604020202020204" pitchFamily="34" charset="0"/>
              </a:rPr>
              <a:t>ADULTS</a:t>
            </a:r>
            <a:endParaRPr lang="en-US" sz="4693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F352244-5B1B-48A4-BB73-9F770DBFB737}"/>
              </a:ext>
            </a:extLst>
          </p:cNvPr>
          <p:cNvCxnSpPr>
            <a:cxnSpLocks/>
          </p:cNvCxnSpPr>
          <p:nvPr/>
        </p:nvCxnSpPr>
        <p:spPr>
          <a:xfrm>
            <a:off x="25667593" y="8621999"/>
            <a:ext cx="4982" cy="28632727"/>
          </a:xfrm>
          <a:prstGeom prst="line">
            <a:avLst/>
          </a:prstGeom>
          <a:ln w="215900">
            <a:solidFill>
              <a:srgbClr val="006A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3A059F2-FFE4-9B40-9F9D-EEF2E7957482}"/>
              </a:ext>
            </a:extLst>
          </p:cNvPr>
          <p:cNvSpPr/>
          <p:nvPr/>
        </p:nvSpPr>
        <p:spPr>
          <a:xfrm>
            <a:off x="1477170" y="21044731"/>
            <a:ext cx="3913460" cy="11490680"/>
          </a:xfrm>
          <a:prstGeom prst="rect">
            <a:avLst/>
          </a:prstGeom>
          <a:noFill/>
          <a:ln w="317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C58CB24-3F42-764F-A922-6BC1ED87F99C}"/>
              </a:ext>
            </a:extLst>
          </p:cNvPr>
          <p:cNvSpPr/>
          <p:nvPr/>
        </p:nvSpPr>
        <p:spPr>
          <a:xfrm>
            <a:off x="124466" y="32446511"/>
            <a:ext cx="6954684" cy="3662541"/>
          </a:xfrm>
          <a:prstGeom prst="rect">
            <a:avLst/>
          </a:prstGeom>
          <a:ln w="25400">
            <a:solidFill>
              <a:srgbClr val="F8686D"/>
            </a:solidFill>
          </a:ln>
        </p:spPr>
        <p:txBody>
          <a:bodyPr wrap="square">
            <a:spAutoFit/>
          </a:bodyPr>
          <a:lstStyle/>
          <a:p>
            <a:r>
              <a:rPr lang="en-US" sz="2900" dirty="0">
                <a:latin typeface="Lato Black" panose="020F0A02020204030203" pitchFamily="34" charset="0"/>
                <a:cs typeface="Arial" panose="020B0604020202020204" pitchFamily="34" charset="0"/>
              </a:rPr>
              <a:t>Adults:</a:t>
            </a:r>
          </a:p>
          <a:p>
            <a:pPr marL="609619" indent="-609619">
              <a:buFont typeface="Arial" panose="020B0604020202020204" pitchFamily="34" charset="0"/>
              <a:buChar char="•"/>
            </a:pPr>
            <a:r>
              <a:rPr lang="en-US" sz="2900" dirty="0">
                <a:latin typeface="Lato Black" panose="020F0A02020204030203" pitchFamily="34" charset="0"/>
                <a:cs typeface="Arial" panose="020B0604020202020204" pitchFamily="34" charset="0"/>
              </a:rPr>
              <a:t>N= 480 </a:t>
            </a:r>
            <a:r>
              <a:rPr lang="en-US" sz="2900" dirty="0" err="1">
                <a:latin typeface="Lato Black" panose="020F0A02020204030203" pitchFamily="34" charset="0"/>
                <a:cs typeface="Arial" panose="020B0604020202020204" pitchFamily="34" charset="0"/>
              </a:rPr>
              <a:t>mTurkers</a:t>
            </a:r>
            <a:endParaRPr lang="en-US" sz="2900" dirty="0"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 marL="609619" indent="-609619">
              <a:buFont typeface="Arial" panose="020B0604020202020204" pitchFamily="34" charset="0"/>
              <a:buChar char="•"/>
            </a:pPr>
            <a:r>
              <a:rPr lang="en-US" sz="2900" dirty="0">
                <a:latin typeface="Lato Black" panose="020F0A02020204030203" pitchFamily="34" charset="0"/>
                <a:cs typeface="Arial" panose="020B0604020202020204" pitchFamily="34" charset="0"/>
              </a:rPr>
              <a:t>40 chains, 12 generations</a:t>
            </a:r>
          </a:p>
          <a:p>
            <a:endParaRPr lang="en-US" sz="2900" dirty="0"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r>
              <a:rPr lang="en-US" sz="2900" dirty="0">
                <a:latin typeface="Lato Black" panose="020F0A02020204030203" pitchFamily="34" charset="0"/>
                <a:cs typeface="Arial" panose="020B0604020202020204" pitchFamily="34" charset="0"/>
              </a:rPr>
              <a:t>Children (in progress/incomplete):</a:t>
            </a:r>
          </a:p>
          <a:p>
            <a:pPr marL="609619" indent="-609619">
              <a:buFont typeface="Arial" panose="020B0604020202020204" pitchFamily="34" charset="0"/>
              <a:buChar char="•"/>
            </a:pPr>
            <a:r>
              <a:rPr lang="en-US" sz="2900" dirty="0">
                <a:latin typeface="Lato Black" panose="020F0A02020204030203" pitchFamily="34" charset="0"/>
                <a:cs typeface="Arial" panose="020B0604020202020204" pitchFamily="34" charset="0"/>
              </a:rPr>
              <a:t>N= 80 children (6;0-8;0) from MSI Chicago </a:t>
            </a:r>
          </a:p>
          <a:p>
            <a:pPr marL="609619" indent="-609619">
              <a:buFont typeface="Arial" panose="020B0604020202020204" pitchFamily="34" charset="0"/>
              <a:buChar char="•"/>
            </a:pPr>
            <a:r>
              <a:rPr lang="en-US" sz="2900" dirty="0">
                <a:latin typeface="Lato Black" panose="020F0A02020204030203" pitchFamily="34" charset="0"/>
                <a:cs typeface="Arial" panose="020B0604020202020204" pitchFamily="34" charset="0"/>
              </a:rPr>
              <a:t>20 chains, 6 generations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D366932-60A0-C84C-8072-187A6FCC62E0}"/>
              </a:ext>
            </a:extLst>
          </p:cNvPr>
          <p:cNvSpPr/>
          <p:nvPr/>
        </p:nvSpPr>
        <p:spPr>
          <a:xfrm>
            <a:off x="2023435" y="20341964"/>
            <a:ext cx="3024188" cy="81451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4693" dirty="0">
                <a:latin typeface="Lato Black" panose="020F0A02020204030203" pitchFamily="34" charset="0"/>
                <a:cs typeface="Arial" panose="020B0604020202020204" pitchFamily="34" charset="0"/>
              </a:rPr>
              <a:t>BASELINE</a:t>
            </a:r>
            <a:endParaRPr lang="en-US" sz="4693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76DAC3-523F-4446-A6A0-A15FF6DDA08A}"/>
              </a:ext>
            </a:extLst>
          </p:cNvPr>
          <p:cNvSpPr/>
          <p:nvPr/>
        </p:nvSpPr>
        <p:spPr>
          <a:xfrm>
            <a:off x="7446933" y="32467708"/>
            <a:ext cx="7327818" cy="3662541"/>
          </a:xfrm>
          <a:prstGeom prst="rect">
            <a:avLst/>
          </a:prstGeom>
          <a:ln w="254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900" dirty="0">
                <a:latin typeface="Lato Black" panose="020F0A02020204030203" pitchFamily="34" charset="0"/>
                <a:cs typeface="Arial" panose="020B0604020202020204" pitchFamily="34" charset="0"/>
              </a:rPr>
              <a:t>Adults:</a:t>
            </a:r>
          </a:p>
          <a:p>
            <a:pPr marL="609619" indent="-609619">
              <a:buFont typeface="Arial" panose="020B0604020202020204" pitchFamily="34" charset="0"/>
              <a:buChar char="•"/>
            </a:pPr>
            <a:r>
              <a:rPr lang="en-US" sz="2900" dirty="0">
                <a:latin typeface="Lato Black" panose="020F0A02020204030203" pitchFamily="34" charset="0"/>
                <a:cs typeface="Arial" panose="020B0604020202020204" pitchFamily="34" charset="0"/>
              </a:rPr>
              <a:t>N= 960 </a:t>
            </a:r>
            <a:r>
              <a:rPr lang="en-US" sz="2900" dirty="0" err="1">
                <a:latin typeface="Lato Black" panose="020F0A02020204030203" pitchFamily="34" charset="0"/>
                <a:cs typeface="Arial" panose="020B0604020202020204" pitchFamily="34" charset="0"/>
              </a:rPr>
              <a:t>mTurkers</a:t>
            </a:r>
            <a:endParaRPr lang="en-US" sz="2900" dirty="0"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 marL="609619" indent="-609619">
              <a:buFont typeface="Arial" panose="020B0604020202020204" pitchFamily="34" charset="0"/>
              <a:buChar char="•"/>
            </a:pPr>
            <a:r>
              <a:rPr lang="en-US" sz="2900" dirty="0">
                <a:latin typeface="Lato Black" panose="020F0A02020204030203" pitchFamily="34" charset="0"/>
                <a:cs typeface="Arial" panose="020B0604020202020204" pitchFamily="34" charset="0"/>
              </a:rPr>
              <a:t>40 chains, 12 generations</a:t>
            </a:r>
          </a:p>
          <a:p>
            <a:endParaRPr lang="en-US" sz="2900" dirty="0"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r>
              <a:rPr lang="en-US" sz="2900" dirty="0">
                <a:latin typeface="Lato Black" panose="020F0A02020204030203" pitchFamily="34" charset="0"/>
                <a:cs typeface="Arial" panose="020B0604020202020204" pitchFamily="34" charset="0"/>
              </a:rPr>
              <a:t>Adults &amp; Children:</a:t>
            </a:r>
          </a:p>
          <a:p>
            <a:pPr marL="609619" indent="-609619">
              <a:buFont typeface="Arial" panose="020B0604020202020204" pitchFamily="34" charset="0"/>
              <a:buChar char="•"/>
            </a:pPr>
            <a:r>
              <a:rPr lang="en-US" sz="2900" dirty="0">
                <a:latin typeface="Lato Black" panose="020F0A02020204030203" pitchFamily="34" charset="0"/>
                <a:cs typeface="Arial" panose="020B0604020202020204" pitchFamily="34" charset="0"/>
              </a:rPr>
              <a:t>N= 120 children (6;0-8;0) from MSI Chicago </a:t>
            </a:r>
          </a:p>
          <a:p>
            <a:pPr marL="609619" indent="-609619">
              <a:buFont typeface="Arial" panose="020B0604020202020204" pitchFamily="34" charset="0"/>
              <a:buChar char="•"/>
            </a:pPr>
            <a:r>
              <a:rPr lang="en-US" sz="2900" dirty="0">
                <a:latin typeface="Lato Black" panose="020F0A02020204030203" pitchFamily="34" charset="0"/>
                <a:cs typeface="Arial" panose="020B0604020202020204" pitchFamily="34" charset="0"/>
              </a:rPr>
              <a:t>N = 120 adults from </a:t>
            </a:r>
            <a:r>
              <a:rPr lang="en-US" sz="2900" dirty="0" err="1">
                <a:latin typeface="Lato Black" panose="020F0A02020204030203" pitchFamily="34" charset="0"/>
                <a:cs typeface="Arial" panose="020B0604020202020204" pitchFamily="34" charset="0"/>
              </a:rPr>
              <a:t>mTurk</a:t>
            </a:r>
            <a:endParaRPr lang="en-US" sz="2900" dirty="0"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 marL="609619" indent="-609619">
              <a:buFont typeface="Arial" panose="020B0604020202020204" pitchFamily="34" charset="0"/>
              <a:buChar char="•"/>
            </a:pPr>
            <a:r>
              <a:rPr lang="en-US" sz="2900" dirty="0">
                <a:latin typeface="Lato Black" panose="020F0A02020204030203" pitchFamily="34" charset="0"/>
                <a:cs typeface="Arial" panose="020B0604020202020204" pitchFamily="34" charset="0"/>
              </a:rPr>
              <a:t>20 chains, 6 generations</a:t>
            </a:r>
          </a:p>
        </p:txBody>
      </p:sp>
      <p:sp>
        <p:nvSpPr>
          <p:cNvPr id="76" name="Smiley Face 75">
            <a:extLst>
              <a:ext uri="{FF2B5EF4-FFF2-40B4-BE49-F238E27FC236}">
                <a16:creationId xmlns:a16="http://schemas.microsoft.com/office/drawing/2014/main" id="{4C33BE10-80D1-C54B-A713-ABE1E412B2E8}"/>
              </a:ext>
            </a:extLst>
          </p:cNvPr>
          <p:cNvSpPr/>
          <p:nvPr/>
        </p:nvSpPr>
        <p:spPr>
          <a:xfrm>
            <a:off x="8441277" y="27305623"/>
            <a:ext cx="941066" cy="923802"/>
          </a:xfrm>
          <a:prstGeom prst="smileyFace">
            <a:avLst>
              <a:gd name="adj" fmla="val 465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26">
              <a:solidFill>
                <a:sysClr val="windowText" lastClr="000000"/>
              </a:solidFill>
            </a:endParaRPr>
          </a:p>
        </p:txBody>
      </p:sp>
      <p:sp>
        <p:nvSpPr>
          <p:cNvPr id="77" name="Trapezoid 76">
            <a:extLst>
              <a:ext uri="{FF2B5EF4-FFF2-40B4-BE49-F238E27FC236}">
                <a16:creationId xmlns:a16="http://schemas.microsoft.com/office/drawing/2014/main" id="{A6406F87-699D-914B-B010-41FB69FEFFB9}"/>
              </a:ext>
            </a:extLst>
          </p:cNvPr>
          <p:cNvSpPr/>
          <p:nvPr/>
        </p:nvSpPr>
        <p:spPr>
          <a:xfrm>
            <a:off x="8417612" y="28231868"/>
            <a:ext cx="1029033" cy="1315783"/>
          </a:xfrm>
          <a:prstGeom prst="trapezoid">
            <a:avLst/>
          </a:prstGeom>
          <a:solidFill>
            <a:srgbClr val="195B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26"/>
          </a:p>
        </p:txBody>
      </p:sp>
      <p:sp>
        <p:nvSpPr>
          <p:cNvPr id="78" name="Smiley Face 77">
            <a:extLst>
              <a:ext uri="{FF2B5EF4-FFF2-40B4-BE49-F238E27FC236}">
                <a16:creationId xmlns:a16="http://schemas.microsoft.com/office/drawing/2014/main" id="{A4C37CE7-7DFD-E04E-AF00-A8E74A05E746}"/>
              </a:ext>
            </a:extLst>
          </p:cNvPr>
          <p:cNvSpPr/>
          <p:nvPr/>
        </p:nvSpPr>
        <p:spPr>
          <a:xfrm>
            <a:off x="12558957" y="28041738"/>
            <a:ext cx="668076" cy="689801"/>
          </a:xfrm>
          <a:prstGeom prst="smileyFace">
            <a:avLst>
              <a:gd name="adj" fmla="val 465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26">
              <a:solidFill>
                <a:sysClr val="windowText" lastClr="000000"/>
              </a:solidFill>
            </a:endParaRPr>
          </a:p>
        </p:txBody>
      </p:sp>
      <p:sp>
        <p:nvSpPr>
          <p:cNvPr id="79" name="Trapezoid 78">
            <a:extLst>
              <a:ext uri="{FF2B5EF4-FFF2-40B4-BE49-F238E27FC236}">
                <a16:creationId xmlns:a16="http://schemas.microsoft.com/office/drawing/2014/main" id="{833CE03D-B37F-2F46-B4CA-5F02F65D01F0}"/>
              </a:ext>
            </a:extLst>
          </p:cNvPr>
          <p:cNvSpPr/>
          <p:nvPr/>
        </p:nvSpPr>
        <p:spPr>
          <a:xfrm>
            <a:off x="12459160" y="28726225"/>
            <a:ext cx="846041" cy="844136"/>
          </a:xfrm>
          <a:prstGeom prst="trapezoid">
            <a:avLst/>
          </a:prstGeom>
          <a:solidFill>
            <a:srgbClr val="350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26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8D549FF-3523-EB4B-89D3-90612DB3A0F6}"/>
              </a:ext>
            </a:extLst>
          </p:cNvPr>
          <p:cNvSpPr txBox="1"/>
          <p:nvPr/>
        </p:nvSpPr>
        <p:spPr>
          <a:xfrm>
            <a:off x="8127568" y="23048236"/>
            <a:ext cx="2173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Editor (adult)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857719F-CC03-BC48-8F8C-EB6BA9120082}"/>
              </a:ext>
            </a:extLst>
          </p:cNvPr>
          <p:cNvSpPr txBox="1"/>
          <p:nvPr/>
        </p:nvSpPr>
        <p:spPr>
          <a:xfrm>
            <a:off x="11780922" y="23112653"/>
            <a:ext cx="2333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Producer (child)</a:t>
            </a: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2FD788A0-40E2-2F45-A3F0-A7FB34D47D0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243078" y="21345718"/>
            <a:ext cx="1463660" cy="1314127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5D7E3903-946A-CD4F-AD20-5A31EBBF06C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813443" y="27334821"/>
            <a:ext cx="971704" cy="933283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832BC65D-3D61-EF4C-84F9-5B145D28263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893722" y="28467732"/>
            <a:ext cx="974754" cy="1002280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1CE2A62B-7A8E-5849-8D18-6771CAFF600E}"/>
              </a:ext>
            </a:extLst>
          </p:cNvPr>
          <p:cNvSpPr txBox="1"/>
          <p:nvPr/>
        </p:nvSpPr>
        <p:spPr>
          <a:xfrm>
            <a:off x="9238577" y="20944387"/>
            <a:ext cx="3510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Randomly-generated language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AE1DDE0-89D8-E044-B772-7E6FFABED0F2}"/>
              </a:ext>
            </a:extLst>
          </p:cNvPr>
          <p:cNvSpPr txBox="1"/>
          <p:nvPr/>
        </p:nvSpPr>
        <p:spPr>
          <a:xfrm>
            <a:off x="10172768" y="29548631"/>
            <a:ext cx="1915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 2</a:t>
            </a:r>
          </a:p>
        </p:txBody>
      </p:sp>
      <p:sp>
        <p:nvSpPr>
          <p:cNvPr id="98" name="Oval Callout 97">
            <a:extLst>
              <a:ext uri="{FF2B5EF4-FFF2-40B4-BE49-F238E27FC236}">
                <a16:creationId xmlns:a16="http://schemas.microsoft.com/office/drawing/2014/main" id="{F2A2EB8D-DF55-FF44-84F5-262C7DF96CD8}"/>
              </a:ext>
            </a:extLst>
          </p:cNvPr>
          <p:cNvSpPr/>
          <p:nvPr/>
        </p:nvSpPr>
        <p:spPr>
          <a:xfrm>
            <a:off x="10629717" y="27211810"/>
            <a:ext cx="1303364" cy="1192221"/>
          </a:xfrm>
          <a:prstGeom prst="wedgeEllipseCallout">
            <a:avLst>
              <a:gd name="adj1" fmla="val 101726"/>
              <a:gd name="adj2" fmla="val 60182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26" dirty="0"/>
          </a:p>
        </p:txBody>
      </p:sp>
      <p:sp>
        <p:nvSpPr>
          <p:cNvPr id="99" name="Oval Callout 98">
            <a:extLst>
              <a:ext uri="{FF2B5EF4-FFF2-40B4-BE49-F238E27FC236}">
                <a16:creationId xmlns:a16="http://schemas.microsoft.com/office/drawing/2014/main" id="{2163CF57-289D-0A41-BF6A-997E8FD31584}"/>
              </a:ext>
            </a:extLst>
          </p:cNvPr>
          <p:cNvSpPr/>
          <p:nvPr/>
        </p:nvSpPr>
        <p:spPr>
          <a:xfrm>
            <a:off x="9717088" y="28364191"/>
            <a:ext cx="1303364" cy="1192221"/>
          </a:xfrm>
          <a:prstGeom prst="wedgeEllipseCallout">
            <a:avLst>
              <a:gd name="adj1" fmla="val -82686"/>
              <a:gd name="adj2" fmla="val -76168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26" dirty="0"/>
          </a:p>
        </p:txBody>
      </p:sp>
      <p:sp>
        <p:nvSpPr>
          <p:cNvPr id="100" name="Smiley Face 99">
            <a:extLst>
              <a:ext uri="{FF2B5EF4-FFF2-40B4-BE49-F238E27FC236}">
                <a16:creationId xmlns:a16="http://schemas.microsoft.com/office/drawing/2014/main" id="{27630166-C8F8-FD4E-BCD6-00F5C5116E67}"/>
              </a:ext>
            </a:extLst>
          </p:cNvPr>
          <p:cNvSpPr/>
          <p:nvPr/>
        </p:nvSpPr>
        <p:spPr>
          <a:xfrm>
            <a:off x="8552624" y="23641558"/>
            <a:ext cx="941066" cy="923802"/>
          </a:xfrm>
          <a:prstGeom prst="smileyFace">
            <a:avLst>
              <a:gd name="adj" fmla="val 465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26">
              <a:solidFill>
                <a:sysClr val="windowText" lastClr="000000"/>
              </a:solidFill>
            </a:endParaRPr>
          </a:p>
        </p:txBody>
      </p:sp>
      <p:sp>
        <p:nvSpPr>
          <p:cNvPr id="101" name="Trapezoid 100">
            <a:extLst>
              <a:ext uri="{FF2B5EF4-FFF2-40B4-BE49-F238E27FC236}">
                <a16:creationId xmlns:a16="http://schemas.microsoft.com/office/drawing/2014/main" id="{47886F1F-8DE5-3D4D-8010-2A1CF5180E42}"/>
              </a:ext>
            </a:extLst>
          </p:cNvPr>
          <p:cNvSpPr/>
          <p:nvPr/>
        </p:nvSpPr>
        <p:spPr>
          <a:xfrm>
            <a:off x="8508640" y="24581927"/>
            <a:ext cx="1029033" cy="1315783"/>
          </a:xfrm>
          <a:prstGeom prst="trapezoid">
            <a:avLst/>
          </a:prstGeom>
          <a:solidFill>
            <a:srgbClr val="91AB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26"/>
          </a:p>
        </p:txBody>
      </p:sp>
      <p:sp>
        <p:nvSpPr>
          <p:cNvPr id="102" name="Smiley Face 101">
            <a:extLst>
              <a:ext uri="{FF2B5EF4-FFF2-40B4-BE49-F238E27FC236}">
                <a16:creationId xmlns:a16="http://schemas.microsoft.com/office/drawing/2014/main" id="{9235187A-7E6A-3248-BEF3-DDEF4DAE3CC9}"/>
              </a:ext>
            </a:extLst>
          </p:cNvPr>
          <p:cNvSpPr/>
          <p:nvPr/>
        </p:nvSpPr>
        <p:spPr>
          <a:xfrm>
            <a:off x="12523788" y="24447116"/>
            <a:ext cx="668076" cy="689801"/>
          </a:xfrm>
          <a:prstGeom prst="smileyFace">
            <a:avLst>
              <a:gd name="adj" fmla="val 465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26">
              <a:solidFill>
                <a:sysClr val="windowText" lastClr="000000"/>
              </a:solidFill>
            </a:endParaRPr>
          </a:p>
        </p:txBody>
      </p:sp>
      <p:sp>
        <p:nvSpPr>
          <p:cNvPr id="103" name="Trapezoid 102">
            <a:extLst>
              <a:ext uri="{FF2B5EF4-FFF2-40B4-BE49-F238E27FC236}">
                <a16:creationId xmlns:a16="http://schemas.microsoft.com/office/drawing/2014/main" id="{1AE38A40-E7EB-3E43-9380-050BAA5C2FB6}"/>
              </a:ext>
            </a:extLst>
          </p:cNvPr>
          <p:cNvSpPr/>
          <p:nvPr/>
        </p:nvSpPr>
        <p:spPr>
          <a:xfrm>
            <a:off x="12459160" y="25131603"/>
            <a:ext cx="846041" cy="844136"/>
          </a:xfrm>
          <a:prstGeom prst="trapezoid">
            <a:avLst/>
          </a:prstGeom>
          <a:solidFill>
            <a:srgbClr val="195B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26"/>
          </a:p>
        </p:txBody>
      </p:sp>
      <p:sp>
        <p:nvSpPr>
          <p:cNvPr id="104" name="Down Arrow 103">
            <a:extLst>
              <a:ext uri="{FF2B5EF4-FFF2-40B4-BE49-F238E27FC236}">
                <a16:creationId xmlns:a16="http://schemas.microsoft.com/office/drawing/2014/main" id="{52AD1E61-3E86-E54E-A702-7FC1962FD8A5}"/>
              </a:ext>
            </a:extLst>
          </p:cNvPr>
          <p:cNvSpPr/>
          <p:nvPr/>
        </p:nvSpPr>
        <p:spPr>
          <a:xfrm>
            <a:off x="10800657" y="30007682"/>
            <a:ext cx="448395" cy="75467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26"/>
          </a:p>
        </p:txBody>
      </p:sp>
      <p:sp>
        <p:nvSpPr>
          <p:cNvPr id="105" name="Down Arrow 104">
            <a:extLst>
              <a:ext uri="{FF2B5EF4-FFF2-40B4-BE49-F238E27FC236}">
                <a16:creationId xmlns:a16="http://schemas.microsoft.com/office/drawing/2014/main" id="{69C9C241-F8A8-DB41-B34B-3F7C9B9365CF}"/>
              </a:ext>
            </a:extLst>
          </p:cNvPr>
          <p:cNvSpPr/>
          <p:nvPr/>
        </p:nvSpPr>
        <p:spPr>
          <a:xfrm>
            <a:off x="10733254" y="26366086"/>
            <a:ext cx="448395" cy="75467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26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E88FC01-D3C7-B34E-8B05-B42361607F0C}"/>
              </a:ext>
            </a:extLst>
          </p:cNvPr>
          <p:cNvSpPr txBox="1"/>
          <p:nvPr/>
        </p:nvSpPr>
        <p:spPr>
          <a:xfrm>
            <a:off x="10095054" y="25905728"/>
            <a:ext cx="1915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 1</a:t>
            </a:r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B6153199-B488-8947-937C-C1ACDC5448DA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738223" y="23641398"/>
            <a:ext cx="1018052" cy="921628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57AAA36C-9012-B743-BF92-50A65A3D13BA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126000" y="24849663"/>
            <a:ext cx="1029033" cy="1073589"/>
          </a:xfrm>
          <a:prstGeom prst="rect">
            <a:avLst/>
          </a:prstGeom>
        </p:spPr>
      </p:pic>
      <p:sp>
        <p:nvSpPr>
          <p:cNvPr id="109" name="Oval Callout 108">
            <a:extLst>
              <a:ext uri="{FF2B5EF4-FFF2-40B4-BE49-F238E27FC236}">
                <a16:creationId xmlns:a16="http://schemas.microsoft.com/office/drawing/2014/main" id="{8A9C8AC6-9BF5-B24C-B92E-A92605ADF34B}"/>
              </a:ext>
            </a:extLst>
          </p:cNvPr>
          <p:cNvSpPr/>
          <p:nvPr/>
        </p:nvSpPr>
        <p:spPr>
          <a:xfrm>
            <a:off x="10578220" y="23503877"/>
            <a:ext cx="1303364" cy="1192221"/>
          </a:xfrm>
          <a:prstGeom prst="wedgeEllipseCallout">
            <a:avLst>
              <a:gd name="adj1" fmla="val 103285"/>
              <a:gd name="adj2" fmla="val 66999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26" dirty="0"/>
          </a:p>
        </p:txBody>
      </p:sp>
      <p:sp>
        <p:nvSpPr>
          <p:cNvPr id="110" name="Oval Callout 109">
            <a:extLst>
              <a:ext uri="{FF2B5EF4-FFF2-40B4-BE49-F238E27FC236}">
                <a16:creationId xmlns:a16="http://schemas.microsoft.com/office/drawing/2014/main" id="{7D577247-80B0-9649-A55E-5326422A0327}"/>
              </a:ext>
            </a:extLst>
          </p:cNvPr>
          <p:cNvSpPr/>
          <p:nvPr/>
        </p:nvSpPr>
        <p:spPr>
          <a:xfrm>
            <a:off x="9958148" y="24753760"/>
            <a:ext cx="1303364" cy="1192221"/>
          </a:xfrm>
          <a:prstGeom prst="wedgeEllipseCallout">
            <a:avLst>
              <a:gd name="adj1" fmla="val -90482"/>
              <a:gd name="adj2" fmla="val -778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26" dirty="0"/>
          </a:p>
        </p:txBody>
      </p:sp>
      <p:sp>
        <p:nvSpPr>
          <p:cNvPr id="111" name="Down Arrow 110">
            <a:extLst>
              <a:ext uri="{FF2B5EF4-FFF2-40B4-BE49-F238E27FC236}">
                <a16:creationId xmlns:a16="http://schemas.microsoft.com/office/drawing/2014/main" id="{C4EA2768-CFF8-B94A-B3B5-5325CF01F181}"/>
              </a:ext>
            </a:extLst>
          </p:cNvPr>
          <p:cNvSpPr/>
          <p:nvPr/>
        </p:nvSpPr>
        <p:spPr>
          <a:xfrm>
            <a:off x="10733484" y="22689140"/>
            <a:ext cx="448395" cy="75467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26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A14BBEC-2966-8940-B77A-2D19301DE07F}"/>
              </a:ext>
            </a:extLst>
          </p:cNvPr>
          <p:cNvSpPr/>
          <p:nvPr/>
        </p:nvSpPr>
        <p:spPr>
          <a:xfrm>
            <a:off x="10324220" y="20230213"/>
            <a:ext cx="3024188" cy="81451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4693" dirty="0">
                <a:latin typeface="Lato Black" panose="020F0A02020204030203" pitchFamily="34" charset="0"/>
                <a:cs typeface="Arial" panose="020B0604020202020204" pitchFamily="34" charset="0"/>
              </a:rPr>
              <a:t>DYAD</a:t>
            </a:r>
            <a:endParaRPr lang="en-US" sz="4693" dirty="0"/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839D050D-089D-F44A-89B6-2D4977B134E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381099" y="30984978"/>
            <a:ext cx="1325575" cy="1363007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3102E6ED-1A94-9D49-8E57-83BE68E32261}"/>
              </a:ext>
            </a:extLst>
          </p:cNvPr>
          <p:cNvSpPr txBox="1"/>
          <p:nvPr/>
        </p:nvSpPr>
        <p:spPr>
          <a:xfrm>
            <a:off x="10039830" y="30687597"/>
            <a:ext cx="2713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Resultant language</a:t>
            </a:r>
          </a:p>
        </p:txBody>
      </p:sp>
    </p:spTree>
    <p:extLst>
      <p:ext uri="{BB962C8B-B14F-4D97-AF65-F5344CB8AC3E}">
        <p14:creationId xmlns:p14="http://schemas.microsoft.com/office/powerpoint/2010/main" val="612144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1729</TotalTime>
  <Words>371</Words>
  <Application>Microsoft Macintosh PowerPoint</Application>
  <PresentationFormat>Custom</PresentationFormat>
  <Paragraphs>53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Lato</vt:lpstr>
      <vt:lpstr>Lato Black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Madeline Claire Meyers</dc:creator>
  <cp:lastModifiedBy>Madeline Claire Meyers</cp:lastModifiedBy>
  <cp:revision>32</cp:revision>
  <cp:lastPrinted>2019-04-10T17:14:27Z</cp:lastPrinted>
  <dcterms:created xsi:type="dcterms:W3CDTF">2019-04-08T22:42:23Z</dcterms:created>
  <dcterms:modified xsi:type="dcterms:W3CDTF">2019-07-14T16:56:40Z</dcterms:modified>
</cp:coreProperties>
</file>