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6"/>
    <p:restoredTop sz="94731"/>
  </p:normalViewPr>
  <p:slideViewPr>
    <p:cSldViewPr snapToGrid="0" snapToObjects="1">
      <p:cViewPr varScale="1">
        <p:scale>
          <a:sx n="133" d="100"/>
          <a:sy n="133" d="100"/>
        </p:scale>
        <p:origin x="6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6C6D45-4805-4D43-8958-C4A434E57A2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E271DA1F-DDBA-45CA-A719-C30FF93C9AD5}">
      <dgm:prSet/>
      <dgm:spPr/>
      <dgm:t>
        <a:bodyPr/>
        <a:lstStyle/>
        <a:p>
          <a:r>
            <a:rPr lang="en-US" dirty="0"/>
            <a:t>Normal Multi-Layer Perceptron with TFIDF</a:t>
          </a:r>
        </a:p>
      </dgm:t>
    </dgm:pt>
    <dgm:pt modelId="{455C4011-C079-47C6-BFC2-9639EF9DBF82}" type="parTrans" cxnId="{E8860A21-B244-4549-9B34-D7BD505DADF4}">
      <dgm:prSet/>
      <dgm:spPr/>
      <dgm:t>
        <a:bodyPr/>
        <a:lstStyle/>
        <a:p>
          <a:endParaRPr lang="en-US"/>
        </a:p>
      </dgm:t>
    </dgm:pt>
    <dgm:pt modelId="{E794C8D2-8B3D-4334-8637-32C843FC819C}" type="sibTrans" cxnId="{E8860A21-B244-4549-9B34-D7BD505DADF4}">
      <dgm:prSet/>
      <dgm:spPr/>
      <dgm:t>
        <a:bodyPr/>
        <a:lstStyle/>
        <a:p>
          <a:endParaRPr lang="en-US"/>
        </a:p>
      </dgm:t>
    </dgm:pt>
    <dgm:pt modelId="{41464C40-CA20-4151-BB25-467DAA85E82C}">
      <dgm:prSet/>
      <dgm:spPr/>
      <dgm:t>
        <a:bodyPr/>
        <a:lstStyle/>
        <a:p>
          <a:r>
            <a:rPr lang="en-US"/>
            <a:t>Feature size was way too large to do any meaningful training</a:t>
          </a:r>
        </a:p>
      </dgm:t>
    </dgm:pt>
    <dgm:pt modelId="{16FF94C1-CC83-48B8-8907-5F827BC396CE}" type="parTrans" cxnId="{CBAD75AC-C124-4546-A8F8-7EF9F54D8BE9}">
      <dgm:prSet/>
      <dgm:spPr/>
      <dgm:t>
        <a:bodyPr/>
        <a:lstStyle/>
        <a:p>
          <a:endParaRPr lang="en-US"/>
        </a:p>
      </dgm:t>
    </dgm:pt>
    <dgm:pt modelId="{EBD91C19-8DEC-4EE1-BF4D-B347B47E3155}" type="sibTrans" cxnId="{CBAD75AC-C124-4546-A8F8-7EF9F54D8BE9}">
      <dgm:prSet/>
      <dgm:spPr/>
      <dgm:t>
        <a:bodyPr/>
        <a:lstStyle/>
        <a:p>
          <a:endParaRPr lang="en-US"/>
        </a:p>
      </dgm:t>
    </dgm:pt>
    <dgm:pt modelId="{6CBEF9E4-2C40-4A2C-AF33-82B3646421A1}">
      <dgm:prSet/>
      <dgm:spPr/>
      <dgm:t>
        <a:bodyPr/>
        <a:lstStyle/>
        <a:p>
          <a:r>
            <a:rPr lang="en-US"/>
            <a:t>Feature size was almost always larger than sample size for anything below 1,000,000 samples</a:t>
          </a:r>
        </a:p>
      </dgm:t>
    </dgm:pt>
    <dgm:pt modelId="{4651613F-59DB-4A9F-A308-C16DBCCA9B43}" type="parTrans" cxnId="{E2805026-BB15-4B6A-8D01-736CE3996403}">
      <dgm:prSet/>
      <dgm:spPr/>
      <dgm:t>
        <a:bodyPr/>
        <a:lstStyle/>
        <a:p>
          <a:endParaRPr lang="en-US"/>
        </a:p>
      </dgm:t>
    </dgm:pt>
    <dgm:pt modelId="{0466593C-9BF5-4E35-AEBC-BE2B178AE4A6}" type="sibTrans" cxnId="{E2805026-BB15-4B6A-8D01-736CE3996403}">
      <dgm:prSet/>
      <dgm:spPr/>
      <dgm:t>
        <a:bodyPr/>
        <a:lstStyle/>
        <a:p>
          <a:endParaRPr lang="en-US"/>
        </a:p>
      </dgm:t>
    </dgm:pt>
    <dgm:pt modelId="{AAF1DBC5-4920-45AE-868F-1CB70E8E1680}">
      <dgm:prSet/>
      <dgm:spPr/>
      <dgm:t>
        <a:bodyPr/>
        <a:lstStyle/>
        <a:p>
          <a:r>
            <a:rPr lang="en-US"/>
            <a:t>Memory became a huge bottleneck to learning</a:t>
          </a:r>
        </a:p>
      </dgm:t>
    </dgm:pt>
    <dgm:pt modelId="{9CA3A058-97BC-43EE-8C91-0AE9109E0C8E}" type="parTrans" cxnId="{1724F6B9-8B7F-49B7-A36C-D8824A14D3F1}">
      <dgm:prSet/>
      <dgm:spPr/>
      <dgm:t>
        <a:bodyPr/>
        <a:lstStyle/>
        <a:p>
          <a:endParaRPr lang="en-US"/>
        </a:p>
      </dgm:t>
    </dgm:pt>
    <dgm:pt modelId="{38CDFE11-0673-4540-88DF-6891AF0315E4}" type="sibTrans" cxnId="{1724F6B9-8B7F-49B7-A36C-D8824A14D3F1}">
      <dgm:prSet/>
      <dgm:spPr/>
      <dgm:t>
        <a:bodyPr/>
        <a:lstStyle/>
        <a:p>
          <a:endParaRPr lang="en-US"/>
        </a:p>
      </dgm:t>
    </dgm:pt>
    <dgm:pt modelId="{F5821687-5A61-47E2-8B87-9E673BDFAAD8}">
      <dgm:prSet/>
      <dgm:spPr/>
      <dgm:t>
        <a:bodyPr/>
        <a:lstStyle/>
        <a:p>
          <a:r>
            <a:rPr lang="en-US"/>
            <a:t>CNN+LSTM</a:t>
          </a:r>
        </a:p>
      </dgm:t>
    </dgm:pt>
    <dgm:pt modelId="{4DBFD4BF-A5AA-410C-B23A-842C6DF9E542}" type="parTrans" cxnId="{6ED9757D-E95E-4716-B8D5-3CFA5C653A2C}">
      <dgm:prSet/>
      <dgm:spPr/>
      <dgm:t>
        <a:bodyPr/>
        <a:lstStyle/>
        <a:p>
          <a:endParaRPr lang="en-US"/>
        </a:p>
      </dgm:t>
    </dgm:pt>
    <dgm:pt modelId="{CE6A89E1-B9FE-4B34-9605-B4D1A0BE7FB3}" type="sibTrans" cxnId="{6ED9757D-E95E-4716-B8D5-3CFA5C653A2C}">
      <dgm:prSet/>
      <dgm:spPr/>
      <dgm:t>
        <a:bodyPr/>
        <a:lstStyle/>
        <a:p>
          <a:endParaRPr lang="en-US"/>
        </a:p>
      </dgm:t>
    </dgm:pt>
    <dgm:pt modelId="{B13147AE-D417-4956-9274-1C1069AA3829}">
      <dgm:prSet/>
      <dgm:spPr/>
      <dgm:t>
        <a:bodyPr/>
        <a:lstStyle/>
        <a:p>
          <a:r>
            <a:rPr lang="en-US" dirty="0"/>
            <a:t>Since most reviews were short, LSTM couldn’t learn anything meaningful since each review had limited long-term dependencies</a:t>
          </a:r>
        </a:p>
      </dgm:t>
    </dgm:pt>
    <dgm:pt modelId="{AAD4B675-BB20-49DF-B101-9031C24A2767}" type="parTrans" cxnId="{9F4CA8C8-0D16-4866-8313-C7E7AEFF09C9}">
      <dgm:prSet/>
      <dgm:spPr/>
      <dgm:t>
        <a:bodyPr/>
        <a:lstStyle/>
        <a:p>
          <a:endParaRPr lang="en-US"/>
        </a:p>
      </dgm:t>
    </dgm:pt>
    <dgm:pt modelId="{C131C14B-8A19-4FC3-9995-5FBCBD33EB16}" type="sibTrans" cxnId="{9F4CA8C8-0D16-4866-8313-C7E7AEFF09C9}">
      <dgm:prSet/>
      <dgm:spPr/>
      <dgm:t>
        <a:bodyPr/>
        <a:lstStyle/>
        <a:p>
          <a:endParaRPr lang="en-US"/>
        </a:p>
      </dgm:t>
    </dgm:pt>
    <dgm:pt modelId="{20CD7CAC-69A2-418F-BD73-8ADC4FE6000C}">
      <dgm:prSet/>
      <dgm:spPr/>
      <dgm:t>
        <a:bodyPr/>
        <a:lstStyle/>
        <a:p>
          <a:r>
            <a:rPr lang="en-US"/>
            <a:t>This had the result of significantly increasing training time with little change in improving loss</a:t>
          </a:r>
        </a:p>
      </dgm:t>
    </dgm:pt>
    <dgm:pt modelId="{8DAF09A0-20B8-4920-BB68-81CECA899EEC}" type="parTrans" cxnId="{278E6846-B36B-4566-BA3D-7883F5D2BC4C}">
      <dgm:prSet/>
      <dgm:spPr/>
      <dgm:t>
        <a:bodyPr/>
        <a:lstStyle/>
        <a:p>
          <a:endParaRPr lang="en-US"/>
        </a:p>
      </dgm:t>
    </dgm:pt>
    <dgm:pt modelId="{B5F345EA-F12E-40D6-A36A-1A0EFCD4C39E}" type="sibTrans" cxnId="{278E6846-B36B-4566-BA3D-7883F5D2BC4C}">
      <dgm:prSet/>
      <dgm:spPr/>
      <dgm:t>
        <a:bodyPr/>
        <a:lstStyle/>
        <a:p>
          <a:endParaRPr lang="en-US"/>
        </a:p>
      </dgm:t>
    </dgm:pt>
    <dgm:pt modelId="{BBD2516F-C990-4D2D-BF46-098A10F9AA69}">
      <dgm:prSet/>
      <dgm:spPr/>
      <dgm:t>
        <a:bodyPr/>
        <a:lstStyle/>
        <a:p>
          <a:r>
            <a:rPr lang="en-US"/>
            <a:t>CNN+WordNetLemmitization</a:t>
          </a:r>
        </a:p>
      </dgm:t>
    </dgm:pt>
    <dgm:pt modelId="{D50F8BCF-F884-4270-87E1-8EEBEA41C2E9}" type="parTrans" cxnId="{C842456F-2CA3-4346-BE09-B5150DB1203A}">
      <dgm:prSet/>
      <dgm:spPr/>
      <dgm:t>
        <a:bodyPr/>
        <a:lstStyle/>
        <a:p>
          <a:endParaRPr lang="en-US"/>
        </a:p>
      </dgm:t>
    </dgm:pt>
    <dgm:pt modelId="{7B1DE8F2-ACE3-47CF-AA52-14CD28345C16}" type="sibTrans" cxnId="{C842456F-2CA3-4346-BE09-B5150DB1203A}">
      <dgm:prSet/>
      <dgm:spPr/>
      <dgm:t>
        <a:bodyPr/>
        <a:lstStyle/>
        <a:p>
          <a:endParaRPr lang="en-US"/>
        </a:p>
      </dgm:t>
    </dgm:pt>
    <dgm:pt modelId="{5BA59380-C6CF-4A57-B35D-0CF32F2EB248}">
      <dgm:prSet/>
      <dgm:spPr/>
      <dgm:t>
        <a:bodyPr/>
        <a:lstStyle/>
        <a:p>
          <a:r>
            <a:rPr lang="en-US"/>
            <a:t>Performed worse than stemming with more training time. </a:t>
          </a:r>
        </a:p>
      </dgm:t>
    </dgm:pt>
    <dgm:pt modelId="{A2EBEDFD-4D8B-4CD5-A87B-677CE358F52E}" type="parTrans" cxnId="{6CF19EB6-3ED4-471D-A316-E71D9B087A11}">
      <dgm:prSet/>
      <dgm:spPr/>
      <dgm:t>
        <a:bodyPr/>
        <a:lstStyle/>
        <a:p>
          <a:endParaRPr lang="en-US"/>
        </a:p>
      </dgm:t>
    </dgm:pt>
    <dgm:pt modelId="{2BD14CB4-670C-4A16-9F8D-837F7A4E2491}" type="sibTrans" cxnId="{6CF19EB6-3ED4-471D-A316-E71D9B087A11}">
      <dgm:prSet/>
      <dgm:spPr/>
      <dgm:t>
        <a:bodyPr/>
        <a:lstStyle/>
        <a:p>
          <a:endParaRPr lang="en-US"/>
        </a:p>
      </dgm:t>
    </dgm:pt>
    <dgm:pt modelId="{2A8982DE-1A5F-4167-A904-76ACE52327E8}">
      <dgm:prSet/>
      <dgm:spPr/>
      <dgm:t>
        <a:bodyPr/>
        <a:lstStyle/>
        <a:p>
          <a:r>
            <a:rPr lang="en-US"/>
            <a:t>Lost semantic meaning with review</a:t>
          </a:r>
        </a:p>
      </dgm:t>
    </dgm:pt>
    <dgm:pt modelId="{E5C0C68E-03C6-4698-B54F-DC5EF3454BBE}" type="parTrans" cxnId="{0C7FFFA8-30F1-464D-86A4-F082055DA781}">
      <dgm:prSet/>
      <dgm:spPr/>
      <dgm:t>
        <a:bodyPr/>
        <a:lstStyle/>
        <a:p>
          <a:endParaRPr lang="en-US"/>
        </a:p>
      </dgm:t>
    </dgm:pt>
    <dgm:pt modelId="{1A64BEAD-AB66-4BFA-912A-A98D1CA290D3}" type="sibTrans" cxnId="{0C7FFFA8-30F1-464D-86A4-F082055DA781}">
      <dgm:prSet/>
      <dgm:spPr/>
      <dgm:t>
        <a:bodyPr/>
        <a:lstStyle/>
        <a:p>
          <a:endParaRPr lang="en-US"/>
        </a:p>
      </dgm:t>
    </dgm:pt>
    <dgm:pt modelId="{A4A1822D-FC86-4E2D-A85C-3BF9480DB7B1}">
      <dgm:prSet/>
      <dgm:spPr/>
      <dgm:t>
        <a:bodyPr/>
        <a:lstStyle/>
        <a:p>
          <a:r>
            <a:rPr lang="en-US"/>
            <a:t>‘Great Wall of China Restaurant’ = ‘Good Wall of China Restaurant’</a:t>
          </a:r>
        </a:p>
      </dgm:t>
    </dgm:pt>
    <dgm:pt modelId="{0D008841-7B5B-4D4B-A981-F1854E0EBCBB}" type="parTrans" cxnId="{9CDE7A7D-5EF1-41DA-A969-0C42A3F78284}">
      <dgm:prSet/>
      <dgm:spPr/>
      <dgm:t>
        <a:bodyPr/>
        <a:lstStyle/>
        <a:p>
          <a:endParaRPr lang="en-US"/>
        </a:p>
      </dgm:t>
    </dgm:pt>
    <dgm:pt modelId="{D363E66E-17DA-4D05-B225-B3B7587EEF21}" type="sibTrans" cxnId="{9CDE7A7D-5EF1-41DA-A969-0C42A3F78284}">
      <dgm:prSet/>
      <dgm:spPr/>
      <dgm:t>
        <a:bodyPr/>
        <a:lstStyle/>
        <a:p>
          <a:endParaRPr lang="en-US"/>
        </a:p>
      </dgm:t>
    </dgm:pt>
    <dgm:pt modelId="{0200BD85-CE72-4C8F-B8E9-B16CA2AE03A3}">
      <dgm:prSet/>
      <dgm:spPr/>
      <dgm:t>
        <a:bodyPr/>
        <a:lstStyle/>
        <a:p>
          <a:r>
            <a:rPr lang="en-US"/>
            <a:t>‘This gyro was amazing!’ = ‘This sandwich was good!’</a:t>
          </a:r>
        </a:p>
      </dgm:t>
    </dgm:pt>
    <dgm:pt modelId="{70B9D2CC-5DE9-4F2B-BB9F-92C0C8CFD586}" type="parTrans" cxnId="{ADDB0761-3A3D-4D49-9748-5C23E4142C0A}">
      <dgm:prSet/>
      <dgm:spPr/>
      <dgm:t>
        <a:bodyPr/>
        <a:lstStyle/>
        <a:p>
          <a:endParaRPr lang="en-US"/>
        </a:p>
      </dgm:t>
    </dgm:pt>
    <dgm:pt modelId="{AF473BF8-7CC7-4132-ABA2-BB7A91AC2DD0}" type="sibTrans" cxnId="{ADDB0761-3A3D-4D49-9748-5C23E4142C0A}">
      <dgm:prSet/>
      <dgm:spPr/>
      <dgm:t>
        <a:bodyPr/>
        <a:lstStyle/>
        <a:p>
          <a:endParaRPr lang="en-US"/>
        </a:p>
      </dgm:t>
    </dgm:pt>
    <dgm:pt modelId="{11D085E7-6F03-43E6-B8C3-0B990306DCCD}">
      <dgm:prSet/>
      <dgm:spPr/>
      <dgm:t>
        <a:bodyPr/>
        <a:lstStyle/>
        <a:p>
          <a:r>
            <a:rPr lang="en-US"/>
            <a:t>Didn’t Try: CNN+Pre-trainedGloveEmbeddings</a:t>
          </a:r>
        </a:p>
      </dgm:t>
    </dgm:pt>
    <dgm:pt modelId="{1B2EBDA6-93F7-46C7-A702-9ED253372233}" type="parTrans" cxnId="{022EFE19-90FB-4272-9DDF-9CE06AFEB971}">
      <dgm:prSet/>
      <dgm:spPr/>
      <dgm:t>
        <a:bodyPr/>
        <a:lstStyle/>
        <a:p>
          <a:endParaRPr lang="en-US"/>
        </a:p>
      </dgm:t>
    </dgm:pt>
    <dgm:pt modelId="{471F12A8-387D-4AC3-8C4F-7B75102F6C73}" type="sibTrans" cxnId="{022EFE19-90FB-4272-9DDF-9CE06AFEB971}">
      <dgm:prSet/>
      <dgm:spPr/>
      <dgm:t>
        <a:bodyPr/>
        <a:lstStyle/>
        <a:p>
          <a:endParaRPr lang="en-US"/>
        </a:p>
      </dgm:t>
    </dgm:pt>
    <dgm:pt modelId="{59546223-1D3F-4BF9-9575-7F59907E8009}">
      <dgm:prSet/>
      <dgm:spPr/>
      <dgm:t>
        <a:bodyPr/>
        <a:lstStyle/>
        <a:p>
          <a:r>
            <a:rPr lang="en-US"/>
            <a:t>Words in reviews often used slang and were often misspelled. I didn’t think Pretrained Embeddings would be useful because they wouldn’t have good coverage over the dataset and would only added increased Preprocessing time</a:t>
          </a:r>
        </a:p>
      </dgm:t>
    </dgm:pt>
    <dgm:pt modelId="{C59F5F96-74FF-4E48-A6CE-5BB083412688}" type="parTrans" cxnId="{58A944EB-9745-47C3-86D4-6A94EEC1A1AD}">
      <dgm:prSet/>
      <dgm:spPr/>
      <dgm:t>
        <a:bodyPr/>
        <a:lstStyle/>
        <a:p>
          <a:endParaRPr lang="en-US"/>
        </a:p>
      </dgm:t>
    </dgm:pt>
    <dgm:pt modelId="{2AC84592-A043-42B2-891D-638C5E882F4E}" type="sibTrans" cxnId="{58A944EB-9745-47C3-86D4-6A94EEC1A1AD}">
      <dgm:prSet/>
      <dgm:spPr/>
      <dgm:t>
        <a:bodyPr/>
        <a:lstStyle/>
        <a:p>
          <a:endParaRPr lang="en-US"/>
        </a:p>
      </dgm:t>
    </dgm:pt>
    <dgm:pt modelId="{13D88FDA-B7EB-484E-9411-B0902C37343A}" type="pres">
      <dgm:prSet presAssocID="{0A6C6D45-4805-4D43-8958-C4A434E57A23}" presName="linear" presStyleCnt="0">
        <dgm:presLayoutVars>
          <dgm:dir/>
          <dgm:animLvl val="lvl"/>
          <dgm:resizeHandles val="exact"/>
        </dgm:presLayoutVars>
      </dgm:prSet>
      <dgm:spPr/>
    </dgm:pt>
    <dgm:pt modelId="{036D7881-96F3-4B4F-A524-37C53FE653A7}" type="pres">
      <dgm:prSet presAssocID="{E271DA1F-DDBA-45CA-A719-C30FF93C9AD5}" presName="parentLin" presStyleCnt="0"/>
      <dgm:spPr/>
    </dgm:pt>
    <dgm:pt modelId="{384B43B6-070C-8F4F-A57C-5BF554B893B5}" type="pres">
      <dgm:prSet presAssocID="{E271DA1F-DDBA-45CA-A719-C30FF93C9AD5}" presName="parentLeftMargin" presStyleLbl="node1" presStyleIdx="0" presStyleCnt="4"/>
      <dgm:spPr/>
    </dgm:pt>
    <dgm:pt modelId="{C2993902-0102-084A-8010-5D6062C6D843}" type="pres">
      <dgm:prSet presAssocID="{E271DA1F-DDBA-45CA-A719-C30FF93C9AD5}" presName="parentText" presStyleLbl="node1" presStyleIdx="0" presStyleCnt="4">
        <dgm:presLayoutVars>
          <dgm:chMax val="0"/>
          <dgm:bulletEnabled val="1"/>
        </dgm:presLayoutVars>
      </dgm:prSet>
      <dgm:spPr/>
    </dgm:pt>
    <dgm:pt modelId="{673C49F9-FF6C-FE45-AA40-B0DFFB42D59C}" type="pres">
      <dgm:prSet presAssocID="{E271DA1F-DDBA-45CA-A719-C30FF93C9AD5}" presName="negativeSpace" presStyleCnt="0"/>
      <dgm:spPr/>
    </dgm:pt>
    <dgm:pt modelId="{68D0FF9A-1BA1-394A-8954-ED685424A04D}" type="pres">
      <dgm:prSet presAssocID="{E271DA1F-DDBA-45CA-A719-C30FF93C9AD5}" presName="childText" presStyleLbl="conFgAcc1" presStyleIdx="0" presStyleCnt="4">
        <dgm:presLayoutVars>
          <dgm:bulletEnabled val="1"/>
        </dgm:presLayoutVars>
      </dgm:prSet>
      <dgm:spPr/>
    </dgm:pt>
    <dgm:pt modelId="{E0949B72-C0E8-AD48-877F-C51D003CB997}" type="pres">
      <dgm:prSet presAssocID="{E794C8D2-8B3D-4334-8637-32C843FC819C}" presName="spaceBetweenRectangles" presStyleCnt="0"/>
      <dgm:spPr/>
    </dgm:pt>
    <dgm:pt modelId="{9EB9E10D-D7A5-7F45-A142-981E2CCA232C}" type="pres">
      <dgm:prSet presAssocID="{F5821687-5A61-47E2-8B87-9E673BDFAAD8}" presName="parentLin" presStyleCnt="0"/>
      <dgm:spPr/>
    </dgm:pt>
    <dgm:pt modelId="{196306D2-1CD8-C34B-8641-618C1242AF9C}" type="pres">
      <dgm:prSet presAssocID="{F5821687-5A61-47E2-8B87-9E673BDFAAD8}" presName="parentLeftMargin" presStyleLbl="node1" presStyleIdx="0" presStyleCnt="4"/>
      <dgm:spPr/>
    </dgm:pt>
    <dgm:pt modelId="{E14C4BF5-139D-224F-B8F1-6BF1BD369B14}" type="pres">
      <dgm:prSet presAssocID="{F5821687-5A61-47E2-8B87-9E673BDFAAD8}" presName="parentText" presStyleLbl="node1" presStyleIdx="1" presStyleCnt="4">
        <dgm:presLayoutVars>
          <dgm:chMax val="0"/>
          <dgm:bulletEnabled val="1"/>
        </dgm:presLayoutVars>
      </dgm:prSet>
      <dgm:spPr/>
    </dgm:pt>
    <dgm:pt modelId="{1FCB9FC9-0C76-9D41-B862-51665409514A}" type="pres">
      <dgm:prSet presAssocID="{F5821687-5A61-47E2-8B87-9E673BDFAAD8}" presName="negativeSpace" presStyleCnt="0"/>
      <dgm:spPr/>
    </dgm:pt>
    <dgm:pt modelId="{B6621459-EB14-8940-9E6C-AF0FF7ED08FB}" type="pres">
      <dgm:prSet presAssocID="{F5821687-5A61-47E2-8B87-9E673BDFAAD8}" presName="childText" presStyleLbl="conFgAcc1" presStyleIdx="1" presStyleCnt="4">
        <dgm:presLayoutVars>
          <dgm:bulletEnabled val="1"/>
        </dgm:presLayoutVars>
      </dgm:prSet>
      <dgm:spPr/>
    </dgm:pt>
    <dgm:pt modelId="{86F64C10-A503-124B-96C8-12A783C3E7CB}" type="pres">
      <dgm:prSet presAssocID="{CE6A89E1-B9FE-4B34-9605-B4D1A0BE7FB3}" presName="spaceBetweenRectangles" presStyleCnt="0"/>
      <dgm:spPr/>
    </dgm:pt>
    <dgm:pt modelId="{4D70923B-3305-F04A-A9B7-9BD2F1E96442}" type="pres">
      <dgm:prSet presAssocID="{BBD2516F-C990-4D2D-BF46-098A10F9AA69}" presName="parentLin" presStyleCnt="0"/>
      <dgm:spPr/>
    </dgm:pt>
    <dgm:pt modelId="{9B00AA57-DD16-5B4F-BE8D-EF14D1D25A74}" type="pres">
      <dgm:prSet presAssocID="{BBD2516F-C990-4D2D-BF46-098A10F9AA69}" presName="parentLeftMargin" presStyleLbl="node1" presStyleIdx="1" presStyleCnt="4"/>
      <dgm:spPr/>
    </dgm:pt>
    <dgm:pt modelId="{F835E0DF-911F-A146-97B2-FDA7681644FA}" type="pres">
      <dgm:prSet presAssocID="{BBD2516F-C990-4D2D-BF46-098A10F9AA69}" presName="parentText" presStyleLbl="node1" presStyleIdx="2" presStyleCnt="4">
        <dgm:presLayoutVars>
          <dgm:chMax val="0"/>
          <dgm:bulletEnabled val="1"/>
        </dgm:presLayoutVars>
      </dgm:prSet>
      <dgm:spPr/>
    </dgm:pt>
    <dgm:pt modelId="{09699E86-424A-6F40-8324-9CBEE29D1144}" type="pres">
      <dgm:prSet presAssocID="{BBD2516F-C990-4D2D-BF46-098A10F9AA69}" presName="negativeSpace" presStyleCnt="0"/>
      <dgm:spPr/>
    </dgm:pt>
    <dgm:pt modelId="{FCBCFD05-9094-254C-AC23-9FE195E3F43A}" type="pres">
      <dgm:prSet presAssocID="{BBD2516F-C990-4D2D-BF46-098A10F9AA69}" presName="childText" presStyleLbl="conFgAcc1" presStyleIdx="2" presStyleCnt="4">
        <dgm:presLayoutVars>
          <dgm:bulletEnabled val="1"/>
        </dgm:presLayoutVars>
      </dgm:prSet>
      <dgm:spPr/>
    </dgm:pt>
    <dgm:pt modelId="{F6E39BD1-95C9-8A48-9733-AD9F463AEDE8}" type="pres">
      <dgm:prSet presAssocID="{7B1DE8F2-ACE3-47CF-AA52-14CD28345C16}" presName="spaceBetweenRectangles" presStyleCnt="0"/>
      <dgm:spPr/>
    </dgm:pt>
    <dgm:pt modelId="{CC284E94-86F1-0B41-9E2F-3E1E3C45CC4B}" type="pres">
      <dgm:prSet presAssocID="{11D085E7-6F03-43E6-B8C3-0B990306DCCD}" presName="parentLin" presStyleCnt="0"/>
      <dgm:spPr/>
    </dgm:pt>
    <dgm:pt modelId="{8403968A-9FAB-9744-B43C-8151A84FF4B3}" type="pres">
      <dgm:prSet presAssocID="{11D085E7-6F03-43E6-B8C3-0B990306DCCD}" presName="parentLeftMargin" presStyleLbl="node1" presStyleIdx="2" presStyleCnt="4"/>
      <dgm:spPr/>
    </dgm:pt>
    <dgm:pt modelId="{9215EC29-88D1-AA48-9CE7-2CA410A46555}" type="pres">
      <dgm:prSet presAssocID="{11D085E7-6F03-43E6-B8C3-0B990306DCCD}" presName="parentText" presStyleLbl="node1" presStyleIdx="3" presStyleCnt="4">
        <dgm:presLayoutVars>
          <dgm:chMax val="0"/>
          <dgm:bulletEnabled val="1"/>
        </dgm:presLayoutVars>
      </dgm:prSet>
      <dgm:spPr/>
    </dgm:pt>
    <dgm:pt modelId="{5474A430-47A6-4648-A2F9-4B39B0ABD9D4}" type="pres">
      <dgm:prSet presAssocID="{11D085E7-6F03-43E6-B8C3-0B990306DCCD}" presName="negativeSpace" presStyleCnt="0"/>
      <dgm:spPr/>
    </dgm:pt>
    <dgm:pt modelId="{9A7FF66D-C75E-0C4F-BA48-13127B0D8B7C}" type="pres">
      <dgm:prSet presAssocID="{11D085E7-6F03-43E6-B8C3-0B990306DCCD}" presName="childText" presStyleLbl="conFgAcc1" presStyleIdx="3" presStyleCnt="4">
        <dgm:presLayoutVars>
          <dgm:bulletEnabled val="1"/>
        </dgm:presLayoutVars>
      </dgm:prSet>
      <dgm:spPr/>
    </dgm:pt>
  </dgm:ptLst>
  <dgm:cxnLst>
    <dgm:cxn modelId="{022EFE19-90FB-4272-9DDF-9CE06AFEB971}" srcId="{0A6C6D45-4805-4D43-8958-C4A434E57A23}" destId="{11D085E7-6F03-43E6-B8C3-0B990306DCCD}" srcOrd="3" destOrd="0" parTransId="{1B2EBDA6-93F7-46C7-A702-9ED253372233}" sibTransId="{471F12A8-387D-4AC3-8C4F-7B75102F6C73}"/>
    <dgm:cxn modelId="{E8860A21-B244-4549-9B34-D7BD505DADF4}" srcId="{0A6C6D45-4805-4D43-8958-C4A434E57A23}" destId="{E271DA1F-DDBA-45CA-A719-C30FF93C9AD5}" srcOrd="0" destOrd="0" parTransId="{455C4011-C079-47C6-BFC2-9639EF9DBF82}" sibTransId="{E794C8D2-8B3D-4334-8637-32C843FC819C}"/>
    <dgm:cxn modelId="{E2805026-BB15-4B6A-8D01-736CE3996403}" srcId="{E271DA1F-DDBA-45CA-A719-C30FF93C9AD5}" destId="{6CBEF9E4-2C40-4A2C-AF33-82B3646421A1}" srcOrd="1" destOrd="0" parTransId="{4651613F-59DB-4A9F-A308-C16DBCCA9B43}" sibTransId="{0466593C-9BF5-4E35-AEBC-BE2B178AE4A6}"/>
    <dgm:cxn modelId="{7A953138-9637-E545-BD5D-FD4EE09D372B}" type="presOf" srcId="{F5821687-5A61-47E2-8B87-9E673BDFAAD8}" destId="{196306D2-1CD8-C34B-8641-618C1242AF9C}" srcOrd="0" destOrd="0" presId="urn:microsoft.com/office/officeart/2005/8/layout/list1"/>
    <dgm:cxn modelId="{99050E3D-41D6-904C-B3D5-6D39711C1F9B}" type="presOf" srcId="{E271DA1F-DDBA-45CA-A719-C30FF93C9AD5}" destId="{384B43B6-070C-8F4F-A57C-5BF554B893B5}" srcOrd="0" destOrd="0" presId="urn:microsoft.com/office/officeart/2005/8/layout/list1"/>
    <dgm:cxn modelId="{0D895D44-E766-994A-BF35-91A0D423CD4B}" type="presOf" srcId="{41464C40-CA20-4151-BB25-467DAA85E82C}" destId="{68D0FF9A-1BA1-394A-8954-ED685424A04D}" srcOrd="0" destOrd="0" presId="urn:microsoft.com/office/officeart/2005/8/layout/list1"/>
    <dgm:cxn modelId="{278E6846-B36B-4566-BA3D-7883F5D2BC4C}" srcId="{F5821687-5A61-47E2-8B87-9E673BDFAAD8}" destId="{20CD7CAC-69A2-418F-BD73-8ADC4FE6000C}" srcOrd="1" destOrd="0" parTransId="{8DAF09A0-20B8-4920-BB68-81CECA899EEC}" sibTransId="{B5F345EA-F12E-40D6-A36A-1A0EFCD4C39E}"/>
    <dgm:cxn modelId="{ADDB0761-3A3D-4D49-9748-5C23E4142C0A}" srcId="{2A8982DE-1A5F-4167-A904-76ACE52327E8}" destId="{0200BD85-CE72-4C8F-B8E9-B16CA2AE03A3}" srcOrd="1" destOrd="0" parTransId="{70B9D2CC-5DE9-4F2B-BB9F-92C0C8CFD586}" sibTransId="{AF473BF8-7CC7-4132-ABA2-BB7A91AC2DD0}"/>
    <dgm:cxn modelId="{C842456F-2CA3-4346-BE09-B5150DB1203A}" srcId="{0A6C6D45-4805-4D43-8958-C4A434E57A23}" destId="{BBD2516F-C990-4D2D-BF46-098A10F9AA69}" srcOrd="2" destOrd="0" parTransId="{D50F8BCF-F884-4270-87E1-8EEBEA41C2E9}" sibTransId="{7B1DE8F2-ACE3-47CF-AA52-14CD28345C16}"/>
    <dgm:cxn modelId="{38E77877-78A3-F64E-969C-FDCB4080D896}" type="presOf" srcId="{B13147AE-D417-4956-9274-1C1069AA3829}" destId="{B6621459-EB14-8940-9E6C-AF0FF7ED08FB}" srcOrd="0" destOrd="0" presId="urn:microsoft.com/office/officeart/2005/8/layout/list1"/>
    <dgm:cxn modelId="{86B2AC7B-97F7-5B4A-AC61-2FF4608C6FDE}" type="presOf" srcId="{6CBEF9E4-2C40-4A2C-AF33-82B3646421A1}" destId="{68D0FF9A-1BA1-394A-8954-ED685424A04D}" srcOrd="0" destOrd="1" presId="urn:microsoft.com/office/officeart/2005/8/layout/list1"/>
    <dgm:cxn modelId="{6ED9757D-E95E-4716-B8D5-3CFA5C653A2C}" srcId="{0A6C6D45-4805-4D43-8958-C4A434E57A23}" destId="{F5821687-5A61-47E2-8B87-9E673BDFAAD8}" srcOrd="1" destOrd="0" parTransId="{4DBFD4BF-A5AA-410C-B23A-842C6DF9E542}" sibTransId="{CE6A89E1-B9FE-4B34-9605-B4D1A0BE7FB3}"/>
    <dgm:cxn modelId="{9CDE7A7D-5EF1-41DA-A969-0C42A3F78284}" srcId="{2A8982DE-1A5F-4167-A904-76ACE52327E8}" destId="{A4A1822D-FC86-4E2D-A85C-3BF9480DB7B1}" srcOrd="0" destOrd="0" parTransId="{0D008841-7B5B-4D4B-A981-F1854E0EBCBB}" sibTransId="{D363E66E-17DA-4D05-B225-B3B7587EEF21}"/>
    <dgm:cxn modelId="{D75DA07F-F34D-DD47-9E74-6279418F07DB}" type="presOf" srcId="{E271DA1F-DDBA-45CA-A719-C30FF93C9AD5}" destId="{C2993902-0102-084A-8010-5D6062C6D843}" srcOrd="1" destOrd="0" presId="urn:microsoft.com/office/officeart/2005/8/layout/list1"/>
    <dgm:cxn modelId="{F63C8698-641A-D24E-A0AE-51548721724E}" type="presOf" srcId="{11D085E7-6F03-43E6-B8C3-0B990306DCCD}" destId="{8403968A-9FAB-9744-B43C-8151A84FF4B3}" srcOrd="0" destOrd="0" presId="urn:microsoft.com/office/officeart/2005/8/layout/list1"/>
    <dgm:cxn modelId="{DD54F89D-0432-1144-BCF9-7272A9398FEC}" type="presOf" srcId="{59546223-1D3F-4BF9-9575-7F59907E8009}" destId="{9A7FF66D-C75E-0C4F-BA48-13127B0D8B7C}" srcOrd="0" destOrd="0" presId="urn:microsoft.com/office/officeart/2005/8/layout/list1"/>
    <dgm:cxn modelId="{4F0FA69F-31A0-A04D-AA42-6E0429A7161B}" type="presOf" srcId="{A4A1822D-FC86-4E2D-A85C-3BF9480DB7B1}" destId="{FCBCFD05-9094-254C-AC23-9FE195E3F43A}" srcOrd="0" destOrd="2" presId="urn:microsoft.com/office/officeart/2005/8/layout/list1"/>
    <dgm:cxn modelId="{E13156A0-3CB7-4041-A49A-A70EFB583BA8}" type="presOf" srcId="{11D085E7-6F03-43E6-B8C3-0B990306DCCD}" destId="{9215EC29-88D1-AA48-9CE7-2CA410A46555}" srcOrd="1" destOrd="0" presId="urn:microsoft.com/office/officeart/2005/8/layout/list1"/>
    <dgm:cxn modelId="{1E29AEA2-8F37-A64C-AEDE-368A5ACBCCD1}" type="presOf" srcId="{5BA59380-C6CF-4A57-B35D-0CF32F2EB248}" destId="{FCBCFD05-9094-254C-AC23-9FE195E3F43A}" srcOrd="0" destOrd="0" presId="urn:microsoft.com/office/officeart/2005/8/layout/list1"/>
    <dgm:cxn modelId="{427AEDA4-AAB6-3D4D-999F-FC12B82CC1A1}" type="presOf" srcId="{0200BD85-CE72-4C8F-B8E9-B16CA2AE03A3}" destId="{FCBCFD05-9094-254C-AC23-9FE195E3F43A}" srcOrd="0" destOrd="3" presId="urn:microsoft.com/office/officeart/2005/8/layout/list1"/>
    <dgm:cxn modelId="{0C7FFFA8-30F1-464D-86A4-F082055DA781}" srcId="{BBD2516F-C990-4D2D-BF46-098A10F9AA69}" destId="{2A8982DE-1A5F-4167-A904-76ACE52327E8}" srcOrd="1" destOrd="0" parTransId="{E5C0C68E-03C6-4698-B54F-DC5EF3454BBE}" sibTransId="{1A64BEAD-AB66-4BFA-912A-A98D1CA290D3}"/>
    <dgm:cxn modelId="{CBAD75AC-C124-4546-A8F8-7EF9F54D8BE9}" srcId="{E271DA1F-DDBA-45CA-A719-C30FF93C9AD5}" destId="{41464C40-CA20-4151-BB25-467DAA85E82C}" srcOrd="0" destOrd="0" parTransId="{16FF94C1-CC83-48B8-8907-5F827BC396CE}" sibTransId="{EBD91C19-8DEC-4EE1-BF4D-B347B47E3155}"/>
    <dgm:cxn modelId="{6CF19EB6-3ED4-471D-A316-E71D9B087A11}" srcId="{BBD2516F-C990-4D2D-BF46-098A10F9AA69}" destId="{5BA59380-C6CF-4A57-B35D-0CF32F2EB248}" srcOrd="0" destOrd="0" parTransId="{A2EBEDFD-4D8B-4CD5-A87B-677CE358F52E}" sibTransId="{2BD14CB4-670C-4A16-9F8D-837F7A4E2491}"/>
    <dgm:cxn modelId="{8C0612B9-C580-D647-99D1-7465677EB4E0}" type="presOf" srcId="{2A8982DE-1A5F-4167-A904-76ACE52327E8}" destId="{FCBCFD05-9094-254C-AC23-9FE195E3F43A}" srcOrd="0" destOrd="1" presId="urn:microsoft.com/office/officeart/2005/8/layout/list1"/>
    <dgm:cxn modelId="{1724F6B9-8B7F-49B7-A36C-D8824A14D3F1}" srcId="{E271DA1F-DDBA-45CA-A719-C30FF93C9AD5}" destId="{AAF1DBC5-4920-45AE-868F-1CB70E8E1680}" srcOrd="2" destOrd="0" parTransId="{9CA3A058-97BC-43EE-8C91-0AE9109E0C8E}" sibTransId="{38CDFE11-0673-4540-88DF-6891AF0315E4}"/>
    <dgm:cxn modelId="{2AFB78C1-820F-5941-917B-5F0CDFD09F91}" type="presOf" srcId="{BBD2516F-C990-4D2D-BF46-098A10F9AA69}" destId="{9B00AA57-DD16-5B4F-BE8D-EF14D1D25A74}" srcOrd="0" destOrd="0" presId="urn:microsoft.com/office/officeart/2005/8/layout/list1"/>
    <dgm:cxn modelId="{9F4CA8C8-0D16-4866-8313-C7E7AEFF09C9}" srcId="{F5821687-5A61-47E2-8B87-9E673BDFAAD8}" destId="{B13147AE-D417-4956-9274-1C1069AA3829}" srcOrd="0" destOrd="0" parTransId="{AAD4B675-BB20-49DF-B101-9031C24A2767}" sibTransId="{C131C14B-8A19-4FC3-9995-5FBCBD33EB16}"/>
    <dgm:cxn modelId="{0E4602CC-82EF-AF4C-BE53-B39046A6981E}" type="presOf" srcId="{20CD7CAC-69A2-418F-BD73-8ADC4FE6000C}" destId="{B6621459-EB14-8940-9E6C-AF0FF7ED08FB}" srcOrd="0" destOrd="1" presId="urn:microsoft.com/office/officeart/2005/8/layout/list1"/>
    <dgm:cxn modelId="{A95AF4D4-76AF-5444-A8AF-A08E12EFD99C}" type="presOf" srcId="{AAF1DBC5-4920-45AE-868F-1CB70E8E1680}" destId="{68D0FF9A-1BA1-394A-8954-ED685424A04D}" srcOrd="0" destOrd="2" presId="urn:microsoft.com/office/officeart/2005/8/layout/list1"/>
    <dgm:cxn modelId="{36A28FE7-6652-1E42-8CA7-B110DCCFB099}" type="presOf" srcId="{F5821687-5A61-47E2-8B87-9E673BDFAAD8}" destId="{E14C4BF5-139D-224F-B8F1-6BF1BD369B14}" srcOrd="1" destOrd="0" presId="urn:microsoft.com/office/officeart/2005/8/layout/list1"/>
    <dgm:cxn modelId="{58A944EB-9745-47C3-86D4-6A94EEC1A1AD}" srcId="{11D085E7-6F03-43E6-B8C3-0B990306DCCD}" destId="{59546223-1D3F-4BF9-9575-7F59907E8009}" srcOrd="0" destOrd="0" parTransId="{C59F5F96-74FF-4E48-A6CE-5BB083412688}" sibTransId="{2AC84592-A043-42B2-891D-638C5E882F4E}"/>
    <dgm:cxn modelId="{A4FDEEEF-BAE7-8A4E-A241-52FFEE9CFF87}" type="presOf" srcId="{0A6C6D45-4805-4D43-8958-C4A434E57A23}" destId="{13D88FDA-B7EB-484E-9411-B0902C37343A}" srcOrd="0" destOrd="0" presId="urn:microsoft.com/office/officeart/2005/8/layout/list1"/>
    <dgm:cxn modelId="{5C212CFF-7B2E-364E-94A0-9D8A444F864E}" type="presOf" srcId="{BBD2516F-C990-4D2D-BF46-098A10F9AA69}" destId="{F835E0DF-911F-A146-97B2-FDA7681644FA}" srcOrd="1" destOrd="0" presId="urn:microsoft.com/office/officeart/2005/8/layout/list1"/>
    <dgm:cxn modelId="{58B9E6BA-27CB-1144-82AA-4E6959114127}" type="presParOf" srcId="{13D88FDA-B7EB-484E-9411-B0902C37343A}" destId="{036D7881-96F3-4B4F-A524-37C53FE653A7}" srcOrd="0" destOrd="0" presId="urn:microsoft.com/office/officeart/2005/8/layout/list1"/>
    <dgm:cxn modelId="{A7F3F05C-D066-7A44-A7F3-005FF1055EC0}" type="presParOf" srcId="{036D7881-96F3-4B4F-A524-37C53FE653A7}" destId="{384B43B6-070C-8F4F-A57C-5BF554B893B5}" srcOrd="0" destOrd="0" presId="urn:microsoft.com/office/officeart/2005/8/layout/list1"/>
    <dgm:cxn modelId="{24CE5876-928D-2842-ABA1-23A91AFFA392}" type="presParOf" srcId="{036D7881-96F3-4B4F-A524-37C53FE653A7}" destId="{C2993902-0102-084A-8010-5D6062C6D843}" srcOrd="1" destOrd="0" presId="urn:microsoft.com/office/officeart/2005/8/layout/list1"/>
    <dgm:cxn modelId="{FC74A1F6-E282-9E4C-BA1B-B8C1365BDCFD}" type="presParOf" srcId="{13D88FDA-B7EB-484E-9411-B0902C37343A}" destId="{673C49F9-FF6C-FE45-AA40-B0DFFB42D59C}" srcOrd="1" destOrd="0" presId="urn:microsoft.com/office/officeart/2005/8/layout/list1"/>
    <dgm:cxn modelId="{17DB7268-3840-1B4F-9EE9-0EE03AA9674C}" type="presParOf" srcId="{13D88FDA-B7EB-484E-9411-B0902C37343A}" destId="{68D0FF9A-1BA1-394A-8954-ED685424A04D}" srcOrd="2" destOrd="0" presId="urn:microsoft.com/office/officeart/2005/8/layout/list1"/>
    <dgm:cxn modelId="{122F4D43-6B5E-8F44-AE43-3BDDAD0F5CC6}" type="presParOf" srcId="{13D88FDA-B7EB-484E-9411-B0902C37343A}" destId="{E0949B72-C0E8-AD48-877F-C51D003CB997}" srcOrd="3" destOrd="0" presId="urn:microsoft.com/office/officeart/2005/8/layout/list1"/>
    <dgm:cxn modelId="{5ACCA418-9B17-A043-9F3F-173EBED92BEE}" type="presParOf" srcId="{13D88FDA-B7EB-484E-9411-B0902C37343A}" destId="{9EB9E10D-D7A5-7F45-A142-981E2CCA232C}" srcOrd="4" destOrd="0" presId="urn:microsoft.com/office/officeart/2005/8/layout/list1"/>
    <dgm:cxn modelId="{E890CED7-4A1A-9E49-8F73-5D37CE92DC15}" type="presParOf" srcId="{9EB9E10D-D7A5-7F45-A142-981E2CCA232C}" destId="{196306D2-1CD8-C34B-8641-618C1242AF9C}" srcOrd="0" destOrd="0" presId="urn:microsoft.com/office/officeart/2005/8/layout/list1"/>
    <dgm:cxn modelId="{DDE981A1-742B-9D4F-A725-F5608846DCB4}" type="presParOf" srcId="{9EB9E10D-D7A5-7F45-A142-981E2CCA232C}" destId="{E14C4BF5-139D-224F-B8F1-6BF1BD369B14}" srcOrd="1" destOrd="0" presId="urn:microsoft.com/office/officeart/2005/8/layout/list1"/>
    <dgm:cxn modelId="{117C9669-FEAB-1E4E-B52B-E0DE03061E13}" type="presParOf" srcId="{13D88FDA-B7EB-484E-9411-B0902C37343A}" destId="{1FCB9FC9-0C76-9D41-B862-51665409514A}" srcOrd="5" destOrd="0" presId="urn:microsoft.com/office/officeart/2005/8/layout/list1"/>
    <dgm:cxn modelId="{7DC60FBB-6383-9448-8F05-8760C7A18BA1}" type="presParOf" srcId="{13D88FDA-B7EB-484E-9411-B0902C37343A}" destId="{B6621459-EB14-8940-9E6C-AF0FF7ED08FB}" srcOrd="6" destOrd="0" presId="urn:microsoft.com/office/officeart/2005/8/layout/list1"/>
    <dgm:cxn modelId="{3D7BBD91-7642-C04E-BD70-00A1AB6AB734}" type="presParOf" srcId="{13D88FDA-B7EB-484E-9411-B0902C37343A}" destId="{86F64C10-A503-124B-96C8-12A783C3E7CB}" srcOrd="7" destOrd="0" presId="urn:microsoft.com/office/officeart/2005/8/layout/list1"/>
    <dgm:cxn modelId="{AD05B257-21CD-A441-9D09-08358EC06349}" type="presParOf" srcId="{13D88FDA-B7EB-484E-9411-B0902C37343A}" destId="{4D70923B-3305-F04A-A9B7-9BD2F1E96442}" srcOrd="8" destOrd="0" presId="urn:microsoft.com/office/officeart/2005/8/layout/list1"/>
    <dgm:cxn modelId="{4F95045E-29A7-2C4E-871A-5F4996787FF5}" type="presParOf" srcId="{4D70923B-3305-F04A-A9B7-9BD2F1E96442}" destId="{9B00AA57-DD16-5B4F-BE8D-EF14D1D25A74}" srcOrd="0" destOrd="0" presId="urn:microsoft.com/office/officeart/2005/8/layout/list1"/>
    <dgm:cxn modelId="{A9CA09EE-DB2A-CC49-B255-7FE039F08128}" type="presParOf" srcId="{4D70923B-3305-F04A-A9B7-9BD2F1E96442}" destId="{F835E0DF-911F-A146-97B2-FDA7681644FA}" srcOrd="1" destOrd="0" presId="urn:microsoft.com/office/officeart/2005/8/layout/list1"/>
    <dgm:cxn modelId="{80361213-650D-4849-93DB-15248CFFEC41}" type="presParOf" srcId="{13D88FDA-B7EB-484E-9411-B0902C37343A}" destId="{09699E86-424A-6F40-8324-9CBEE29D1144}" srcOrd="9" destOrd="0" presId="urn:microsoft.com/office/officeart/2005/8/layout/list1"/>
    <dgm:cxn modelId="{03E1EA0B-5602-5749-8DD1-D624340FF89C}" type="presParOf" srcId="{13D88FDA-B7EB-484E-9411-B0902C37343A}" destId="{FCBCFD05-9094-254C-AC23-9FE195E3F43A}" srcOrd="10" destOrd="0" presId="urn:microsoft.com/office/officeart/2005/8/layout/list1"/>
    <dgm:cxn modelId="{A97ECDD4-E204-6C4A-93AD-A3EDB73BB61C}" type="presParOf" srcId="{13D88FDA-B7EB-484E-9411-B0902C37343A}" destId="{F6E39BD1-95C9-8A48-9733-AD9F463AEDE8}" srcOrd="11" destOrd="0" presId="urn:microsoft.com/office/officeart/2005/8/layout/list1"/>
    <dgm:cxn modelId="{A15C2704-F5A0-9844-A0B3-5D90A227F184}" type="presParOf" srcId="{13D88FDA-B7EB-484E-9411-B0902C37343A}" destId="{CC284E94-86F1-0B41-9E2F-3E1E3C45CC4B}" srcOrd="12" destOrd="0" presId="urn:microsoft.com/office/officeart/2005/8/layout/list1"/>
    <dgm:cxn modelId="{D9458B5C-4E6D-FA42-9970-3D88FB04F14F}" type="presParOf" srcId="{CC284E94-86F1-0B41-9E2F-3E1E3C45CC4B}" destId="{8403968A-9FAB-9744-B43C-8151A84FF4B3}" srcOrd="0" destOrd="0" presId="urn:microsoft.com/office/officeart/2005/8/layout/list1"/>
    <dgm:cxn modelId="{9DEB9734-FF7E-E74A-9AAB-850AFE6FABEA}" type="presParOf" srcId="{CC284E94-86F1-0B41-9E2F-3E1E3C45CC4B}" destId="{9215EC29-88D1-AA48-9CE7-2CA410A46555}" srcOrd="1" destOrd="0" presId="urn:microsoft.com/office/officeart/2005/8/layout/list1"/>
    <dgm:cxn modelId="{FC0A74DE-6251-F24E-8CBC-F5AF4ED1A086}" type="presParOf" srcId="{13D88FDA-B7EB-484E-9411-B0902C37343A}" destId="{5474A430-47A6-4648-A2F9-4B39B0ABD9D4}" srcOrd="13" destOrd="0" presId="urn:microsoft.com/office/officeart/2005/8/layout/list1"/>
    <dgm:cxn modelId="{2E0F8977-9F17-7948-83E0-AB0224D524FC}" type="presParOf" srcId="{13D88FDA-B7EB-484E-9411-B0902C37343A}" destId="{9A7FF66D-C75E-0C4F-BA48-13127B0D8B7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0FF9A-1BA1-394A-8954-ED685424A04D}">
      <dsp:nvSpPr>
        <dsp:cNvPr id="0" name=""/>
        <dsp:cNvSpPr/>
      </dsp:nvSpPr>
      <dsp:spPr>
        <a:xfrm>
          <a:off x="0" y="444470"/>
          <a:ext cx="6513603" cy="11670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70764" rIns="50552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Feature size was way too large to do any meaningful training</a:t>
          </a:r>
        </a:p>
        <a:p>
          <a:pPr marL="114300" lvl="1" indent="-114300" algn="l" defTabSz="577850">
            <a:lnSpc>
              <a:spcPct val="90000"/>
            </a:lnSpc>
            <a:spcBef>
              <a:spcPct val="0"/>
            </a:spcBef>
            <a:spcAft>
              <a:spcPct val="15000"/>
            </a:spcAft>
            <a:buChar char="•"/>
          </a:pPr>
          <a:r>
            <a:rPr lang="en-US" sz="1300" kern="1200"/>
            <a:t>Feature size was almost always larger than sample size for anything below 1,000,000 samples</a:t>
          </a:r>
        </a:p>
        <a:p>
          <a:pPr marL="114300" lvl="1" indent="-114300" algn="l" defTabSz="577850">
            <a:lnSpc>
              <a:spcPct val="90000"/>
            </a:lnSpc>
            <a:spcBef>
              <a:spcPct val="0"/>
            </a:spcBef>
            <a:spcAft>
              <a:spcPct val="15000"/>
            </a:spcAft>
            <a:buChar char="•"/>
          </a:pPr>
          <a:r>
            <a:rPr lang="en-US" sz="1300" kern="1200"/>
            <a:t>Memory became a huge bottleneck to learning</a:t>
          </a:r>
        </a:p>
      </dsp:txBody>
      <dsp:txXfrm>
        <a:off x="0" y="444470"/>
        <a:ext cx="6513603" cy="1167075"/>
      </dsp:txXfrm>
    </dsp:sp>
    <dsp:sp modelId="{C2993902-0102-084A-8010-5D6062C6D843}">
      <dsp:nvSpPr>
        <dsp:cNvPr id="0" name=""/>
        <dsp:cNvSpPr/>
      </dsp:nvSpPr>
      <dsp:spPr>
        <a:xfrm>
          <a:off x="325680" y="252590"/>
          <a:ext cx="4559522"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577850">
            <a:lnSpc>
              <a:spcPct val="90000"/>
            </a:lnSpc>
            <a:spcBef>
              <a:spcPct val="0"/>
            </a:spcBef>
            <a:spcAft>
              <a:spcPct val="35000"/>
            </a:spcAft>
            <a:buNone/>
          </a:pPr>
          <a:r>
            <a:rPr lang="en-US" sz="1300" kern="1200" dirty="0"/>
            <a:t>Normal Multi-Layer Perceptron with TFIDF</a:t>
          </a:r>
        </a:p>
      </dsp:txBody>
      <dsp:txXfrm>
        <a:off x="344414" y="271324"/>
        <a:ext cx="4522054" cy="346292"/>
      </dsp:txXfrm>
    </dsp:sp>
    <dsp:sp modelId="{B6621459-EB14-8940-9E6C-AF0FF7ED08FB}">
      <dsp:nvSpPr>
        <dsp:cNvPr id="0" name=""/>
        <dsp:cNvSpPr/>
      </dsp:nvSpPr>
      <dsp:spPr>
        <a:xfrm>
          <a:off x="0" y="1873625"/>
          <a:ext cx="6513603" cy="1126125"/>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70764" rIns="50552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Since most reviews were short, LSTM couldn’t learn anything meaningful since each review had limited long-term dependencies</a:t>
          </a:r>
        </a:p>
        <a:p>
          <a:pPr marL="114300" lvl="1" indent="-114300" algn="l" defTabSz="577850">
            <a:lnSpc>
              <a:spcPct val="90000"/>
            </a:lnSpc>
            <a:spcBef>
              <a:spcPct val="0"/>
            </a:spcBef>
            <a:spcAft>
              <a:spcPct val="15000"/>
            </a:spcAft>
            <a:buChar char="•"/>
          </a:pPr>
          <a:r>
            <a:rPr lang="en-US" sz="1300" kern="1200"/>
            <a:t>This had the result of significantly increasing training time with little change in improving loss</a:t>
          </a:r>
        </a:p>
      </dsp:txBody>
      <dsp:txXfrm>
        <a:off x="0" y="1873625"/>
        <a:ext cx="6513603" cy="1126125"/>
      </dsp:txXfrm>
    </dsp:sp>
    <dsp:sp modelId="{E14C4BF5-139D-224F-B8F1-6BF1BD369B14}">
      <dsp:nvSpPr>
        <dsp:cNvPr id="0" name=""/>
        <dsp:cNvSpPr/>
      </dsp:nvSpPr>
      <dsp:spPr>
        <a:xfrm>
          <a:off x="325680" y="1681745"/>
          <a:ext cx="4559522" cy="3837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577850">
            <a:lnSpc>
              <a:spcPct val="90000"/>
            </a:lnSpc>
            <a:spcBef>
              <a:spcPct val="0"/>
            </a:spcBef>
            <a:spcAft>
              <a:spcPct val="35000"/>
            </a:spcAft>
            <a:buNone/>
          </a:pPr>
          <a:r>
            <a:rPr lang="en-US" sz="1300" kern="1200"/>
            <a:t>CNN+LSTM</a:t>
          </a:r>
        </a:p>
      </dsp:txBody>
      <dsp:txXfrm>
        <a:off x="344414" y="1700479"/>
        <a:ext cx="4522054" cy="346292"/>
      </dsp:txXfrm>
    </dsp:sp>
    <dsp:sp modelId="{FCBCFD05-9094-254C-AC23-9FE195E3F43A}">
      <dsp:nvSpPr>
        <dsp:cNvPr id="0" name=""/>
        <dsp:cNvSpPr/>
      </dsp:nvSpPr>
      <dsp:spPr>
        <a:xfrm>
          <a:off x="0" y="3261830"/>
          <a:ext cx="6513603" cy="118755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70764" rIns="50552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Performed worse than stemming with more training time. </a:t>
          </a:r>
        </a:p>
        <a:p>
          <a:pPr marL="114300" lvl="1" indent="-114300" algn="l" defTabSz="577850">
            <a:lnSpc>
              <a:spcPct val="90000"/>
            </a:lnSpc>
            <a:spcBef>
              <a:spcPct val="0"/>
            </a:spcBef>
            <a:spcAft>
              <a:spcPct val="15000"/>
            </a:spcAft>
            <a:buChar char="•"/>
          </a:pPr>
          <a:r>
            <a:rPr lang="en-US" sz="1300" kern="1200"/>
            <a:t>Lost semantic meaning with review</a:t>
          </a:r>
        </a:p>
        <a:p>
          <a:pPr marL="228600" lvl="2" indent="-114300" algn="l" defTabSz="577850">
            <a:lnSpc>
              <a:spcPct val="90000"/>
            </a:lnSpc>
            <a:spcBef>
              <a:spcPct val="0"/>
            </a:spcBef>
            <a:spcAft>
              <a:spcPct val="15000"/>
            </a:spcAft>
            <a:buChar char="•"/>
          </a:pPr>
          <a:r>
            <a:rPr lang="en-US" sz="1300" kern="1200"/>
            <a:t>‘Great Wall of China Restaurant’ = ‘Good Wall of China Restaurant’</a:t>
          </a:r>
        </a:p>
        <a:p>
          <a:pPr marL="228600" lvl="2" indent="-114300" algn="l" defTabSz="577850">
            <a:lnSpc>
              <a:spcPct val="90000"/>
            </a:lnSpc>
            <a:spcBef>
              <a:spcPct val="0"/>
            </a:spcBef>
            <a:spcAft>
              <a:spcPct val="15000"/>
            </a:spcAft>
            <a:buChar char="•"/>
          </a:pPr>
          <a:r>
            <a:rPr lang="en-US" sz="1300" kern="1200"/>
            <a:t>‘This gyro was amazing!’ = ‘This sandwich was good!’</a:t>
          </a:r>
        </a:p>
      </dsp:txBody>
      <dsp:txXfrm>
        <a:off x="0" y="3261830"/>
        <a:ext cx="6513603" cy="1187550"/>
      </dsp:txXfrm>
    </dsp:sp>
    <dsp:sp modelId="{F835E0DF-911F-A146-97B2-FDA7681644FA}">
      <dsp:nvSpPr>
        <dsp:cNvPr id="0" name=""/>
        <dsp:cNvSpPr/>
      </dsp:nvSpPr>
      <dsp:spPr>
        <a:xfrm>
          <a:off x="325680" y="3069950"/>
          <a:ext cx="4559522" cy="3837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577850">
            <a:lnSpc>
              <a:spcPct val="90000"/>
            </a:lnSpc>
            <a:spcBef>
              <a:spcPct val="0"/>
            </a:spcBef>
            <a:spcAft>
              <a:spcPct val="35000"/>
            </a:spcAft>
            <a:buNone/>
          </a:pPr>
          <a:r>
            <a:rPr lang="en-US" sz="1300" kern="1200"/>
            <a:t>CNN+WordNetLemmitization</a:t>
          </a:r>
        </a:p>
      </dsp:txBody>
      <dsp:txXfrm>
        <a:off x="344414" y="3088684"/>
        <a:ext cx="4522054" cy="346292"/>
      </dsp:txXfrm>
    </dsp:sp>
    <dsp:sp modelId="{9A7FF66D-C75E-0C4F-BA48-13127B0D8B7C}">
      <dsp:nvSpPr>
        <dsp:cNvPr id="0" name=""/>
        <dsp:cNvSpPr/>
      </dsp:nvSpPr>
      <dsp:spPr>
        <a:xfrm>
          <a:off x="0" y="4711460"/>
          <a:ext cx="6513603" cy="92137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70764" rIns="50552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Words in reviews often used slang and were often misspelled. I didn’t think Pretrained Embeddings would be useful because they wouldn’t have good coverage over the dataset and would only added increased Preprocessing time</a:t>
          </a:r>
        </a:p>
      </dsp:txBody>
      <dsp:txXfrm>
        <a:off x="0" y="4711460"/>
        <a:ext cx="6513603" cy="921375"/>
      </dsp:txXfrm>
    </dsp:sp>
    <dsp:sp modelId="{9215EC29-88D1-AA48-9CE7-2CA410A46555}">
      <dsp:nvSpPr>
        <dsp:cNvPr id="0" name=""/>
        <dsp:cNvSpPr/>
      </dsp:nvSpPr>
      <dsp:spPr>
        <a:xfrm>
          <a:off x="325680" y="4519580"/>
          <a:ext cx="4559522" cy="3837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577850">
            <a:lnSpc>
              <a:spcPct val="90000"/>
            </a:lnSpc>
            <a:spcBef>
              <a:spcPct val="0"/>
            </a:spcBef>
            <a:spcAft>
              <a:spcPct val="35000"/>
            </a:spcAft>
            <a:buNone/>
          </a:pPr>
          <a:r>
            <a:rPr lang="en-US" sz="1300" kern="1200"/>
            <a:t>Didn’t Try: CNN+Pre-trainedGloveEmbeddings</a:t>
          </a:r>
        </a:p>
      </dsp:txBody>
      <dsp:txXfrm>
        <a:off x="344414" y="4538314"/>
        <a:ext cx="4522054"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BEBD0-71CE-3C46-9755-9ADB927E187C}" type="datetimeFigureOut">
              <a:rPr lang="en-US" smtClean="0"/>
              <a:t>4/23/19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B7520-97EA-644F-96EC-A9A7F330B5A3}" type="slidenum">
              <a:rPr lang="en-US" smtClean="0"/>
              <a:t>‹#›</a:t>
            </a:fld>
            <a:endParaRPr lang="en-US"/>
          </a:p>
        </p:txBody>
      </p:sp>
    </p:spTree>
    <p:extLst>
      <p:ext uri="{BB962C8B-B14F-4D97-AF65-F5344CB8AC3E}">
        <p14:creationId xmlns:p14="http://schemas.microsoft.com/office/powerpoint/2010/main" val="359204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B7520-97EA-644F-96EC-A9A7F330B5A3}" type="slidenum">
              <a:rPr lang="en-US" smtClean="0"/>
              <a:t>6</a:t>
            </a:fld>
            <a:endParaRPr lang="en-US"/>
          </a:p>
        </p:txBody>
      </p:sp>
    </p:spTree>
    <p:extLst>
      <p:ext uri="{BB962C8B-B14F-4D97-AF65-F5344CB8AC3E}">
        <p14:creationId xmlns:p14="http://schemas.microsoft.com/office/powerpoint/2010/main" val="544625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150E-2DFD-3041-9366-94A8E49515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D03DD5-18D8-2645-8961-FA46D9245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95E4EE-6049-D94B-99AF-5C0C03A44451}"/>
              </a:ext>
            </a:extLst>
          </p:cNvPr>
          <p:cNvSpPr>
            <a:spLocks noGrp="1"/>
          </p:cNvSpPr>
          <p:nvPr>
            <p:ph type="dt" sz="half" idx="10"/>
          </p:nvPr>
        </p:nvSpPr>
        <p:spPr/>
        <p:txBody>
          <a:bodyPr/>
          <a:lstStyle/>
          <a:p>
            <a:fld id="{630B7083-DA74-FE47-86E1-CDD3659A9207}" type="datetimeFigureOut">
              <a:rPr lang="en-US" smtClean="0"/>
              <a:t>4/23/19</a:t>
            </a:fld>
            <a:endParaRPr lang="en-US"/>
          </a:p>
        </p:txBody>
      </p:sp>
      <p:sp>
        <p:nvSpPr>
          <p:cNvPr id="5" name="Footer Placeholder 4">
            <a:extLst>
              <a:ext uri="{FF2B5EF4-FFF2-40B4-BE49-F238E27FC236}">
                <a16:creationId xmlns:a16="http://schemas.microsoft.com/office/drawing/2014/main" id="{97596C6C-98FA-AB44-AC17-1B486ACDA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4C621-814D-5548-919E-AB6F3DB9719F}"/>
              </a:ext>
            </a:extLst>
          </p:cNvPr>
          <p:cNvSpPr>
            <a:spLocks noGrp="1"/>
          </p:cNvSpPr>
          <p:nvPr>
            <p:ph type="sldNum" sz="quarter" idx="12"/>
          </p:nvPr>
        </p:nvSpPr>
        <p:spPr/>
        <p:txBody>
          <a:bodyPr/>
          <a:lstStyle/>
          <a:p>
            <a:fld id="{8FABA806-7C53-6047-827D-247EA54A166F}" type="slidenum">
              <a:rPr lang="en-US" smtClean="0"/>
              <a:t>‹#›</a:t>
            </a:fld>
            <a:endParaRPr lang="en-US"/>
          </a:p>
        </p:txBody>
      </p:sp>
    </p:spTree>
    <p:extLst>
      <p:ext uri="{BB962C8B-B14F-4D97-AF65-F5344CB8AC3E}">
        <p14:creationId xmlns:p14="http://schemas.microsoft.com/office/powerpoint/2010/main" val="8461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B0E9-E78B-124F-B26B-32F51CEEC1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56E0BD-910F-BE4D-8ECF-EC6E850E6C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0067A-DB7B-A54E-8439-87BA514B6B79}"/>
              </a:ext>
            </a:extLst>
          </p:cNvPr>
          <p:cNvSpPr>
            <a:spLocks noGrp="1"/>
          </p:cNvSpPr>
          <p:nvPr>
            <p:ph type="dt" sz="half" idx="10"/>
          </p:nvPr>
        </p:nvSpPr>
        <p:spPr/>
        <p:txBody>
          <a:bodyPr/>
          <a:lstStyle/>
          <a:p>
            <a:fld id="{630B7083-DA74-FE47-86E1-CDD3659A9207}" type="datetimeFigureOut">
              <a:rPr lang="en-US" smtClean="0"/>
              <a:t>4/23/19</a:t>
            </a:fld>
            <a:endParaRPr lang="en-US"/>
          </a:p>
        </p:txBody>
      </p:sp>
      <p:sp>
        <p:nvSpPr>
          <p:cNvPr id="5" name="Footer Placeholder 4">
            <a:extLst>
              <a:ext uri="{FF2B5EF4-FFF2-40B4-BE49-F238E27FC236}">
                <a16:creationId xmlns:a16="http://schemas.microsoft.com/office/drawing/2014/main" id="{0E903324-7C7F-AA4E-A974-ABD733220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8F5DA-C606-7A48-AF46-7D39CBBF491F}"/>
              </a:ext>
            </a:extLst>
          </p:cNvPr>
          <p:cNvSpPr>
            <a:spLocks noGrp="1"/>
          </p:cNvSpPr>
          <p:nvPr>
            <p:ph type="sldNum" sz="quarter" idx="12"/>
          </p:nvPr>
        </p:nvSpPr>
        <p:spPr/>
        <p:txBody>
          <a:bodyPr/>
          <a:lstStyle/>
          <a:p>
            <a:fld id="{8FABA806-7C53-6047-827D-247EA54A166F}" type="slidenum">
              <a:rPr lang="en-US" smtClean="0"/>
              <a:t>‹#›</a:t>
            </a:fld>
            <a:endParaRPr lang="en-US"/>
          </a:p>
        </p:txBody>
      </p:sp>
    </p:spTree>
    <p:extLst>
      <p:ext uri="{BB962C8B-B14F-4D97-AF65-F5344CB8AC3E}">
        <p14:creationId xmlns:p14="http://schemas.microsoft.com/office/powerpoint/2010/main" val="15399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5E53E9-5B85-7E4D-B340-CF5BB722B9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196D98-1461-6D49-A7F4-2C411CDE73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54B2A-1058-8A41-9620-6AED29C05596}"/>
              </a:ext>
            </a:extLst>
          </p:cNvPr>
          <p:cNvSpPr>
            <a:spLocks noGrp="1"/>
          </p:cNvSpPr>
          <p:nvPr>
            <p:ph type="dt" sz="half" idx="10"/>
          </p:nvPr>
        </p:nvSpPr>
        <p:spPr/>
        <p:txBody>
          <a:bodyPr/>
          <a:lstStyle/>
          <a:p>
            <a:fld id="{630B7083-DA74-FE47-86E1-CDD3659A9207}" type="datetimeFigureOut">
              <a:rPr lang="en-US" smtClean="0"/>
              <a:t>4/23/19</a:t>
            </a:fld>
            <a:endParaRPr lang="en-US"/>
          </a:p>
        </p:txBody>
      </p:sp>
      <p:sp>
        <p:nvSpPr>
          <p:cNvPr id="5" name="Footer Placeholder 4">
            <a:extLst>
              <a:ext uri="{FF2B5EF4-FFF2-40B4-BE49-F238E27FC236}">
                <a16:creationId xmlns:a16="http://schemas.microsoft.com/office/drawing/2014/main" id="{F1CB0226-567A-9140-A980-C09646B2B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A4513-982D-D340-9CFA-AB57996BD23E}"/>
              </a:ext>
            </a:extLst>
          </p:cNvPr>
          <p:cNvSpPr>
            <a:spLocks noGrp="1"/>
          </p:cNvSpPr>
          <p:nvPr>
            <p:ph type="sldNum" sz="quarter" idx="12"/>
          </p:nvPr>
        </p:nvSpPr>
        <p:spPr/>
        <p:txBody>
          <a:bodyPr/>
          <a:lstStyle/>
          <a:p>
            <a:fld id="{8FABA806-7C53-6047-827D-247EA54A166F}" type="slidenum">
              <a:rPr lang="en-US" smtClean="0"/>
              <a:t>‹#›</a:t>
            </a:fld>
            <a:endParaRPr lang="en-US"/>
          </a:p>
        </p:txBody>
      </p:sp>
    </p:spTree>
    <p:extLst>
      <p:ext uri="{BB962C8B-B14F-4D97-AF65-F5344CB8AC3E}">
        <p14:creationId xmlns:p14="http://schemas.microsoft.com/office/powerpoint/2010/main" val="3203771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DD5E-48E3-C74C-B795-59C8407F3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CB7100-9ED1-4541-9877-3A87BAC64C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825F1-756C-904F-A2F4-51695BC8141C}"/>
              </a:ext>
            </a:extLst>
          </p:cNvPr>
          <p:cNvSpPr>
            <a:spLocks noGrp="1"/>
          </p:cNvSpPr>
          <p:nvPr>
            <p:ph type="dt" sz="half" idx="10"/>
          </p:nvPr>
        </p:nvSpPr>
        <p:spPr/>
        <p:txBody>
          <a:bodyPr/>
          <a:lstStyle/>
          <a:p>
            <a:fld id="{630B7083-DA74-FE47-86E1-CDD3659A9207}" type="datetimeFigureOut">
              <a:rPr lang="en-US" smtClean="0"/>
              <a:t>4/23/19</a:t>
            </a:fld>
            <a:endParaRPr lang="en-US"/>
          </a:p>
        </p:txBody>
      </p:sp>
      <p:sp>
        <p:nvSpPr>
          <p:cNvPr id="5" name="Footer Placeholder 4">
            <a:extLst>
              <a:ext uri="{FF2B5EF4-FFF2-40B4-BE49-F238E27FC236}">
                <a16:creationId xmlns:a16="http://schemas.microsoft.com/office/drawing/2014/main" id="{EA5B2000-28C7-8545-AB9B-099803094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4411A-6560-5643-98A4-8A72C4E85E38}"/>
              </a:ext>
            </a:extLst>
          </p:cNvPr>
          <p:cNvSpPr>
            <a:spLocks noGrp="1"/>
          </p:cNvSpPr>
          <p:nvPr>
            <p:ph type="sldNum" sz="quarter" idx="12"/>
          </p:nvPr>
        </p:nvSpPr>
        <p:spPr/>
        <p:txBody>
          <a:bodyPr/>
          <a:lstStyle/>
          <a:p>
            <a:fld id="{8FABA806-7C53-6047-827D-247EA54A166F}" type="slidenum">
              <a:rPr lang="en-US" smtClean="0"/>
              <a:t>‹#›</a:t>
            </a:fld>
            <a:endParaRPr lang="en-US"/>
          </a:p>
        </p:txBody>
      </p:sp>
    </p:spTree>
    <p:extLst>
      <p:ext uri="{BB962C8B-B14F-4D97-AF65-F5344CB8AC3E}">
        <p14:creationId xmlns:p14="http://schemas.microsoft.com/office/powerpoint/2010/main" val="194291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CED9-9EFE-1349-9FF0-BA8C58C20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3835E-478A-6E4C-8943-020C59FB9B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7FA9B-19E9-E145-A0B8-AEA39B5E7B50}"/>
              </a:ext>
            </a:extLst>
          </p:cNvPr>
          <p:cNvSpPr>
            <a:spLocks noGrp="1"/>
          </p:cNvSpPr>
          <p:nvPr>
            <p:ph type="dt" sz="half" idx="10"/>
          </p:nvPr>
        </p:nvSpPr>
        <p:spPr/>
        <p:txBody>
          <a:bodyPr/>
          <a:lstStyle/>
          <a:p>
            <a:fld id="{630B7083-DA74-FE47-86E1-CDD3659A9207}" type="datetimeFigureOut">
              <a:rPr lang="en-US" smtClean="0"/>
              <a:t>4/23/19</a:t>
            </a:fld>
            <a:endParaRPr lang="en-US"/>
          </a:p>
        </p:txBody>
      </p:sp>
      <p:sp>
        <p:nvSpPr>
          <p:cNvPr id="5" name="Footer Placeholder 4">
            <a:extLst>
              <a:ext uri="{FF2B5EF4-FFF2-40B4-BE49-F238E27FC236}">
                <a16:creationId xmlns:a16="http://schemas.microsoft.com/office/drawing/2014/main" id="{A9600204-A80F-274A-B67B-26342C8A4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B8BBE-999F-2047-982E-C1479862873A}"/>
              </a:ext>
            </a:extLst>
          </p:cNvPr>
          <p:cNvSpPr>
            <a:spLocks noGrp="1"/>
          </p:cNvSpPr>
          <p:nvPr>
            <p:ph type="sldNum" sz="quarter" idx="12"/>
          </p:nvPr>
        </p:nvSpPr>
        <p:spPr/>
        <p:txBody>
          <a:bodyPr/>
          <a:lstStyle/>
          <a:p>
            <a:fld id="{8FABA806-7C53-6047-827D-247EA54A166F}" type="slidenum">
              <a:rPr lang="en-US" smtClean="0"/>
              <a:t>‹#›</a:t>
            </a:fld>
            <a:endParaRPr lang="en-US"/>
          </a:p>
        </p:txBody>
      </p:sp>
    </p:spTree>
    <p:extLst>
      <p:ext uri="{BB962C8B-B14F-4D97-AF65-F5344CB8AC3E}">
        <p14:creationId xmlns:p14="http://schemas.microsoft.com/office/powerpoint/2010/main" val="353659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59CE-F94D-D246-AF99-8EE814FDA5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EE7AEC-84F2-C54E-AE1C-524B0B2349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AFE637-F4BC-6A41-B97C-994E8882F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A9EFC-5B3A-894C-99B0-7D6454F02626}"/>
              </a:ext>
            </a:extLst>
          </p:cNvPr>
          <p:cNvSpPr>
            <a:spLocks noGrp="1"/>
          </p:cNvSpPr>
          <p:nvPr>
            <p:ph type="dt" sz="half" idx="10"/>
          </p:nvPr>
        </p:nvSpPr>
        <p:spPr/>
        <p:txBody>
          <a:bodyPr/>
          <a:lstStyle/>
          <a:p>
            <a:fld id="{630B7083-DA74-FE47-86E1-CDD3659A9207}" type="datetimeFigureOut">
              <a:rPr lang="en-US" smtClean="0"/>
              <a:t>4/23/19</a:t>
            </a:fld>
            <a:endParaRPr lang="en-US"/>
          </a:p>
        </p:txBody>
      </p:sp>
      <p:sp>
        <p:nvSpPr>
          <p:cNvPr id="6" name="Footer Placeholder 5">
            <a:extLst>
              <a:ext uri="{FF2B5EF4-FFF2-40B4-BE49-F238E27FC236}">
                <a16:creationId xmlns:a16="http://schemas.microsoft.com/office/drawing/2014/main" id="{C1902852-B4BB-CE4C-90FD-001681776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C608E-7CF5-0B47-A70F-1CB008CED327}"/>
              </a:ext>
            </a:extLst>
          </p:cNvPr>
          <p:cNvSpPr>
            <a:spLocks noGrp="1"/>
          </p:cNvSpPr>
          <p:nvPr>
            <p:ph type="sldNum" sz="quarter" idx="12"/>
          </p:nvPr>
        </p:nvSpPr>
        <p:spPr/>
        <p:txBody>
          <a:bodyPr/>
          <a:lstStyle/>
          <a:p>
            <a:fld id="{8FABA806-7C53-6047-827D-247EA54A166F}" type="slidenum">
              <a:rPr lang="en-US" smtClean="0"/>
              <a:t>‹#›</a:t>
            </a:fld>
            <a:endParaRPr lang="en-US"/>
          </a:p>
        </p:txBody>
      </p:sp>
    </p:spTree>
    <p:extLst>
      <p:ext uri="{BB962C8B-B14F-4D97-AF65-F5344CB8AC3E}">
        <p14:creationId xmlns:p14="http://schemas.microsoft.com/office/powerpoint/2010/main" val="812217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03E5-D0B1-CE4C-BBE6-0B9602F3BD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AEDB4-ED18-5944-A15B-F06A3D5A6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6217D1-F2CE-6A41-AAD4-23BBADBBCE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A6CC89-341C-0346-B790-70DC0B9C3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3A1F11-B05A-0147-8073-BD9ED0D20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9056D-ED5F-3E46-A65F-9DAC3752F680}"/>
              </a:ext>
            </a:extLst>
          </p:cNvPr>
          <p:cNvSpPr>
            <a:spLocks noGrp="1"/>
          </p:cNvSpPr>
          <p:nvPr>
            <p:ph type="dt" sz="half" idx="10"/>
          </p:nvPr>
        </p:nvSpPr>
        <p:spPr/>
        <p:txBody>
          <a:bodyPr/>
          <a:lstStyle/>
          <a:p>
            <a:fld id="{630B7083-DA74-FE47-86E1-CDD3659A9207}" type="datetimeFigureOut">
              <a:rPr lang="en-US" smtClean="0"/>
              <a:t>4/23/19</a:t>
            </a:fld>
            <a:endParaRPr lang="en-US"/>
          </a:p>
        </p:txBody>
      </p:sp>
      <p:sp>
        <p:nvSpPr>
          <p:cNvPr id="8" name="Footer Placeholder 7">
            <a:extLst>
              <a:ext uri="{FF2B5EF4-FFF2-40B4-BE49-F238E27FC236}">
                <a16:creationId xmlns:a16="http://schemas.microsoft.com/office/drawing/2014/main" id="{ACB3B45E-8429-014F-BE1F-D5FCE134DF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D652A1-05EF-D245-A43B-BD20EF400F54}"/>
              </a:ext>
            </a:extLst>
          </p:cNvPr>
          <p:cNvSpPr>
            <a:spLocks noGrp="1"/>
          </p:cNvSpPr>
          <p:nvPr>
            <p:ph type="sldNum" sz="quarter" idx="12"/>
          </p:nvPr>
        </p:nvSpPr>
        <p:spPr/>
        <p:txBody>
          <a:bodyPr/>
          <a:lstStyle/>
          <a:p>
            <a:fld id="{8FABA806-7C53-6047-827D-247EA54A166F}" type="slidenum">
              <a:rPr lang="en-US" smtClean="0"/>
              <a:t>‹#›</a:t>
            </a:fld>
            <a:endParaRPr lang="en-US"/>
          </a:p>
        </p:txBody>
      </p:sp>
    </p:spTree>
    <p:extLst>
      <p:ext uri="{BB962C8B-B14F-4D97-AF65-F5344CB8AC3E}">
        <p14:creationId xmlns:p14="http://schemas.microsoft.com/office/powerpoint/2010/main" val="135934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C266-C978-3F4C-82DF-180875219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50E07D-C84B-F340-BCE8-153B319A3AEB}"/>
              </a:ext>
            </a:extLst>
          </p:cNvPr>
          <p:cNvSpPr>
            <a:spLocks noGrp="1"/>
          </p:cNvSpPr>
          <p:nvPr>
            <p:ph type="dt" sz="half" idx="10"/>
          </p:nvPr>
        </p:nvSpPr>
        <p:spPr/>
        <p:txBody>
          <a:bodyPr/>
          <a:lstStyle/>
          <a:p>
            <a:fld id="{630B7083-DA74-FE47-86E1-CDD3659A9207}" type="datetimeFigureOut">
              <a:rPr lang="en-US" smtClean="0"/>
              <a:t>4/23/19</a:t>
            </a:fld>
            <a:endParaRPr lang="en-US"/>
          </a:p>
        </p:txBody>
      </p:sp>
      <p:sp>
        <p:nvSpPr>
          <p:cNvPr id="4" name="Footer Placeholder 3">
            <a:extLst>
              <a:ext uri="{FF2B5EF4-FFF2-40B4-BE49-F238E27FC236}">
                <a16:creationId xmlns:a16="http://schemas.microsoft.com/office/drawing/2014/main" id="{8BDE6267-9F10-814B-8AEC-2394BB3FAC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97CC3-898C-1142-A9BB-4F89478E2DFC}"/>
              </a:ext>
            </a:extLst>
          </p:cNvPr>
          <p:cNvSpPr>
            <a:spLocks noGrp="1"/>
          </p:cNvSpPr>
          <p:nvPr>
            <p:ph type="sldNum" sz="quarter" idx="12"/>
          </p:nvPr>
        </p:nvSpPr>
        <p:spPr/>
        <p:txBody>
          <a:bodyPr/>
          <a:lstStyle/>
          <a:p>
            <a:fld id="{8FABA806-7C53-6047-827D-247EA54A166F}" type="slidenum">
              <a:rPr lang="en-US" smtClean="0"/>
              <a:t>‹#›</a:t>
            </a:fld>
            <a:endParaRPr lang="en-US"/>
          </a:p>
        </p:txBody>
      </p:sp>
    </p:spTree>
    <p:extLst>
      <p:ext uri="{BB962C8B-B14F-4D97-AF65-F5344CB8AC3E}">
        <p14:creationId xmlns:p14="http://schemas.microsoft.com/office/powerpoint/2010/main" val="102242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8C759-2094-624A-AADC-14ED43442E96}"/>
              </a:ext>
            </a:extLst>
          </p:cNvPr>
          <p:cNvSpPr>
            <a:spLocks noGrp="1"/>
          </p:cNvSpPr>
          <p:nvPr>
            <p:ph type="dt" sz="half" idx="10"/>
          </p:nvPr>
        </p:nvSpPr>
        <p:spPr/>
        <p:txBody>
          <a:bodyPr/>
          <a:lstStyle/>
          <a:p>
            <a:fld id="{630B7083-DA74-FE47-86E1-CDD3659A9207}" type="datetimeFigureOut">
              <a:rPr lang="en-US" smtClean="0"/>
              <a:t>4/23/19</a:t>
            </a:fld>
            <a:endParaRPr lang="en-US"/>
          </a:p>
        </p:txBody>
      </p:sp>
      <p:sp>
        <p:nvSpPr>
          <p:cNvPr id="3" name="Footer Placeholder 2">
            <a:extLst>
              <a:ext uri="{FF2B5EF4-FFF2-40B4-BE49-F238E27FC236}">
                <a16:creationId xmlns:a16="http://schemas.microsoft.com/office/drawing/2014/main" id="{B927FE35-31F7-274B-ABE1-965EADB5A5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3A14B4-E491-8546-89A8-47999802F592}"/>
              </a:ext>
            </a:extLst>
          </p:cNvPr>
          <p:cNvSpPr>
            <a:spLocks noGrp="1"/>
          </p:cNvSpPr>
          <p:nvPr>
            <p:ph type="sldNum" sz="quarter" idx="12"/>
          </p:nvPr>
        </p:nvSpPr>
        <p:spPr/>
        <p:txBody>
          <a:bodyPr/>
          <a:lstStyle/>
          <a:p>
            <a:fld id="{8FABA806-7C53-6047-827D-247EA54A166F}" type="slidenum">
              <a:rPr lang="en-US" smtClean="0"/>
              <a:t>‹#›</a:t>
            </a:fld>
            <a:endParaRPr lang="en-US"/>
          </a:p>
        </p:txBody>
      </p:sp>
    </p:spTree>
    <p:extLst>
      <p:ext uri="{BB962C8B-B14F-4D97-AF65-F5344CB8AC3E}">
        <p14:creationId xmlns:p14="http://schemas.microsoft.com/office/powerpoint/2010/main" val="428078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9B1D-54E7-F240-8366-403EE9FE0C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16F679-A670-5344-9FF9-2C92F37C3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3C54C1-57AA-0C40-A225-1E6AF47C9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B3B29-D000-1443-9A66-3A0F8D60E403}"/>
              </a:ext>
            </a:extLst>
          </p:cNvPr>
          <p:cNvSpPr>
            <a:spLocks noGrp="1"/>
          </p:cNvSpPr>
          <p:nvPr>
            <p:ph type="dt" sz="half" idx="10"/>
          </p:nvPr>
        </p:nvSpPr>
        <p:spPr/>
        <p:txBody>
          <a:bodyPr/>
          <a:lstStyle/>
          <a:p>
            <a:fld id="{630B7083-DA74-FE47-86E1-CDD3659A9207}" type="datetimeFigureOut">
              <a:rPr lang="en-US" smtClean="0"/>
              <a:t>4/23/19</a:t>
            </a:fld>
            <a:endParaRPr lang="en-US"/>
          </a:p>
        </p:txBody>
      </p:sp>
      <p:sp>
        <p:nvSpPr>
          <p:cNvPr id="6" name="Footer Placeholder 5">
            <a:extLst>
              <a:ext uri="{FF2B5EF4-FFF2-40B4-BE49-F238E27FC236}">
                <a16:creationId xmlns:a16="http://schemas.microsoft.com/office/drawing/2014/main" id="{3C89CE44-7289-2145-A21C-329C8B06F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737E2-085F-064F-AC12-458994E8D112}"/>
              </a:ext>
            </a:extLst>
          </p:cNvPr>
          <p:cNvSpPr>
            <a:spLocks noGrp="1"/>
          </p:cNvSpPr>
          <p:nvPr>
            <p:ph type="sldNum" sz="quarter" idx="12"/>
          </p:nvPr>
        </p:nvSpPr>
        <p:spPr/>
        <p:txBody>
          <a:bodyPr/>
          <a:lstStyle/>
          <a:p>
            <a:fld id="{8FABA806-7C53-6047-827D-247EA54A166F}" type="slidenum">
              <a:rPr lang="en-US" smtClean="0"/>
              <a:t>‹#›</a:t>
            </a:fld>
            <a:endParaRPr lang="en-US"/>
          </a:p>
        </p:txBody>
      </p:sp>
    </p:spTree>
    <p:extLst>
      <p:ext uri="{BB962C8B-B14F-4D97-AF65-F5344CB8AC3E}">
        <p14:creationId xmlns:p14="http://schemas.microsoft.com/office/powerpoint/2010/main" val="389614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BDBA-C2A9-4B4E-98FA-B920408ED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175713-EF45-B643-95E5-1ED8ADB5A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EF9ADD-EA96-F945-99C7-ED8429A6B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CA23A-4AAD-EF40-ACDF-A3CBC2FCF046}"/>
              </a:ext>
            </a:extLst>
          </p:cNvPr>
          <p:cNvSpPr>
            <a:spLocks noGrp="1"/>
          </p:cNvSpPr>
          <p:nvPr>
            <p:ph type="dt" sz="half" idx="10"/>
          </p:nvPr>
        </p:nvSpPr>
        <p:spPr/>
        <p:txBody>
          <a:bodyPr/>
          <a:lstStyle/>
          <a:p>
            <a:fld id="{630B7083-DA74-FE47-86E1-CDD3659A9207}" type="datetimeFigureOut">
              <a:rPr lang="en-US" smtClean="0"/>
              <a:t>4/23/19</a:t>
            </a:fld>
            <a:endParaRPr lang="en-US"/>
          </a:p>
        </p:txBody>
      </p:sp>
      <p:sp>
        <p:nvSpPr>
          <p:cNvPr id="6" name="Footer Placeholder 5">
            <a:extLst>
              <a:ext uri="{FF2B5EF4-FFF2-40B4-BE49-F238E27FC236}">
                <a16:creationId xmlns:a16="http://schemas.microsoft.com/office/drawing/2014/main" id="{41F0F9A8-4D4F-EA49-8342-3C0C3ECB67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83FA4-A7ED-3E43-8446-3E606BC19ADB}"/>
              </a:ext>
            </a:extLst>
          </p:cNvPr>
          <p:cNvSpPr>
            <a:spLocks noGrp="1"/>
          </p:cNvSpPr>
          <p:nvPr>
            <p:ph type="sldNum" sz="quarter" idx="12"/>
          </p:nvPr>
        </p:nvSpPr>
        <p:spPr/>
        <p:txBody>
          <a:bodyPr/>
          <a:lstStyle/>
          <a:p>
            <a:fld id="{8FABA806-7C53-6047-827D-247EA54A166F}" type="slidenum">
              <a:rPr lang="en-US" smtClean="0"/>
              <a:t>‹#›</a:t>
            </a:fld>
            <a:endParaRPr lang="en-US"/>
          </a:p>
        </p:txBody>
      </p:sp>
    </p:spTree>
    <p:extLst>
      <p:ext uri="{BB962C8B-B14F-4D97-AF65-F5344CB8AC3E}">
        <p14:creationId xmlns:p14="http://schemas.microsoft.com/office/powerpoint/2010/main" val="173494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634A9-D732-A14C-85C5-48E84C668D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D5B7BF-77AC-3D4A-B036-D636829CB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287B1-2B6E-7D47-AAB8-C50D07025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B7083-DA74-FE47-86E1-CDD3659A9207}" type="datetimeFigureOut">
              <a:rPr lang="en-US" smtClean="0"/>
              <a:t>4/23/19</a:t>
            </a:fld>
            <a:endParaRPr lang="en-US"/>
          </a:p>
        </p:txBody>
      </p:sp>
      <p:sp>
        <p:nvSpPr>
          <p:cNvPr id="5" name="Footer Placeholder 4">
            <a:extLst>
              <a:ext uri="{FF2B5EF4-FFF2-40B4-BE49-F238E27FC236}">
                <a16:creationId xmlns:a16="http://schemas.microsoft.com/office/drawing/2014/main" id="{D4C0E6AE-0712-E141-9CF0-604B94AC7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F2A356-B40F-5A48-B2DB-ED21A65432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BA806-7C53-6047-827D-247EA54A166F}" type="slidenum">
              <a:rPr lang="en-US" smtClean="0"/>
              <a:t>‹#›</a:t>
            </a:fld>
            <a:endParaRPr lang="en-US"/>
          </a:p>
        </p:txBody>
      </p:sp>
    </p:spTree>
    <p:extLst>
      <p:ext uri="{BB962C8B-B14F-4D97-AF65-F5344CB8AC3E}">
        <p14:creationId xmlns:p14="http://schemas.microsoft.com/office/powerpoint/2010/main" val="1536627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ai.google/research/pubs/pub45530"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E844DC-1D0F-E243-A01F-EFDE571E40F7}"/>
              </a:ext>
            </a:extLst>
          </p:cNvPr>
          <p:cNvSpPr>
            <a:spLocks noGrp="1"/>
          </p:cNvSpPr>
          <p:nvPr>
            <p:ph type="ctrTitle"/>
          </p:nvPr>
        </p:nvSpPr>
        <p:spPr>
          <a:xfrm>
            <a:off x="1524000" y="1122362"/>
            <a:ext cx="9144000" cy="2840037"/>
          </a:xfrm>
        </p:spPr>
        <p:txBody>
          <a:bodyPr>
            <a:normAutofit/>
          </a:bodyPr>
          <a:lstStyle/>
          <a:p>
            <a:r>
              <a:rPr lang="en-US" sz="5800"/>
              <a:t>Final Presentation	</a:t>
            </a:r>
          </a:p>
        </p:txBody>
      </p:sp>
      <p:sp>
        <p:nvSpPr>
          <p:cNvPr id="3" name="Subtitle 2">
            <a:extLst>
              <a:ext uri="{FF2B5EF4-FFF2-40B4-BE49-F238E27FC236}">
                <a16:creationId xmlns:a16="http://schemas.microsoft.com/office/drawing/2014/main" id="{85351034-5586-8242-9479-3E1C30E771E3}"/>
              </a:ext>
            </a:extLst>
          </p:cNvPr>
          <p:cNvSpPr>
            <a:spLocks noGrp="1"/>
          </p:cNvSpPr>
          <p:nvPr>
            <p:ph type="subTitle" idx="1"/>
          </p:nvPr>
        </p:nvSpPr>
        <p:spPr>
          <a:xfrm>
            <a:off x="1524000" y="4256436"/>
            <a:ext cx="9144000" cy="1600818"/>
          </a:xfrm>
        </p:spPr>
        <p:txBody>
          <a:bodyPr>
            <a:normAutofit/>
          </a:bodyPr>
          <a:lstStyle/>
          <a:p>
            <a:r>
              <a:rPr lang="en-US">
                <a:solidFill>
                  <a:schemeClr val="accent1"/>
                </a:solidFill>
              </a:rPr>
              <a:t>Ryder McMinn</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260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D260-39C0-1E48-97B5-F97AB0C60CB9}"/>
              </a:ext>
            </a:extLst>
          </p:cNvPr>
          <p:cNvSpPr>
            <a:spLocks noGrp="1"/>
          </p:cNvSpPr>
          <p:nvPr>
            <p:ph type="title"/>
          </p:nvPr>
        </p:nvSpPr>
        <p:spPr/>
        <p:txBody>
          <a:bodyPr/>
          <a:lstStyle/>
          <a:p>
            <a:r>
              <a:rPr lang="en-US" dirty="0"/>
              <a:t>Task 2: Approach and Architecture</a:t>
            </a:r>
          </a:p>
        </p:txBody>
      </p:sp>
      <p:sp>
        <p:nvSpPr>
          <p:cNvPr id="3" name="Content Placeholder 2">
            <a:extLst>
              <a:ext uri="{FF2B5EF4-FFF2-40B4-BE49-F238E27FC236}">
                <a16:creationId xmlns:a16="http://schemas.microsoft.com/office/drawing/2014/main" id="{2FE8476F-0022-AD49-90F6-C4E8D9DA0F4D}"/>
              </a:ext>
            </a:extLst>
          </p:cNvPr>
          <p:cNvSpPr>
            <a:spLocks noGrp="1"/>
          </p:cNvSpPr>
          <p:nvPr>
            <p:ph sz="half" idx="1"/>
          </p:nvPr>
        </p:nvSpPr>
        <p:spPr/>
        <p:txBody>
          <a:bodyPr>
            <a:normAutofit fontScale="92500" lnSpcReduction="10000"/>
          </a:bodyPr>
          <a:lstStyle/>
          <a:p>
            <a:r>
              <a:rPr lang="en-US" dirty="0"/>
              <a:t>Using the same method as YouTube, but using Yelp users, businesses, and their stars rating to learn the relations between users and business. </a:t>
            </a:r>
          </a:p>
          <a:p>
            <a:r>
              <a:rPr lang="en-US" dirty="0"/>
              <a:t>Then use the stars to rank businesses for recommending them to a user. </a:t>
            </a:r>
          </a:p>
          <a:p>
            <a:endParaRPr lang="en-US" dirty="0"/>
          </a:p>
          <a:p>
            <a:r>
              <a:rPr lang="en-US" dirty="0"/>
              <a:t>Current Results:</a:t>
            </a:r>
          </a:p>
          <a:p>
            <a:pPr lvl="1"/>
            <a:r>
              <a:rPr lang="en-US" dirty="0"/>
              <a:t>Train Loss: 1.4221</a:t>
            </a:r>
          </a:p>
          <a:p>
            <a:pPr lvl="1"/>
            <a:r>
              <a:rPr lang="en-US" dirty="0"/>
              <a:t>Total Training Time: 15927.32 seconds</a:t>
            </a:r>
          </a:p>
        </p:txBody>
      </p:sp>
      <p:sp>
        <p:nvSpPr>
          <p:cNvPr id="5" name="Rectangle 4">
            <a:extLst>
              <a:ext uri="{FF2B5EF4-FFF2-40B4-BE49-F238E27FC236}">
                <a16:creationId xmlns:a16="http://schemas.microsoft.com/office/drawing/2014/main" id="{71A5837A-1D31-D047-8D23-8F3C0DAEC247}"/>
              </a:ext>
            </a:extLst>
          </p:cNvPr>
          <p:cNvSpPr/>
          <p:nvPr/>
        </p:nvSpPr>
        <p:spPr>
          <a:xfrm>
            <a:off x="6172202" y="1415971"/>
            <a:ext cx="8305800" cy="5170646"/>
          </a:xfrm>
          <a:prstGeom prst="rect">
            <a:avLst/>
          </a:prstGeom>
        </p:spPr>
        <p:txBody>
          <a:bodyPr wrap="square">
            <a:spAutoFit/>
          </a:bodyPr>
          <a:lstStyle/>
          <a:p>
            <a:r>
              <a:rPr lang="en-US" sz="1100" dirty="0"/>
              <a:t>__________________________________________________________________________________________________</a:t>
            </a:r>
          </a:p>
          <a:p>
            <a:r>
              <a:rPr lang="en-US" sz="1100" dirty="0"/>
              <a:t>Layer (type)                    Output Shape         Param #     Connected to</a:t>
            </a:r>
          </a:p>
          <a:p>
            <a:r>
              <a:rPr lang="en-US" sz="1100" dirty="0"/>
              <a:t>==================================================================================================</a:t>
            </a:r>
          </a:p>
          <a:p>
            <a:r>
              <a:rPr lang="en-US" sz="1100" dirty="0"/>
              <a:t>user (</a:t>
            </a:r>
            <a:r>
              <a:rPr lang="en-US" sz="1100" dirty="0" err="1"/>
              <a:t>InputLayer</a:t>
            </a:r>
            <a:r>
              <a:rPr lang="en-US" sz="1100" dirty="0"/>
              <a:t>)               (None, 1)            0</a:t>
            </a:r>
          </a:p>
          <a:p>
            <a:r>
              <a:rPr lang="en-US" sz="1100" dirty="0"/>
              <a:t>__________________________________________________________________________________________________</a:t>
            </a:r>
          </a:p>
          <a:p>
            <a:r>
              <a:rPr lang="en-US" sz="1100" dirty="0"/>
              <a:t>business (</a:t>
            </a:r>
            <a:r>
              <a:rPr lang="en-US" sz="1100" dirty="0" err="1"/>
              <a:t>InputLayer</a:t>
            </a:r>
            <a:r>
              <a:rPr lang="en-US" sz="1100" dirty="0"/>
              <a:t>)           (None, 1)            0</a:t>
            </a:r>
          </a:p>
          <a:p>
            <a:r>
              <a:rPr lang="en-US" sz="1100" dirty="0"/>
              <a:t>__________________________________________________________________________________________________</a:t>
            </a:r>
          </a:p>
          <a:p>
            <a:r>
              <a:rPr lang="en-US" sz="1100" dirty="0" err="1"/>
              <a:t>user_embedding</a:t>
            </a:r>
            <a:r>
              <a:rPr lang="en-US" sz="1100" dirty="0"/>
              <a:t> (Embedding)      (None, 1, 50)        81856900    user[0][0]</a:t>
            </a:r>
          </a:p>
          <a:p>
            <a:r>
              <a:rPr lang="en-US" sz="1100" dirty="0"/>
              <a:t>__________________________________________________________________________________________________</a:t>
            </a:r>
          </a:p>
          <a:p>
            <a:r>
              <a:rPr lang="en-US" sz="1100" dirty="0" err="1"/>
              <a:t>business_embedding</a:t>
            </a:r>
            <a:r>
              <a:rPr lang="en-US" sz="1100" dirty="0"/>
              <a:t> (Embedding)  (None, 1, 50)        9630450     business[0][0]</a:t>
            </a:r>
          </a:p>
          <a:p>
            <a:r>
              <a:rPr lang="en-US" sz="1100" dirty="0"/>
              <a:t>__________________________________________________________________________________________________</a:t>
            </a:r>
          </a:p>
          <a:p>
            <a:r>
              <a:rPr lang="en-US" sz="1100" dirty="0"/>
              <a:t>reshape (Reshape)               (None, 50)           0           </a:t>
            </a:r>
            <a:r>
              <a:rPr lang="en-US" sz="1100" dirty="0" err="1"/>
              <a:t>user_embedding</a:t>
            </a:r>
            <a:r>
              <a:rPr lang="en-US" sz="1100" dirty="0"/>
              <a:t>[0][0]</a:t>
            </a:r>
          </a:p>
          <a:p>
            <a:r>
              <a:rPr lang="en-US" sz="1100" dirty="0"/>
              <a:t>__________________________________________________________________________________________________</a:t>
            </a:r>
          </a:p>
          <a:p>
            <a:r>
              <a:rPr lang="en-US" sz="1100" dirty="0"/>
              <a:t>reshape_1 (Reshape)             (None, 50)           0           </a:t>
            </a:r>
            <a:r>
              <a:rPr lang="en-US" sz="1100" dirty="0" err="1"/>
              <a:t>business_embedding</a:t>
            </a:r>
            <a:r>
              <a:rPr lang="en-US" sz="1100" dirty="0"/>
              <a:t>[0][0]</a:t>
            </a:r>
          </a:p>
          <a:p>
            <a:r>
              <a:rPr lang="en-US" sz="1100" dirty="0"/>
              <a:t>__________________________________________________________________________________________________</a:t>
            </a:r>
          </a:p>
          <a:p>
            <a:r>
              <a:rPr lang="en-US" sz="1100" dirty="0"/>
              <a:t>concatenate (Concatenate)       (None, 100)          0           reshape[0][0]</a:t>
            </a:r>
          </a:p>
          <a:p>
            <a:r>
              <a:rPr lang="en-US" sz="1100" dirty="0"/>
              <a:t>                                                                 reshape_1[0][0]</a:t>
            </a:r>
          </a:p>
          <a:p>
            <a:r>
              <a:rPr lang="en-US" sz="1100" dirty="0"/>
              <a:t>__________________________________________________________________________________________________</a:t>
            </a:r>
          </a:p>
          <a:p>
            <a:r>
              <a:rPr lang="en-US" sz="1100" dirty="0"/>
              <a:t>dense (Dense)                   (None, 512)          51712       concatenate[0][0]</a:t>
            </a:r>
          </a:p>
          <a:p>
            <a:r>
              <a:rPr lang="en-US" sz="1100" dirty="0"/>
              <a:t>__________________________________________________________________________________________________</a:t>
            </a:r>
          </a:p>
          <a:p>
            <a:r>
              <a:rPr lang="en-US" sz="1100" dirty="0"/>
              <a:t>dropout (Dropout)               (None, 512)          0           dense[0][0]</a:t>
            </a:r>
          </a:p>
          <a:p>
            <a:r>
              <a:rPr lang="en-US" sz="1100" dirty="0"/>
              <a:t>__________________________________________________________________________________________________</a:t>
            </a:r>
          </a:p>
          <a:p>
            <a:r>
              <a:rPr lang="en-US" sz="1100" dirty="0"/>
              <a:t>dense_1 (Dense)                 (None, 256)          131328      dropout[0][0]</a:t>
            </a:r>
          </a:p>
          <a:p>
            <a:r>
              <a:rPr lang="en-US" sz="1100" dirty="0"/>
              <a:t>__________________________________________________________________________________________________</a:t>
            </a:r>
          </a:p>
          <a:p>
            <a:r>
              <a:rPr lang="en-US" sz="1100" dirty="0"/>
              <a:t>dropout_1 (Dropout)             (None, 256)          0           dense_1[0][0]</a:t>
            </a:r>
          </a:p>
          <a:p>
            <a:r>
              <a:rPr lang="en-US" sz="1100" dirty="0"/>
              <a:t>__________________________________________________________________________________________________</a:t>
            </a:r>
          </a:p>
          <a:p>
            <a:r>
              <a:rPr lang="en-US" sz="1100" dirty="0"/>
              <a:t>dense_2 (Dense)                 (None, 128)          32896       dropout_1[0][0]</a:t>
            </a:r>
          </a:p>
          <a:p>
            <a:r>
              <a:rPr lang="en-US" sz="1100" dirty="0"/>
              <a:t>__________________________________________________________________________________________________</a:t>
            </a:r>
          </a:p>
          <a:p>
            <a:r>
              <a:rPr lang="en-US" sz="1100" dirty="0"/>
              <a:t>dense_3 (Dense)                 (None, 1)            129         dense_2[0][0]</a:t>
            </a:r>
          </a:p>
          <a:p>
            <a:r>
              <a:rPr lang="en-US" sz="1100" dirty="0"/>
              <a:t>==================================================================================================</a:t>
            </a:r>
          </a:p>
        </p:txBody>
      </p:sp>
    </p:spTree>
    <p:extLst>
      <p:ext uri="{BB962C8B-B14F-4D97-AF65-F5344CB8AC3E}">
        <p14:creationId xmlns:p14="http://schemas.microsoft.com/office/powerpoint/2010/main" val="250276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A568-8C53-BA4C-9DB6-914F3040FEFF}"/>
              </a:ext>
            </a:extLst>
          </p:cNvPr>
          <p:cNvSpPr>
            <a:spLocks noGrp="1"/>
          </p:cNvSpPr>
          <p:nvPr>
            <p:ph type="title"/>
          </p:nvPr>
        </p:nvSpPr>
        <p:spPr/>
        <p:txBody>
          <a:bodyPr/>
          <a:lstStyle/>
          <a:p>
            <a:r>
              <a:rPr lang="en-US" dirty="0"/>
              <a:t>Task 2: Random Sample Predictions</a:t>
            </a:r>
          </a:p>
        </p:txBody>
      </p:sp>
      <p:sp>
        <p:nvSpPr>
          <p:cNvPr id="5" name="Rectangle 4">
            <a:extLst>
              <a:ext uri="{FF2B5EF4-FFF2-40B4-BE49-F238E27FC236}">
                <a16:creationId xmlns:a16="http://schemas.microsoft.com/office/drawing/2014/main" id="{5B929751-9560-224B-9688-D8CA7C27018F}"/>
              </a:ext>
            </a:extLst>
          </p:cNvPr>
          <p:cNvSpPr/>
          <p:nvPr/>
        </p:nvSpPr>
        <p:spPr>
          <a:xfrm>
            <a:off x="421710" y="1487308"/>
            <a:ext cx="11348579" cy="5170646"/>
          </a:xfrm>
          <a:prstGeom prst="rect">
            <a:avLst/>
          </a:prstGeom>
        </p:spPr>
        <p:txBody>
          <a:bodyPr wrap="square">
            <a:spAutoFit/>
          </a:bodyPr>
          <a:lstStyle/>
          <a:p>
            <a:r>
              <a:rPr lang="en-US" sz="1100" dirty="0"/>
              <a:t>iqf-ypzPcdZY5kQ-QxrmJg:: Mei</a:t>
            </a:r>
          </a:p>
          <a:p>
            <a:r>
              <a:rPr lang="en-US" sz="1100" dirty="0"/>
              <a:t>1:: Precision Window Tint (Henderson, NV) - Auto Parts &amp; Supplies, Home Services, Auto Repair, Car Share Services, Contractors, Home Window Tinting, Local Services, Windows Installation, Auto Glass Services, Auto Customization, Windshield Installation &amp; Repair, Professional Services, Car Window Tinting, Security Services, Automotive, Auto Detailing - 4.61</a:t>
            </a:r>
          </a:p>
          <a:p>
            <a:r>
              <a:rPr lang="en-US" sz="1100" dirty="0"/>
              <a:t>2:: Battlefield Vegas (Las Vegas, NV) - Guns &amp; Ammo, Shopping, Active Life, Gun/Rifle Ranges - 4.57</a:t>
            </a:r>
          </a:p>
          <a:p>
            <a:r>
              <a:rPr lang="en-US" sz="1100" dirty="0"/>
              <a:t>3:: </a:t>
            </a:r>
            <a:r>
              <a:rPr lang="en-US" sz="1100" dirty="0" err="1"/>
              <a:t>Gelatology</a:t>
            </a:r>
            <a:r>
              <a:rPr lang="en-US" sz="1100" dirty="0"/>
              <a:t> (Las Vegas, NV) - Gelato, Desserts, Food, Ice Cream &amp; Frozen Yogurt - 4.57</a:t>
            </a:r>
          </a:p>
          <a:p>
            <a:r>
              <a:rPr lang="en-US" sz="1100" dirty="0"/>
              <a:t>4:: </a:t>
            </a:r>
            <a:r>
              <a:rPr lang="en-US" sz="1100" dirty="0" err="1"/>
              <a:t>Insectek</a:t>
            </a:r>
            <a:r>
              <a:rPr lang="en-US" sz="1100" dirty="0"/>
              <a:t> Pest Solutions (Phoenix, AZ) - Pest Control, Local Services, Home Services - 4.57</a:t>
            </a:r>
          </a:p>
          <a:p>
            <a:r>
              <a:rPr lang="en-US" sz="1100" dirty="0"/>
              <a:t>5:: Las Vegas </a:t>
            </a:r>
            <a:r>
              <a:rPr lang="en-US" sz="1100" dirty="0" err="1"/>
              <a:t>Spaw</a:t>
            </a:r>
            <a:r>
              <a:rPr lang="en-US" sz="1100" dirty="0"/>
              <a:t> (Las Vegas, NV) - Pet Sitting, Pet Groomers, Pets, Pet Services - 4.57</a:t>
            </a:r>
          </a:p>
          <a:p>
            <a:r>
              <a:rPr lang="en-US" sz="1100" dirty="0"/>
              <a:t>6:: </a:t>
            </a:r>
            <a:r>
              <a:rPr lang="en-US" sz="1100" dirty="0" err="1"/>
              <a:t>HydroCare</a:t>
            </a:r>
            <a:r>
              <a:rPr lang="en-US" sz="1100" dirty="0"/>
              <a:t> Services (Phoenix, AZ) - Damage Restoration, Office Cleaning, Local Services, Carpet Cleaning, Air Duct Cleaning, Home Cleaning, Professional Services, Home Services - 4.57</a:t>
            </a:r>
          </a:p>
          <a:p>
            <a:r>
              <a:rPr lang="en-US" sz="1100" dirty="0"/>
              <a:t>7:: DC Auto Luxury Window Tinting (Las Vegas, NV) - Home Window Tinting, Car Window Tinting, Local Services, Home Services, Automotive, Auto Glass Services - 4.57</a:t>
            </a:r>
          </a:p>
          <a:p>
            <a:r>
              <a:rPr lang="en-US" sz="1100" dirty="0"/>
              <a:t>8:: Noble Carpet Cleaners (Las Vegas, NV) - Local Services, Grout Services, Tiling, Pressure Washers, Home Services, Professional Services, Carpet Cleaning, Office Cleaning, Home Cleaning, Damage Restoration - 4.56</a:t>
            </a:r>
          </a:p>
          <a:p>
            <a:r>
              <a:rPr lang="en-US" sz="1100" dirty="0"/>
              <a:t>9:: </a:t>
            </a:r>
            <a:r>
              <a:rPr lang="en-US" sz="1100" dirty="0" err="1"/>
              <a:t>Cheba</a:t>
            </a:r>
            <a:r>
              <a:rPr lang="en-US" sz="1100" dirty="0"/>
              <a:t> Hut Toasted Subs (Las Vegas, NV) - Sandwiches, American (New), Salad, Fast Food, Restaurants, American (Traditional) - 4.56</a:t>
            </a:r>
          </a:p>
          <a:p>
            <a:r>
              <a:rPr lang="en-US" sz="1100" dirty="0"/>
              <a:t>10:: La Maison de Maggie (Las Vegas, NV) - Cafes, Restaurants, Gluten-Free, Creperies, French - 4.56</a:t>
            </a:r>
          </a:p>
          <a:p>
            <a:r>
              <a:rPr lang="en-US" sz="1100" dirty="0"/>
              <a:t>11:: Just-In Time Moving and Delivery (Phoenix, AZ) - Packing Services, Movers, Local Services, Couriers &amp; Delivery Services, Home Services, Self Storage - 4.55</a:t>
            </a:r>
          </a:p>
          <a:p>
            <a:r>
              <a:rPr lang="en-US" sz="1100" dirty="0"/>
              <a:t>12:: Carpet Monkeys (Las Vegas, NV) - Home Cleaning, Carpet Cleaning, Air Duct Cleaning, Damage Restoration, Home Services, Carpeting, Local Services - 4.55</a:t>
            </a:r>
          </a:p>
          <a:p>
            <a:r>
              <a:rPr lang="en-US" sz="1100" dirty="0"/>
              <a:t>13:: Blue Chip Auto Glass (Phoenix, AZ) - Auto Repair, Auto Glass Services, Windshield Installation &amp; Repair, Automotive - 4.55</a:t>
            </a:r>
          </a:p>
          <a:p>
            <a:r>
              <a:rPr lang="en-US" sz="1100" dirty="0"/>
              <a:t>14:: Uptown Barbershop (Phoenix, AZ) - Beauty &amp; Spas, Barbers - 4.55</a:t>
            </a:r>
          </a:p>
          <a:p>
            <a:r>
              <a:rPr lang="en-US" sz="1100" dirty="0"/>
              <a:t>15:: Five Star Moving (Las Vegas, NV) - Home Services, Movers - 4.55</a:t>
            </a:r>
          </a:p>
          <a:p>
            <a:r>
              <a:rPr lang="en-US" sz="1100" dirty="0"/>
              <a:t>16:: Novel Ice Cream (Phoenix, AZ) - Food, Ice Cream &amp; Frozen Yogurt, Desserts, Donuts - 4.55</a:t>
            </a:r>
          </a:p>
          <a:p>
            <a:r>
              <a:rPr lang="en-US" sz="1100" dirty="0"/>
              <a:t>17:: Space Massage Studio (Phoenix, AZ) - Fitness &amp; Instruction, Active Life, Massage Therapy, Yoga, Beauty &amp; Spas, Professional Services, Health &amp; Medical, Massage - 4.55</a:t>
            </a:r>
          </a:p>
          <a:p>
            <a:r>
              <a:rPr lang="en-US" sz="1100" dirty="0"/>
              <a:t>18:: The Tint Shop (Las Vegas, NV) - Home Services, Automotive, Home Window Tinting, Auto Glass Services, Windshield Installation &amp; Repair, Car Window Tinting - 4.54</a:t>
            </a:r>
          </a:p>
          <a:p>
            <a:r>
              <a:rPr lang="en-US" sz="1100" dirty="0"/>
              <a:t>19:: Rx Garage Doors (Henderson, NV) - Shopping, Door Sales/Installation, Fences &amp; Gates, Handyman, Real Estate, Garage Door Services, Home Services, Home &amp; Garden, Property Management, Professional Services - 4.54</a:t>
            </a:r>
          </a:p>
          <a:p>
            <a:r>
              <a:rPr lang="en-US" sz="1100" dirty="0"/>
              <a:t>20:: Dream Racing (Las Vegas, NV) - Party &amp; Event Planning, Racing Experience, Education, Event Planning &amp; Services, Specialty Schools, Driving Schools, Arts &amp; Entertainment, Professional Sports Teams, Amateur Sports Teams, Active Life, Amusement Parks - 4.54</a:t>
            </a:r>
          </a:p>
          <a:p>
            <a:r>
              <a:rPr lang="en-US" sz="1100" dirty="0"/>
              <a:t>21:: Amelia C &amp; Co (Las Vegas, NV) - Makeup Artists, Hair Salons, Beauty &amp; Spas - 4.54</a:t>
            </a:r>
          </a:p>
          <a:p>
            <a:r>
              <a:rPr lang="en-US" sz="1100" dirty="0"/>
              <a:t>22:: Eco Friend Carpet Care (Las Vegas, NV) - Home Cleaning, Carpeting, Grout Services, Tiling, Local Services, Home Services, Carpet Cleaning - 4.54</a:t>
            </a:r>
          </a:p>
          <a:p>
            <a:r>
              <a:rPr lang="en-US" sz="1100" dirty="0"/>
              <a:t>23:: Eloff Perez - Las Vegas Realty Specialists - Black &amp; Cherry RE (Henderson, NV) - Real Estate Agents, Real Estate, Property Management, Real Estate Services, Home Services - 4.54</a:t>
            </a:r>
          </a:p>
          <a:p>
            <a:r>
              <a:rPr lang="en-US" sz="1100" dirty="0"/>
              <a:t>24:: </a:t>
            </a:r>
            <a:r>
              <a:rPr lang="en-US" sz="1100" dirty="0" err="1"/>
              <a:t>DeTourVegas</a:t>
            </a:r>
            <a:r>
              <a:rPr lang="en-US" sz="1100" dirty="0"/>
              <a:t> (Las Vegas, NV) - Travel Services, Lakes, ATV Rentals/Tours, Tours, Active Life, Hotels &amp; Travel, Rafting/Kayaking, Mountain Biking - 4.54</a:t>
            </a:r>
          </a:p>
          <a:p>
            <a:r>
              <a:rPr lang="en-US" sz="1100" dirty="0"/>
              <a:t>25:: ASAP Plumbing &amp; A/C (Phoenix, AZ) - Heating &amp; Air Conditioning/HVAC, Plumbing, Home Services, Water Heater Installation/Repair - 4.54</a:t>
            </a:r>
          </a:p>
        </p:txBody>
      </p:sp>
    </p:spTree>
    <p:extLst>
      <p:ext uri="{BB962C8B-B14F-4D97-AF65-F5344CB8AC3E}">
        <p14:creationId xmlns:p14="http://schemas.microsoft.com/office/powerpoint/2010/main" val="1437663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862C-BAF4-034C-8E09-32DAF04809C5}"/>
              </a:ext>
            </a:extLst>
          </p:cNvPr>
          <p:cNvSpPr>
            <a:spLocks noGrp="1"/>
          </p:cNvSpPr>
          <p:nvPr>
            <p:ph type="title"/>
          </p:nvPr>
        </p:nvSpPr>
        <p:spPr/>
        <p:txBody>
          <a:bodyPr/>
          <a:lstStyle/>
          <a:p>
            <a:r>
              <a:rPr lang="en-US" dirty="0"/>
              <a:t>Task 2: Some More Random Sample </a:t>
            </a:r>
            <a:r>
              <a:rPr lang="en-US" dirty="0" err="1"/>
              <a:t>Preds</a:t>
            </a:r>
            <a:endParaRPr lang="en-US" dirty="0"/>
          </a:p>
        </p:txBody>
      </p:sp>
      <p:sp>
        <p:nvSpPr>
          <p:cNvPr id="5" name="Rectangle 4">
            <a:extLst>
              <a:ext uri="{FF2B5EF4-FFF2-40B4-BE49-F238E27FC236}">
                <a16:creationId xmlns:a16="http://schemas.microsoft.com/office/drawing/2014/main" id="{0C54C7E5-9F8A-8443-A220-092A0CE90551}"/>
              </a:ext>
            </a:extLst>
          </p:cNvPr>
          <p:cNvSpPr/>
          <p:nvPr/>
        </p:nvSpPr>
        <p:spPr>
          <a:xfrm>
            <a:off x="498953" y="1452693"/>
            <a:ext cx="11194094" cy="5170646"/>
          </a:xfrm>
          <a:prstGeom prst="rect">
            <a:avLst/>
          </a:prstGeom>
        </p:spPr>
        <p:txBody>
          <a:bodyPr wrap="square">
            <a:spAutoFit/>
          </a:bodyPr>
          <a:lstStyle/>
          <a:p>
            <a:r>
              <a:rPr lang="en-US" sz="1100" dirty="0"/>
              <a:t>Slt3JlQx7PxiCh0iPQyMRA:: The</a:t>
            </a:r>
          </a:p>
          <a:p>
            <a:r>
              <a:rPr lang="en-US" sz="1100" dirty="0"/>
              <a:t>1:: Precision Window Tint (Henderson, NV) - Auto Parts &amp; Supplies, Home Services, Auto Repair, Car Share Services, Contractors, Home Window Tinting, Local Services, Windows Installation, Auto Glass Services, Auto Customization, Windshield Installation &amp; Repair, Professional Services, Car Window Tinting, Security Services, Automotive, Auto Detailing - 4.62</a:t>
            </a:r>
          </a:p>
          <a:p>
            <a:r>
              <a:rPr lang="en-US" sz="1100" dirty="0"/>
              <a:t>2:: </a:t>
            </a:r>
            <a:r>
              <a:rPr lang="en-US" sz="1100" dirty="0" err="1"/>
              <a:t>Gelatology</a:t>
            </a:r>
            <a:r>
              <a:rPr lang="en-US" sz="1100" dirty="0"/>
              <a:t> (Las Vegas, NV) - Gelato, Desserts, Food, Ice Cream &amp; Frozen Yogurt - 4.59</a:t>
            </a:r>
          </a:p>
          <a:p>
            <a:r>
              <a:rPr lang="en-US" sz="1100" dirty="0"/>
              <a:t>3:: Battlefield Vegas (Las Vegas, NV) - Guns &amp; Ammo, Shopping, Active Life, Gun/Rifle Ranges - 4.58</a:t>
            </a:r>
          </a:p>
          <a:p>
            <a:r>
              <a:rPr lang="en-US" sz="1100" dirty="0"/>
              <a:t>4:: DC Auto Luxury Window Tinting (Las Vegas, NV) - Home Window Tinting, Car Window Tinting, Local Services, Home Services, Automotive, Auto Glass Services - 4.58</a:t>
            </a:r>
          </a:p>
          <a:p>
            <a:r>
              <a:rPr lang="en-US" sz="1100" dirty="0"/>
              <a:t>5:: </a:t>
            </a:r>
            <a:r>
              <a:rPr lang="en-US" sz="1100" dirty="0" err="1"/>
              <a:t>HydroCare</a:t>
            </a:r>
            <a:r>
              <a:rPr lang="en-US" sz="1100" dirty="0"/>
              <a:t> Services (Phoenix, AZ) - Damage Restoration, Office Cleaning, Local Services, Carpet Cleaning, Air Duct Cleaning, Home Cleaning, Professional Services, Home Services - 4.58</a:t>
            </a:r>
          </a:p>
          <a:p>
            <a:r>
              <a:rPr lang="en-US" sz="1100" dirty="0"/>
              <a:t>6:: Noble Carpet Cleaners (Las Vegas, NV) - Local Services, Grout Services, Tiling, Pressure Washers, Home Services, Professional Services, Carpet Cleaning, Office Cleaning, Home Cleaning, Damage Restoration - 4.58</a:t>
            </a:r>
          </a:p>
          <a:p>
            <a:r>
              <a:rPr lang="en-US" sz="1100" dirty="0"/>
              <a:t>7:: Las Vegas </a:t>
            </a:r>
            <a:r>
              <a:rPr lang="en-US" sz="1100" dirty="0" err="1"/>
              <a:t>Spaw</a:t>
            </a:r>
            <a:r>
              <a:rPr lang="en-US" sz="1100" dirty="0"/>
              <a:t> (Las Vegas, NV) - Pet Sitting, Pet Groomers, Pets, Pet Services - 4.57</a:t>
            </a:r>
          </a:p>
          <a:p>
            <a:r>
              <a:rPr lang="en-US" sz="1100" dirty="0"/>
              <a:t>8:: </a:t>
            </a:r>
            <a:r>
              <a:rPr lang="en-US" sz="1100" dirty="0" err="1"/>
              <a:t>Insectek</a:t>
            </a:r>
            <a:r>
              <a:rPr lang="en-US" sz="1100" dirty="0"/>
              <a:t> Pest Solutions (Phoenix, AZ) - Pest Control, Local Services, Home Services - 4.57</a:t>
            </a:r>
          </a:p>
          <a:p>
            <a:r>
              <a:rPr lang="en-US" sz="1100" dirty="0"/>
              <a:t>9:: </a:t>
            </a:r>
            <a:r>
              <a:rPr lang="en-US" sz="1100" dirty="0" err="1"/>
              <a:t>Cheba</a:t>
            </a:r>
            <a:r>
              <a:rPr lang="en-US" sz="1100" dirty="0"/>
              <a:t> Hut Toasted Subs (Las Vegas, NV) - Sandwiches, American (New), Salad, Fast Food, Restaurants, American (Traditional) - 4.57</a:t>
            </a:r>
          </a:p>
          <a:p>
            <a:r>
              <a:rPr lang="en-US" sz="1100" dirty="0"/>
              <a:t>10:: La Maison de Maggie (Las Vegas, NV) - Cafes, Restaurants, Gluten-Free, Creperies, French - 4.56</a:t>
            </a:r>
          </a:p>
          <a:p>
            <a:r>
              <a:rPr lang="en-US" sz="1100" dirty="0"/>
              <a:t>11:: Five Star Moving (Las Vegas, NV) - Home Services, Movers - 4.56</a:t>
            </a:r>
          </a:p>
          <a:p>
            <a:r>
              <a:rPr lang="en-US" sz="1100" dirty="0"/>
              <a:t>12:: Just-In Time Moving and Delivery (Phoenix, AZ) - Packing Services, Movers, Local Services, Couriers &amp; Delivery Services, Home Services, Self Storage - 4.56</a:t>
            </a:r>
          </a:p>
          <a:p>
            <a:r>
              <a:rPr lang="en-US" sz="1100" dirty="0"/>
              <a:t>13:: Carpet Monkeys (Las Vegas, NV) - Home Cleaning, Carpet Cleaning, Air Duct Cleaning, Damage Restoration, Home Services, Carpeting, Local Services - 4.56</a:t>
            </a:r>
          </a:p>
          <a:p>
            <a:r>
              <a:rPr lang="en-US" sz="1100" dirty="0"/>
              <a:t>14:: The Tint Shop (Las Vegas, NV) - Home Services, Automotive, Home Window Tinting, Auto Glass Services, Windshield Installation &amp; Repair, Car Window Tinting - 4.56</a:t>
            </a:r>
          </a:p>
          <a:p>
            <a:r>
              <a:rPr lang="en-US" sz="1100" dirty="0"/>
              <a:t>15:: Blue Chip Auto Glass (Phoenix, AZ) - Auto Repair, Auto Glass Services, Windshield Installation &amp; Repair, Automotive - 4.55</a:t>
            </a:r>
          </a:p>
          <a:p>
            <a:r>
              <a:rPr lang="en-US" sz="1100" dirty="0"/>
              <a:t>16:: Dream Racing (Las Vegas, NV) - Party &amp; Event Planning, Racing Experience, Education, Event Planning &amp; Services, Specialty Schools, Driving Schools, Arts &amp; Entertainment, Professional Sports Teams, Amateur Sports Teams, Active Life, Amusement Parks - 4.55</a:t>
            </a:r>
          </a:p>
          <a:p>
            <a:r>
              <a:rPr lang="en-US" sz="1100" dirty="0"/>
              <a:t>17:: Uptown Barbershop (Phoenix, AZ) - Beauty &amp; Spas, Barbers - 4.55</a:t>
            </a:r>
          </a:p>
          <a:p>
            <a:r>
              <a:rPr lang="en-US" sz="1100" dirty="0"/>
              <a:t>18:: Amelia C &amp; Co (Las Vegas, NV) - Makeup Artists, Hair Salons, Beauty &amp; Spas - 4.55</a:t>
            </a:r>
          </a:p>
          <a:p>
            <a:r>
              <a:rPr lang="en-US" sz="1100" dirty="0"/>
              <a:t>19:: Eco Friend Carpet Care (Las Vegas, NV) - Home Cleaning, Carpeting, Grout Services, Tiling, Local Services, Home Services, Carpet Cleaning - 4.55</a:t>
            </a:r>
          </a:p>
          <a:p>
            <a:r>
              <a:rPr lang="en-US" sz="1100" dirty="0"/>
              <a:t>20:: Space Massage Studio (Phoenix, AZ) - Fitness &amp; Instruction, Active Life, Massage Therapy, Yoga, Beauty &amp; Spas, Professional Services, Health &amp; Medical, Massage - 4.55</a:t>
            </a:r>
          </a:p>
          <a:p>
            <a:r>
              <a:rPr lang="en-US" sz="1100" dirty="0"/>
              <a:t>21:: ASAP Plumbing &amp; A/C (Phoenix, AZ) - Heating &amp; Air Conditioning/HVAC, Plumbing, Home Services, Water Heater Installation/Repair - 4.55</a:t>
            </a:r>
          </a:p>
          <a:p>
            <a:r>
              <a:rPr lang="en-US" sz="1100" dirty="0"/>
              <a:t>22:: Rx Garage Doors (Henderson, NV) - Shopping, Door Sales/Installation, Fences &amp; Gates, Handyman, Real Estate, Garage Door Services, Home Services, Home &amp; Garden, Property Management, Professional Services - 4.55</a:t>
            </a:r>
          </a:p>
          <a:p>
            <a:r>
              <a:rPr lang="en-US" sz="1100" dirty="0"/>
              <a:t>23:: Infinity Heating And Cooling (Las Vegas, NV) - Heating &amp; Air Conditioning/HVAC, Home Services, Contractors - 4.55</a:t>
            </a:r>
          </a:p>
          <a:p>
            <a:r>
              <a:rPr lang="en-US" sz="1100" dirty="0"/>
              <a:t>24:: Novel Ice Cream (Phoenix, AZ) - Food, Ice Cream &amp; Frozen Yogurt, Desserts, Donuts - 4.55</a:t>
            </a:r>
          </a:p>
          <a:p>
            <a:r>
              <a:rPr lang="en-US" sz="1100" dirty="0"/>
              <a:t>25:: Paranormal - Mind Reading Magic Show (Las Vegas, NV) - Casinos, Magicians, Event Planning &amp; Services, Performing Arts, Arts &amp; Entertainment - 4.54</a:t>
            </a:r>
          </a:p>
        </p:txBody>
      </p:sp>
    </p:spTree>
    <p:extLst>
      <p:ext uri="{BB962C8B-B14F-4D97-AF65-F5344CB8AC3E}">
        <p14:creationId xmlns:p14="http://schemas.microsoft.com/office/powerpoint/2010/main" val="384028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51421D-2813-5849-86D5-5B701280360B}"/>
              </a:ext>
            </a:extLst>
          </p:cNvPr>
          <p:cNvSpPr>
            <a:spLocks noGrp="1"/>
          </p:cNvSpPr>
          <p:nvPr>
            <p:ph type="title"/>
          </p:nvPr>
        </p:nvSpPr>
        <p:spPr/>
        <p:txBody>
          <a:bodyPr/>
          <a:lstStyle/>
          <a:p>
            <a:r>
              <a:rPr lang="en-US" dirty="0"/>
              <a:t>Notice The Issue?</a:t>
            </a:r>
          </a:p>
        </p:txBody>
      </p:sp>
      <p:sp>
        <p:nvSpPr>
          <p:cNvPr id="6" name="Text Placeholder 5">
            <a:extLst>
              <a:ext uri="{FF2B5EF4-FFF2-40B4-BE49-F238E27FC236}">
                <a16:creationId xmlns:a16="http://schemas.microsoft.com/office/drawing/2014/main" id="{D30E9745-D0FF-3A4E-832D-168A72A1B1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25787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F278E04-EC53-934E-B5A3-3DB375319E6F}"/>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Task 2: Potential Fixes</a:t>
            </a:r>
          </a:p>
        </p:txBody>
      </p:sp>
      <p:cxnSp>
        <p:nvCxnSpPr>
          <p:cNvPr id="20"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4">
            <a:extLst>
              <a:ext uri="{FF2B5EF4-FFF2-40B4-BE49-F238E27FC236}">
                <a16:creationId xmlns:a16="http://schemas.microsoft.com/office/drawing/2014/main" id="{23D948F2-A174-2246-A3FF-62D69F1A5BDC}"/>
              </a:ext>
            </a:extLst>
          </p:cNvPr>
          <p:cNvSpPr>
            <a:spLocks noGrp="1"/>
          </p:cNvSpPr>
          <p:nvPr>
            <p:ph idx="1"/>
          </p:nvPr>
        </p:nvSpPr>
        <p:spPr>
          <a:xfrm>
            <a:off x="4976031" y="963877"/>
            <a:ext cx="6377769" cy="4930246"/>
          </a:xfrm>
        </p:spPr>
        <p:txBody>
          <a:bodyPr anchor="ctr">
            <a:normAutofit/>
          </a:bodyPr>
          <a:lstStyle/>
          <a:p>
            <a:r>
              <a:rPr lang="en-US" sz="1700"/>
              <a:t>Reframe the problem</a:t>
            </a:r>
          </a:p>
          <a:p>
            <a:pPr lvl="1"/>
            <a:r>
              <a:rPr lang="en-US" sz="1700"/>
              <a:t>Have the output be classification on whether a user would like a business or not, then use the percent to rank</a:t>
            </a:r>
          </a:p>
          <a:p>
            <a:r>
              <a:rPr lang="en-US" sz="1700"/>
              <a:t>Include more data</a:t>
            </a:r>
          </a:p>
          <a:p>
            <a:pPr lvl="1"/>
            <a:r>
              <a:rPr lang="en-US" sz="1700"/>
              <a:t>Right now I only include user id, business id, and the stars the user rated the business. It may improve if we add textual or other information on the business. It would be great if we had some demographic information on the user, but the dataset is scrubbed, so we don’t have it. </a:t>
            </a:r>
          </a:p>
          <a:p>
            <a:r>
              <a:rPr lang="en-US" sz="1700"/>
              <a:t>Narrow Scope</a:t>
            </a:r>
          </a:p>
          <a:p>
            <a:pPr lvl="1"/>
            <a:r>
              <a:rPr lang="en-US" sz="1700"/>
              <a:t>Filter recommendations by business categories, or location</a:t>
            </a:r>
          </a:p>
          <a:p>
            <a:r>
              <a:rPr lang="en-US" sz="1700"/>
              <a:t>Use Business Embeddings to recommend similar businesses</a:t>
            </a:r>
          </a:p>
          <a:p>
            <a:pPr lvl="1"/>
            <a:r>
              <a:rPr lang="en-US" sz="1700"/>
              <a:t>These are learned the same way word embeddings are and we can use cosine similarity to find similar businesses based on their embedding vectors. Essentially turns the problem into a “You also may like” problem. </a:t>
            </a:r>
          </a:p>
        </p:txBody>
      </p:sp>
    </p:spTree>
    <p:extLst>
      <p:ext uri="{BB962C8B-B14F-4D97-AF65-F5344CB8AC3E}">
        <p14:creationId xmlns:p14="http://schemas.microsoft.com/office/powerpoint/2010/main" val="968066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19AEAC1-2C79-1E4A-B0FF-D6F914D4435D}"/>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Task 2 Questions?</a:t>
            </a:r>
          </a:p>
        </p:txBody>
      </p:sp>
      <p:sp>
        <p:nvSpPr>
          <p:cNvPr id="6" name="Text Placeholder 5">
            <a:extLst>
              <a:ext uri="{FF2B5EF4-FFF2-40B4-BE49-F238E27FC236}">
                <a16:creationId xmlns:a16="http://schemas.microsoft.com/office/drawing/2014/main" id="{6DE057BC-3225-FE42-B507-6A77072AEAB5}"/>
              </a:ext>
            </a:extLst>
          </p:cNvPr>
          <p:cNvSpPr>
            <a:spLocks noGrp="1"/>
          </p:cNvSpPr>
          <p:nvPr>
            <p:ph type="body" idx="1"/>
          </p:nvPr>
        </p:nvSpPr>
        <p:spPr>
          <a:xfrm>
            <a:off x="804672" y="1300450"/>
            <a:ext cx="4167376" cy="1155525"/>
          </a:xfrm>
        </p:spPr>
        <p:txBody>
          <a:bodyPr vert="horz" lIns="91440" tIns="45720" rIns="91440" bIns="45720" rtlCol="0" anchor="b">
            <a:normAutofit/>
          </a:bodyPr>
          <a:lstStyle/>
          <a:p>
            <a:endParaRPr lang="en-US" sz="2000" kern="1200">
              <a:solidFill>
                <a:schemeClr val="tx1"/>
              </a:solidFill>
              <a:latin typeface="+mn-lt"/>
              <a:ea typeface="+mn-ea"/>
              <a:cs typeface="+mn-cs"/>
            </a:endParaRPr>
          </a:p>
        </p:txBody>
      </p:sp>
    </p:spTree>
    <p:extLst>
      <p:ext uri="{BB962C8B-B14F-4D97-AF65-F5344CB8AC3E}">
        <p14:creationId xmlns:p14="http://schemas.microsoft.com/office/powerpoint/2010/main" val="18632129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CC87-3ADC-5D45-927C-F2F694A77F08}"/>
              </a:ext>
            </a:extLst>
          </p:cNvPr>
          <p:cNvSpPr>
            <a:spLocks noGrp="1"/>
          </p:cNvSpPr>
          <p:nvPr>
            <p:ph type="title"/>
          </p:nvPr>
        </p:nvSpPr>
        <p:spPr>
          <a:xfrm>
            <a:off x="1023257" y="965198"/>
            <a:ext cx="6766078" cy="4927601"/>
          </a:xfrm>
        </p:spPr>
        <p:txBody>
          <a:bodyPr vert="horz" lIns="91440" tIns="45720" rIns="91440" bIns="45720" rtlCol="0" anchor="ctr">
            <a:normAutofit/>
          </a:bodyPr>
          <a:lstStyle/>
          <a:p>
            <a:pPr algn="r"/>
            <a:r>
              <a:rPr lang="en-US" kern="1200">
                <a:solidFill>
                  <a:schemeClr val="tx1"/>
                </a:solidFill>
                <a:latin typeface="+mj-lt"/>
                <a:ea typeface="+mj-ea"/>
                <a:cs typeface="+mj-cs"/>
              </a:rPr>
              <a:t>Task 1: Multi-Label Classification</a:t>
            </a:r>
          </a:p>
        </p:txBody>
      </p:sp>
      <p:sp>
        <p:nvSpPr>
          <p:cNvPr id="19" name="Rectangle 18">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61A1167-6538-0343-BEFE-5AA7D307FD9E}"/>
              </a:ext>
            </a:extLst>
          </p:cNvPr>
          <p:cNvSpPr>
            <a:spLocks noGrp="1"/>
          </p:cNvSpPr>
          <p:nvPr>
            <p:ph type="body" idx="1"/>
          </p:nvPr>
        </p:nvSpPr>
        <p:spPr>
          <a:xfrm>
            <a:off x="8454570" y="965199"/>
            <a:ext cx="3093963" cy="4927602"/>
          </a:xfrm>
        </p:spPr>
        <p:txBody>
          <a:bodyPr vert="horz" lIns="91440" tIns="45720" rIns="91440" bIns="45720" rtlCol="0" anchor="ctr">
            <a:normAutofit/>
          </a:bodyPr>
          <a:lstStyle/>
          <a:p>
            <a:r>
              <a:rPr lang="en-US" sz="2000" kern="1200" dirty="0">
                <a:solidFill>
                  <a:srgbClr val="FFFFFF"/>
                </a:solidFill>
                <a:latin typeface="+mn-lt"/>
                <a:ea typeface="+mn-ea"/>
                <a:cs typeface="+mn-cs"/>
              </a:rPr>
              <a:t>Predicting business categories from reviews</a:t>
            </a:r>
          </a:p>
        </p:txBody>
      </p:sp>
    </p:spTree>
    <p:extLst>
      <p:ext uri="{BB962C8B-B14F-4D97-AF65-F5344CB8AC3E}">
        <p14:creationId xmlns:p14="http://schemas.microsoft.com/office/powerpoint/2010/main" val="37354753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6467BE1-A3B4-7744-8151-CC2B67B43F57}"/>
              </a:ext>
            </a:extLst>
          </p:cNvPr>
          <p:cNvSpPr>
            <a:spLocks noGrp="1"/>
          </p:cNvSpPr>
          <p:nvPr>
            <p:ph type="title"/>
          </p:nvPr>
        </p:nvSpPr>
        <p:spPr>
          <a:xfrm>
            <a:off x="838200" y="365125"/>
            <a:ext cx="10515600" cy="1325563"/>
          </a:xfrm>
        </p:spPr>
        <p:txBody>
          <a:bodyPr>
            <a:normAutofit/>
          </a:bodyPr>
          <a:lstStyle/>
          <a:p>
            <a:r>
              <a:rPr lang="en-US" dirty="0"/>
              <a:t>Task 1: Approach and Architecture</a:t>
            </a:r>
          </a:p>
        </p:txBody>
      </p:sp>
      <p:sp>
        <p:nvSpPr>
          <p:cNvPr id="6" name="Content Placeholder 5">
            <a:extLst>
              <a:ext uri="{FF2B5EF4-FFF2-40B4-BE49-F238E27FC236}">
                <a16:creationId xmlns:a16="http://schemas.microsoft.com/office/drawing/2014/main" id="{F88CF1E7-429A-7D42-8C3C-01FD145558D8}"/>
              </a:ext>
            </a:extLst>
          </p:cNvPr>
          <p:cNvSpPr>
            <a:spLocks noGrp="1"/>
          </p:cNvSpPr>
          <p:nvPr>
            <p:ph sz="half" idx="1"/>
          </p:nvPr>
        </p:nvSpPr>
        <p:spPr>
          <a:xfrm>
            <a:off x="838200" y="2010833"/>
            <a:ext cx="5096934" cy="4166130"/>
          </a:xfrm>
        </p:spPr>
        <p:txBody>
          <a:bodyPr>
            <a:normAutofit/>
          </a:bodyPr>
          <a:lstStyle/>
          <a:p>
            <a:r>
              <a:rPr lang="en-US" sz="2000" dirty="0"/>
              <a:t>Stemming Preprocessing</a:t>
            </a:r>
          </a:p>
          <a:p>
            <a:r>
              <a:rPr lang="en-US" sz="2000" dirty="0"/>
              <a:t>CNN over Word Embeddings</a:t>
            </a:r>
          </a:p>
          <a:p>
            <a:r>
              <a:rPr lang="en-US" sz="2000" dirty="0"/>
              <a:t>Binary Cross-Entropy loss to learn Multi-</a:t>
            </a:r>
            <a:r>
              <a:rPr lang="en-US" sz="2000" dirty="0" err="1"/>
              <a:t>labed</a:t>
            </a:r>
            <a:r>
              <a:rPr lang="en-US" sz="2000" dirty="0"/>
              <a:t> categories</a:t>
            </a:r>
          </a:p>
          <a:p>
            <a:endParaRPr lang="en-US" sz="2000" dirty="0"/>
          </a:p>
          <a:p>
            <a:r>
              <a:rPr lang="en-US" sz="2000" dirty="0"/>
              <a:t>Technical Training Specs:</a:t>
            </a:r>
          </a:p>
          <a:p>
            <a:r>
              <a:rPr lang="en-US" i="1" dirty="0"/>
              <a:t>1000000 Reviews</a:t>
            </a:r>
          </a:p>
          <a:p>
            <a:r>
              <a:rPr lang="en-US" i="1" dirty="0"/>
              <a:t>28.4G of 251G RAM</a:t>
            </a:r>
          </a:p>
          <a:p>
            <a:r>
              <a:rPr lang="en-US" i="1" dirty="0"/>
              <a:t>11.7G VRAM Titan X GPU</a:t>
            </a:r>
          </a:p>
          <a:p>
            <a:endParaRPr lang="en-US" sz="2000" dirty="0"/>
          </a:p>
        </p:txBody>
      </p:sp>
      <p:sp>
        <p:nvSpPr>
          <p:cNvPr id="8" name="Rectangle 7">
            <a:extLst>
              <a:ext uri="{FF2B5EF4-FFF2-40B4-BE49-F238E27FC236}">
                <a16:creationId xmlns:a16="http://schemas.microsoft.com/office/drawing/2014/main" id="{05B43A80-DE40-CD4B-A4E9-563B452E743B}"/>
              </a:ext>
            </a:extLst>
          </p:cNvPr>
          <p:cNvSpPr/>
          <p:nvPr/>
        </p:nvSpPr>
        <p:spPr>
          <a:xfrm>
            <a:off x="6738561" y="1690688"/>
            <a:ext cx="5027366" cy="57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Embedding Layer ( Length = 50 )</a:t>
            </a:r>
          </a:p>
        </p:txBody>
      </p:sp>
      <p:sp>
        <p:nvSpPr>
          <p:cNvPr id="9" name="Rectangle 8">
            <a:extLst>
              <a:ext uri="{FF2B5EF4-FFF2-40B4-BE49-F238E27FC236}">
                <a16:creationId xmlns:a16="http://schemas.microsoft.com/office/drawing/2014/main" id="{E1100F74-9999-3045-A4A3-18A8EC935A7D}"/>
              </a:ext>
            </a:extLst>
          </p:cNvPr>
          <p:cNvSpPr/>
          <p:nvPr/>
        </p:nvSpPr>
        <p:spPr>
          <a:xfrm>
            <a:off x="6738561" y="2624520"/>
            <a:ext cx="5027366" cy="57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Convolution layer (128 Filters, Kernel Size 5, </a:t>
            </a:r>
            <a:r>
              <a:rPr lang="en-US" dirty="0" err="1"/>
              <a:t>ReLU</a:t>
            </a:r>
            <a:r>
              <a:rPr lang="en-US" dirty="0"/>
              <a:t>)</a:t>
            </a:r>
          </a:p>
        </p:txBody>
      </p:sp>
      <p:sp>
        <p:nvSpPr>
          <p:cNvPr id="10" name="Rectangle 9">
            <a:extLst>
              <a:ext uri="{FF2B5EF4-FFF2-40B4-BE49-F238E27FC236}">
                <a16:creationId xmlns:a16="http://schemas.microsoft.com/office/drawing/2014/main" id="{44A349A9-A4A0-E147-BE29-DDD83125C103}"/>
              </a:ext>
            </a:extLst>
          </p:cNvPr>
          <p:cNvSpPr/>
          <p:nvPr/>
        </p:nvSpPr>
        <p:spPr>
          <a:xfrm>
            <a:off x="6738561" y="3558750"/>
            <a:ext cx="5027366" cy="57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Global Max 1-D Pooling</a:t>
            </a:r>
          </a:p>
        </p:txBody>
      </p:sp>
      <p:sp>
        <p:nvSpPr>
          <p:cNvPr id="16" name="Rectangle 15">
            <a:extLst>
              <a:ext uri="{FF2B5EF4-FFF2-40B4-BE49-F238E27FC236}">
                <a16:creationId xmlns:a16="http://schemas.microsoft.com/office/drawing/2014/main" id="{3AB4A878-150D-9545-BA37-0ED15F8EE380}"/>
              </a:ext>
            </a:extLst>
          </p:cNvPr>
          <p:cNvSpPr/>
          <p:nvPr/>
        </p:nvSpPr>
        <p:spPr>
          <a:xfrm>
            <a:off x="6738561" y="4492980"/>
            <a:ext cx="5027366" cy="57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Fully Connected Dense Layer (1000 neurons)</a:t>
            </a:r>
          </a:p>
        </p:txBody>
      </p:sp>
      <p:sp>
        <p:nvSpPr>
          <p:cNvPr id="17" name="Rectangle 16">
            <a:extLst>
              <a:ext uri="{FF2B5EF4-FFF2-40B4-BE49-F238E27FC236}">
                <a16:creationId xmlns:a16="http://schemas.microsoft.com/office/drawing/2014/main" id="{22C3DD1F-AD22-3C46-8BB4-A76AE545D6D6}"/>
              </a:ext>
            </a:extLst>
          </p:cNvPr>
          <p:cNvSpPr/>
          <p:nvPr/>
        </p:nvSpPr>
        <p:spPr>
          <a:xfrm>
            <a:off x="6773334" y="5427210"/>
            <a:ext cx="5027366" cy="57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Softmax</a:t>
            </a:r>
            <a:r>
              <a:rPr lang="en-US" dirty="0"/>
              <a:t> One-Hot Output (1300 Classes)</a:t>
            </a:r>
          </a:p>
        </p:txBody>
      </p:sp>
      <p:cxnSp>
        <p:nvCxnSpPr>
          <p:cNvPr id="13" name="Straight Arrow Connector 12">
            <a:extLst>
              <a:ext uri="{FF2B5EF4-FFF2-40B4-BE49-F238E27FC236}">
                <a16:creationId xmlns:a16="http://schemas.microsoft.com/office/drawing/2014/main" id="{BDD11B4F-DB44-DE4B-937E-4FEF79FE111A}"/>
              </a:ext>
            </a:extLst>
          </p:cNvPr>
          <p:cNvCxnSpPr>
            <a:stCxn id="8" idx="2"/>
            <a:endCxn id="9" idx="0"/>
          </p:cNvCxnSpPr>
          <p:nvPr/>
        </p:nvCxnSpPr>
        <p:spPr>
          <a:xfrm>
            <a:off x="9252244" y="2268611"/>
            <a:ext cx="0" cy="35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AA2D93A-BE9C-D74F-B3D6-2D2749D48938}"/>
              </a:ext>
            </a:extLst>
          </p:cNvPr>
          <p:cNvCxnSpPr/>
          <p:nvPr/>
        </p:nvCxnSpPr>
        <p:spPr>
          <a:xfrm>
            <a:off x="9252244" y="3197870"/>
            <a:ext cx="0" cy="35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B8996BB-92AF-8F46-88D0-73DEE4498B4F}"/>
              </a:ext>
            </a:extLst>
          </p:cNvPr>
          <p:cNvCxnSpPr/>
          <p:nvPr/>
        </p:nvCxnSpPr>
        <p:spPr>
          <a:xfrm>
            <a:off x="9252244" y="4137071"/>
            <a:ext cx="0" cy="35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279864F-DF08-A143-A44A-8447CE366367}"/>
              </a:ext>
            </a:extLst>
          </p:cNvPr>
          <p:cNvCxnSpPr/>
          <p:nvPr/>
        </p:nvCxnSpPr>
        <p:spPr>
          <a:xfrm>
            <a:off x="9252244" y="5071301"/>
            <a:ext cx="0" cy="35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20271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6467BE1-A3B4-7744-8151-CC2B67B43F57}"/>
              </a:ext>
            </a:extLst>
          </p:cNvPr>
          <p:cNvSpPr>
            <a:spLocks noGrp="1"/>
          </p:cNvSpPr>
          <p:nvPr>
            <p:ph type="title"/>
          </p:nvPr>
        </p:nvSpPr>
        <p:spPr>
          <a:xfrm>
            <a:off x="863029" y="1012004"/>
            <a:ext cx="3416158" cy="4795408"/>
          </a:xfrm>
        </p:spPr>
        <p:txBody>
          <a:bodyPr>
            <a:normAutofit/>
          </a:bodyPr>
          <a:lstStyle/>
          <a:p>
            <a:r>
              <a:rPr lang="en-US">
                <a:solidFill>
                  <a:srgbClr val="FFFFFF"/>
                </a:solidFill>
              </a:rPr>
              <a:t>Task 1:Things That Didn’t Work</a:t>
            </a:r>
          </a:p>
        </p:txBody>
      </p:sp>
      <p:graphicFrame>
        <p:nvGraphicFramePr>
          <p:cNvPr id="8" name="Content Placeholder 5">
            <a:extLst>
              <a:ext uri="{FF2B5EF4-FFF2-40B4-BE49-F238E27FC236}">
                <a16:creationId xmlns:a16="http://schemas.microsoft.com/office/drawing/2014/main" id="{08CD56F3-F3BF-4FE7-A8C1-6E0937CA4EC0}"/>
              </a:ext>
            </a:extLst>
          </p:cNvPr>
          <p:cNvGraphicFramePr>
            <a:graphicFrameLocks noGrp="1"/>
          </p:cNvGraphicFramePr>
          <p:nvPr>
            <p:ph idx="1"/>
            <p:extLst>
              <p:ext uri="{D42A27DB-BD31-4B8C-83A1-F6EECF244321}">
                <p14:modId xmlns:p14="http://schemas.microsoft.com/office/powerpoint/2010/main" val="14823101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01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855C4-A457-F44A-8F79-5D619BDA7C37}"/>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kern="1200">
                <a:solidFill>
                  <a:srgbClr val="404040"/>
                </a:solidFill>
                <a:latin typeface="+mj-lt"/>
                <a:ea typeface="+mj-ea"/>
                <a:cs typeface="+mj-cs"/>
              </a:rPr>
              <a:t>Task 1: Normalization Comparisons</a:t>
            </a:r>
          </a:p>
        </p:txBody>
      </p:sp>
      <p:graphicFrame>
        <p:nvGraphicFramePr>
          <p:cNvPr id="7" name="Table 6">
            <a:extLst>
              <a:ext uri="{FF2B5EF4-FFF2-40B4-BE49-F238E27FC236}">
                <a16:creationId xmlns:a16="http://schemas.microsoft.com/office/drawing/2014/main" id="{CF404D04-FE7D-EE4B-8C03-E24F89D3565E}"/>
              </a:ext>
            </a:extLst>
          </p:cNvPr>
          <p:cNvGraphicFramePr>
            <a:graphicFrameLocks noGrp="1"/>
          </p:cNvGraphicFramePr>
          <p:nvPr>
            <p:extLst>
              <p:ext uri="{D42A27DB-BD31-4B8C-83A1-F6EECF244321}">
                <p14:modId xmlns:p14="http://schemas.microsoft.com/office/powerpoint/2010/main" val="1357093079"/>
              </p:ext>
            </p:extLst>
          </p:nvPr>
        </p:nvGraphicFramePr>
        <p:xfrm>
          <a:off x="643467" y="671037"/>
          <a:ext cx="10929790" cy="3134947"/>
        </p:xfrm>
        <a:graphic>
          <a:graphicData uri="http://schemas.openxmlformats.org/drawingml/2006/table">
            <a:tbl>
              <a:tblPr firstRow="1" bandRow="1">
                <a:noFill/>
                <a:tableStyleId>{EB344D84-9AFB-497E-A393-DC336BA19D2E}</a:tableStyleId>
              </a:tblPr>
              <a:tblGrid>
                <a:gridCol w="2863215">
                  <a:extLst>
                    <a:ext uri="{9D8B030D-6E8A-4147-A177-3AD203B41FA5}">
                      <a16:colId xmlns:a16="http://schemas.microsoft.com/office/drawing/2014/main" val="586095738"/>
                    </a:ext>
                  </a:extLst>
                </a:gridCol>
                <a:gridCol w="2706559">
                  <a:extLst>
                    <a:ext uri="{9D8B030D-6E8A-4147-A177-3AD203B41FA5}">
                      <a16:colId xmlns:a16="http://schemas.microsoft.com/office/drawing/2014/main" val="2378145738"/>
                    </a:ext>
                  </a:extLst>
                </a:gridCol>
                <a:gridCol w="2356960">
                  <a:extLst>
                    <a:ext uri="{9D8B030D-6E8A-4147-A177-3AD203B41FA5}">
                      <a16:colId xmlns:a16="http://schemas.microsoft.com/office/drawing/2014/main" val="2792315448"/>
                    </a:ext>
                  </a:extLst>
                </a:gridCol>
                <a:gridCol w="3003056">
                  <a:extLst>
                    <a:ext uri="{9D8B030D-6E8A-4147-A177-3AD203B41FA5}">
                      <a16:colId xmlns:a16="http://schemas.microsoft.com/office/drawing/2014/main" val="71386308"/>
                    </a:ext>
                  </a:extLst>
                </a:gridCol>
              </a:tblGrid>
              <a:tr h="817057">
                <a:tc>
                  <a:txBody>
                    <a:bodyPr/>
                    <a:lstStyle/>
                    <a:p>
                      <a:r>
                        <a:rPr lang="en-US" sz="1700">
                          <a:solidFill>
                            <a:schemeClr val="tx1">
                              <a:lumMod val="75000"/>
                              <a:lumOff val="25000"/>
                            </a:schemeClr>
                          </a:solidFill>
                        </a:rPr>
                        <a:t>Approach</a:t>
                      </a:r>
                    </a:p>
                  </a:txBody>
                  <a:tcPr marL="217302" marR="130381" marT="130381" marB="130381">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700" err="1">
                          <a:solidFill>
                            <a:schemeClr val="tx1">
                              <a:lumMod val="75000"/>
                              <a:lumOff val="25000"/>
                            </a:schemeClr>
                          </a:solidFill>
                        </a:rPr>
                        <a:t>CNN+SnowballStemming</a:t>
                      </a:r>
                      <a:endParaRPr lang="en-US" sz="1700">
                        <a:solidFill>
                          <a:schemeClr val="tx1">
                            <a:lumMod val="75000"/>
                            <a:lumOff val="25000"/>
                          </a:schemeClr>
                        </a:solidFill>
                      </a:endParaRPr>
                    </a:p>
                  </a:txBody>
                  <a:tcPr marL="217302" marR="130381" marT="130381" marB="130381">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700" err="1">
                          <a:solidFill>
                            <a:schemeClr val="tx1">
                              <a:lumMod val="75000"/>
                              <a:lumOff val="25000"/>
                            </a:schemeClr>
                          </a:solidFill>
                        </a:rPr>
                        <a:t>CNN+Lemmatization</a:t>
                      </a:r>
                      <a:endParaRPr lang="en-US" sz="1700">
                        <a:solidFill>
                          <a:schemeClr val="tx1">
                            <a:lumMod val="75000"/>
                            <a:lumOff val="25000"/>
                          </a:schemeClr>
                        </a:solidFill>
                      </a:endParaRPr>
                    </a:p>
                  </a:txBody>
                  <a:tcPr marL="217302" marR="130381" marT="130381" marB="130381">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700" err="1">
                          <a:solidFill>
                            <a:schemeClr val="tx1">
                              <a:lumMod val="75000"/>
                              <a:lumOff val="25000"/>
                            </a:schemeClr>
                          </a:solidFill>
                        </a:rPr>
                        <a:t>CNN+NoWordNormalization</a:t>
                      </a:r>
                      <a:endParaRPr lang="en-US" sz="1700">
                        <a:solidFill>
                          <a:schemeClr val="tx1">
                            <a:lumMod val="75000"/>
                            <a:lumOff val="25000"/>
                          </a:schemeClr>
                        </a:solidFill>
                      </a:endParaRPr>
                    </a:p>
                  </a:txBody>
                  <a:tcPr marL="217302" marR="130381" marT="130381" marB="130381">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901947875"/>
                  </a:ext>
                </a:extLst>
              </a:tr>
              <a:tr h="463578">
                <a:tc>
                  <a:txBody>
                    <a:bodyPr/>
                    <a:lstStyle/>
                    <a:p>
                      <a:r>
                        <a:rPr lang="en-US" sz="1300">
                          <a:solidFill>
                            <a:schemeClr val="tx1">
                              <a:lumMod val="75000"/>
                              <a:lumOff val="25000"/>
                            </a:schemeClr>
                          </a:solidFill>
                        </a:rPr>
                        <a:t>Preprocessing Time (Secs)</a:t>
                      </a:r>
                    </a:p>
                  </a:txBody>
                  <a:tcPr marL="217302" marR="112997" marT="112997" marB="11299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1300" b="1">
                          <a:solidFill>
                            <a:schemeClr val="tx1">
                              <a:lumMod val="75000"/>
                              <a:lumOff val="25000"/>
                            </a:schemeClr>
                          </a:solidFill>
                        </a:rPr>
                        <a:t>1263.51</a:t>
                      </a:r>
                    </a:p>
                  </a:txBody>
                  <a:tcPr marL="217302" marR="112997" marT="112997" marB="11299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1300">
                          <a:solidFill>
                            <a:schemeClr val="tx1">
                              <a:lumMod val="75000"/>
                              <a:lumOff val="25000"/>
                            </a:schemeClr>
                          </a:solidFill>
                        </a:rPr>
                        <a:t>1506.33</a:t>
                      </a:r>
                    </a:p>
                  </a:txBody>
                  <a:tcPr marL="217302" marR="112997" marT="112997" marB="11299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1300">
                          <a:solidFill>
                            <a:schemeClr val="tx1">
                              <a:lumMod val="75000"/>
                              <a:lumOff val="25000"/>
                            </a:schemeClr>
                          </a:solidFill>
                        </a:rPr>
                        <a:t>1654.51</a:t>
                      </a:r>
                    </a:p>
                  </a:txBody>
                  <a:tcPr marL="217302" marR="112997" marT="112997" marB="11299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682613795"/>
                  </a:ext>
                </a:extLst>
              </a:tr>
              <a:tr h="463578">
                <a:tc>
                  <a:txBody>
                    <a:bodyPr/>
                    <a:lstStyle/>
                    <a:p>
                      <a:r>
                        <a:rPr lang="en-US" sz="1300">
                          <a:solidFill>
                            <a:schemeClr val="tx1">
                              <a:lumMod val="75000"/>
                              <a:lumOff val="25000"/>
                            </a:schemeClr>
                          </a:solidFill>
                        </a:rPr>
                        <a:t>Training Time (Secs)</a:t>
                      </a:r>
                    </a:p>
                  </a:txBody>
                  <a:tcPr marL="217302" marR="112997" marT="112997" marB="1129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300" b="1">
                          <a:solidFill>
                            <a:schemeClr val="tx1">
                              <a:lumMod val="75000"/>
                              <a:lumOff val="25000"/>
                            </a:schemeClr>
                          </a:solidFill>
                        </a:rPr>
                        <a:t>813.04</a:t>
                      </a:r>
                    </a:p>
                  </a:txBody>
                  <a:tcPr marL="217302" marR="112997" marT="112997" marB="1129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300">
                          <a:solidFill>
                            <a:schemeClr val="tx1">
                              <a:lumMod val="75000"/>
                              <a:lumOff val="25000"/>
                            </a:schemeClr>
                          </a:solidFill>
                        </a:rPr>
                        <a:t>874.52</a:t>
                      </a:r>
                    </a:p>
                  </a:txBody>
                  <a:tcPr marL="217302" marR="112997" marT="112997" marB="1129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300">
                          <a:solidFill>
                            <a:schemeClr val="tx1">
                              <a:lumMod val="75000"/>
                              <a:lumOff val="25000"/>
                            </a:schemeClr>
                          </a:solidFill>
                        </a:rPr>
                        <a:t>891.55</a:t>
                      </a:r>
                    </a:p>
                  </a:txBody>
                  <a:tcPr marL="217302" marR="112997" marT="112997" marB="1129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923329727"/>
                  </a:ext>
                </a:extLst>
              </a:tr>
              <a:tr h="463578">
                <a:tc>
                  <a:txBody>
                    <a:bodyPr/>
                    <a:lstStyle/>
                    <a:p>
                      <a:r>
                        <a:rPr lang="en-US" sz="1300">
                          <a:solidFill>
                            <a:schemeClr val="tx1">
                              <a:lumMod val="75000"/>
                              <a:lumOff val="25000"/>
                            </a:schemeClr>
                          </a:solidFill>
                        </a:rPr>
                        <a:t>Training Loss</a:t>
                      </a:r>
                    </a:p>
                  </a:txBody>
                  <a:tcPr marL="217302" marR="112997" marT="112997" marB="1129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300">
                          <a:solidFill>
                            <a:schemeClr val="tx1">
                              <a:lumMod val="75000"/>
                              <a:lumOff val="25000"/>
                            </a:schemeClr>
                          </a:solidFill>
                        </a:rPr>
                        <a:t>.0048</a:t>
                      </a:r>
                    </a:p>
                  </a:txBody>
                  <a:tcPr marL="217302" marR="112997" marT="112997" marB="1129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300">
                          <a:solidFill>
                            <a:schemeClr val="tx1">
                              <a:lumMod val="75000"/>
                              <a:lumOff val="25000"/>
                            </a:schemeClr>
                          </a:solidFill>
                        </a:rPr>
                        <a:t>.0048</a:t>
                      </a:r>
                    </a:p>
                  </a:txBody>
                  <a:tcPr marL="217302" marR="112997" marT="112997" marB="1129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300" b="1">
                          <a:solidFill>
                            <a:schemeClr val="tx1">
                              <a:lumMod val="75000"/>
                              <a:lumOff val="25000"/>
                            </a:schemeClr>
                          </a:solidFill>
                        </a:rPr>
                        <a:t>.0047</a:t>
                      </a:r>
                    </a:p>
                  </a:txBody>
                  <a:tcPr marL="217302" marR="112997" marT="112997" marB="1129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502692619"/>
                  </a:ext>
                </a:extLst>
              </a:tr>
              <a:tr h="463578">
                <a:tc>
                  <a:txBody>
                    <a:bodyPr/>
                    <a:lstStyle/>
                    <a:p>
                      <a:r>
                        <a:rPr lang="en-US" sz="1300">
                          <a:solidFill>
                            <a:schemeClr val="tx1">
                              <a:lumMod val="75000"/>
                              <a:lumOff val="25000"/>
                            </a:schemeClr>
                          </a:solidFill>
                        </a:rPr>
                        <a:t>Validation Loss</a:t>
                      </a:r>
                    </a:p>
                  </a:txBody>
                  <a:tcPr marL="217302" marR="112997" marT="112997" marB="1129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300" b="1">
                          <a:solidFill>
                            <a:schemeClr val="tx1">
                              <a:lumMod val="75000"/>
                              <a:lumOff val="25000"/>
                            </a:schemeClr>
                          </a:solidFill>
                        </a:rPr>
                        <a:t>.0070</a:t>
                      </a:r>
                    </a:p>
                  </a:txBody>
                  <a:tcPr marL="217302" marR="112997" marT="112997" marB="1129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300">
                          <a:solidFill>
                            <a:schemeClr val="tx1">
                              <a:lumMod val="75000"/>
                              <a:lumOff val="25000"/>
                            </a:schemeClr>
                          </a:solidFill>
                        </a:rPr>
                        <a:t>.0071</a:t>
                      </a:r>
                    </a:p>
                  </a:txBody>
                  <a:tcPr marL="217302" marR="112997" marT="112997" marB="1129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300">
                          <a:solidFill>
                            <a:schemeClr val="tx1">
                              <a:lumMod val="75000"/>
                              <a:lumOff val="25000"/>
                            </a:schemeClr>
                          </a:solidFill>
                        </a:rPr>
                        <a:t>.0071</a:t>
                      </a:r>
                    </a:p>
                  </a:txBody>
                  <a:tcPr marL="217302" marR="112997" marT="112997" marB="11299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454751941"/>
                  </a:ext>
                </a:extLst>
              </a:tr>
              <a:tr h="463578">
                <a:tc>
                  <a:txBody>
                    <a:bodyPr/>
                    <a:lstStyle/>
                    <a:p>
                      <a:r>
                        <a:rPr lang="en-US" sz="1300">
                          <a:solidFill>
                            <a:schemeClr val="tx1">
                              <a:lumMod val="75000"/>
                              <a:lumOff val="25000"/>
                            </a:schemeClr>
                          </a:solidFill>
                        </a:rPr>
                        <a:t>Test Loss</a:t>
                      </a:r>
                    </a:p>
                  </a:txBody>
                  <a:tcPr marL="217302" marR="112997" marT="112997" marB="112997">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r>
                        <a:rPr lang="en-US" sz="1300" b="1">
                          <a:solidFill>
                            <a:schemeClr val="tx1">
                              <a:lumMod val="75000"/>
                              <a:lumOff val="25000"/>
                            </a:schemeClr>
                          </a:solidFill>
                        </a:rPr>
                        <a:t>.0069</a:t>
                      </a:r>
                    </a:p>
                  </a:txBody>
                  <a:tcPr marL="217302" marR="112997" marT="112997" marB="112997">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r>
                        <a:rPr lang="en-US" sz="1300">
                          <a:solidFill>
                            <a:schemeClr val="tx1">
                              <a:lumMod val="75000"/>
                              <a:lumOff val="25000"/>
                            </a:schemeClr>
                          </a:solidFill>
                        </a:rPr>
                        <a:t>.0070</a:t>
                      </a:r>
                    </a:p>
                  </a:txBody>
                  <a:tcPr marL="217302" marR="112997" marT="112997" marB="112997">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r>
                        <a:rPr lang="en-US" sz="1300">
                          <a:solidFill>
                            <a:schemeClr val="tx1">
                              <a:lumMod val="75000"/>
                              <a:lumOff val="25000"/>
                            </a:schemeClr>
                          </a:solidFill>
                        </a:rPr>
                        <a:t>.0071</a:t>
                      </a:r>
                    </a:p>
                  </a:txBody>
                  <a:tcPr marL="217302" marR="112997" marT="112997" marB="112997">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2577859382"/>
                  </a:ext>
                </a:extLst>
              </a:tr>
            </a:tbl>
          </a:graphicData>
        </a:graphic>
      </p:graphicFrame>
    </p:spTree>
    <p:extLst>
      <p:ext uri="{BB962C8B-B14F-4D97-AF65-F5344CB8AC3E}">
        <p14:creationId xmlns:p14="http://schemas.microsoft.com/office/powerpoint/2010/main" val="99059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B5A6-AC41-954B-9509-D52DD6A4E230}"/>
              </a:ext>
            </a:extLst>
          </p:cNvPr>
          <p:cNvSpPr>
            <a:spLocks noGrp="1"/>
          </p:cNvSpPr>
          <p:nvPr>
            <p:ph type="title"/>
          </p:nvPr>
        </p:nvSpPr>
        <p:spPr/>
        <p:txBody>
          <a:bodyPr/>
          <a:lstStyle/>
          <a:p>
            <a:r>
              <a:rPr lang="en-US" dirty="0"/>
              <a:t>Task 1: Random Sample Predictions</a:t>
            </a:r>
          </a:p>
        </p:txBody>
      </p:sp>
      <p:sp>
        <p:nvSpPr>
          <p:cNvPr id="5" name="Rectangle 4">
            <a:extLst>
              <a:ext uri="{FF2B5EF4-FFF2-40B4-BE49-F238E27FC236}">
                <a16:creationId xmlns:a16="http://schemas.microsoft.com/office/drawing/2014/main" id="{8A232E1B-C9C0-B146-A739-E462B1F4E33D}"/>
              </a:ext>
            </a:extLst>
          </p:cNvPr>
          <p:cNvSpPr/>
          <p:nvPr/>
        </p:nvSpPr>
        <p:spPr>
          <a:xfrm>
            <a:off x="838200" y="1690688"/>
            <a:ext cx="10515600" cy="4708981"/>
          </a:xfrm>
          <a:prstGeom prst="rect">
            <a:avLst/>
          </a:prstGeom>
        </p:spPr>
        <p:txBody>
          <a:bodyPr wrap="square">
            <a:spAutoFit/>
          </a:bodyPr>
          <a:lstStyle/>
          <a:p>
            <a:r>
              <a:rPr lang="en-US" sz="1200" b="0" dirty="0">
                <a:effectLst/>
                <a:latin typeface="source code pro" panose="020B0509030403020204" pitchFamily="49" charset="0"/>
              </a:rPr>
              <a:t>Predicted Samples:</a:t>
            </a:r>
          </a:p>
          <a:p>
            <a:r>
              <a:rPr lang="en-US" sz="1200" b="0" dirty="0">
                <a:effectLst/>
                <a:latin typeface="source code pro" panose="020B0509030403020204" pitchFamily="49" charset="0"/>
              </a:rPr>
              <a:t>Name: Beef 'N Bottle</a:t>
            </a:r>
          </a:p>
          <a:p>
            <a:r>
              <a:rPr lang="en-US" sz="1200" b="0" dirty="0">
                <a:effectLst/>
                <a:latin typeface="source code pro" panose="020B0509030403020204" pitchFamily="49" charset="0"/>
              </a:rPr>
              <a:t>Predicted Categories: ['Restaurants']</a:t>
            </a:r>
          </a:p>
          <a:p>
            <a:r>
              <a:rPr lang="en-US" sz="1200" b="0" dirty="0">
                <a:effectLst/>
                <a:latin typeface="source code pro" panose="020B0509030403020204" pitchFamily="49" charset="0"/>
              </a:rPr>
              <a:t>Real Categories: ['Restaurants', 'Seafood', 'Steakhouses']</a:t>
            </a:r>
          </a:p>
          <a:p>
            <a:r>
              <a:rPr lang="en-US" sz="1200" b="0" dirty="0">
                <a:effectLst/>
                <a:latin typeface="source code pro" panose="020B0509030403020204" pitchFamily="49" charset="0"/>
              </a:rPr>
              <a:t>Percent Overlap: 0.3333</a:t>
            </a:r>
          </a:p>
          <a:p>
            <a:br>
              <a:rPr lang="en-US" sz="1200" b="0" dirty="0">
                <a:effectLst/>
                <a:latin typeface="source code pro" panose="020B0509030403020204" pitchFamily="49" charset="0"/>
              </a:rPr>
            </a:br>
            <a:r>
              <a:rPr lang="en-US" sz="1200" b="0" dirty="0">
                <a:effectLst/>
                <a:latin typeface="source code pro" panose="020B0509030403020204" pitchFamily="49" charset="0"/>
              </a:rPr>
              <a:t>Name: Ah-So Sushi &amp; Steak</a:t>
            </a:r>
          </a:p>
          <a:p>
            <a:r>
              <a:rPr lang="en-US" sz="1200" b="0" dirty="0">
                <a:effectLst/>
                <a:latin typeface="source code pro" panose="020B0509030403020204" pitchFamily="49" charset="0"/>
              </a:rPr>
              <a:t>Predicted Categories: ['Sushi Bars', 'Steakhouses', 'Japanese', 'Restaurants']</a:t>
            </a:r>
          </a:p>
          <a:p>
            <a:r>
              <a:rPr lang="en-US" sz="1200" b="0" dirty="0">
                <a:effectLst/>
                <a:latin typeface="source code pro" panose="020B0509030403020204" pitchFamily="49" charset="0"/>
              </a:rPr>
              <a:t>Real Categories: ['Japanese', 'Restaurants']</a:t>
            </a:r>
          </a:p>
          <a:p>
            <a:r>
              <a:rPr lang="en-US" sz="1200" b="0" dirty="0">
                <a:effectLst/>
                <a:latin typeface="source code pro" panose="020B0509030403020204" pitchFamily="49" charset="0"/>
              </a:rPr>
              <a:t>Percent Overlap: 1.0</a:t>
            </a:r>
          </a:p>
          <a:p>
            <a:br>
              <a:rPr lang="en-US" sz="1200" b="0" dirty="0">
                <a:effectLst/>
                <a:latin typeface="source code pro" panose="020B0509030403020204" pitchFamily="49" charset="0"/>
              </a:rPr>
            </a:br>
            <a:r>
              <a:rPr lang="en-US" sz="1200" b="0" dirty="0">
                <a:effectLst/>
                <a:latin typeface="source code pro" panose="020B0509030403020204" pitchFamily="49" charset="0"/>
              </a:rPr>
              <a:t>Name: Chang's Hong Kong Cuisine</a:t>
            </a:r>
          </a:p>
          <a:p>
            <a:r>
              <a:rPr lang="en-US" sz="1200" b="0" dirty="0">
                <a:effectLst/>
                <a:latin typeface="source code pro" panose="020B0509030403020204" pitchFamily="49" charset="0"/>
              </a:rPr>
              <a:t>Predicted Categories: ['Cantonese', 'Diners', 'Seafood', 'Dim Sum', 'Chinese', 'Restaurants']</a:t>
            </a:r>
          </a:p>
          <a:p>
            <a:r>
              <a:rPr lang="en-US" sz="1200" b="0" dirty="0">
                <a:effectLst/>
                <a:latin typeface="source code pro" panose="020B0509030403020204" pitchFamily="49" charset="0"/>
              </a:rPr>
              <a:t>Real Categories: ['Cantonese', 'Chinese', 'Dim Sum', 'Diners', 'Restaurants', 'Seafood']</a:t>
            </a:r>
          </a:p>
          <a:p>
            <a:r>
              <a:rPr lang="en-US" sz="1200" b="0" dirty="0">
                <a:effectLst/>
                <a:latin typeface="source code pro" panose="020B0509030403020204" pitchFamily="49" charset="0"/>
              </a:rPr>
              <a:t>Percent Overlap: 1.0</a:t>
            </a:r>
          </a:p>
          <a:p>
            <a:br>
              <a:rPr lang="en-US" sz="1200" b="0" dirty="0">
                <a:effectLst/>
                <a:latin typeface="source code pro" panose="020B0509030403020204" pitchFamily="49" charset="0"/>
              </a:rPr>
            </a:br>
            <a:r>
              <a:rPr lang="en-US" sz="1200" b="0" dirty="0">
                <a:effectLst/>
                <a:latin typeface="source code pro" panose="020B0509030403020204" pitchFamily="49" charset="0"/>
              </a:rPr>
              <a:t>Name: Sushi </a:t>
            </a:r>
            <a:r>
              <a:rPr lang="en-US" sz="1200" b="0" dirty="0" err="1">
                <a:effectLst/>
                <a:latin typeface="source code pro" panose="020B0509030403020204" pitchFamily="49" charset="0"/>
              </a:rPr>
              <a:t>Wa</a:t>
            </a:r>
            <a:endParaRPr lang="en-US" sz="1200" b="0" dirty="0">
              <a:effectLst/>
              <a:latin typeface="source code pro" panose="020B0509030403020204" pitchFamily="49" charset="0"/>
            </a:endParaRPr>
          </a:p>
          <a:p>
            <a:r>
              <a:rPr lang="en-US" sz="1200" b="0" dirty="0">
                <a:effectLst/>
                <a:latin typeface="source code pro" panose="020B0509030403020204" pitchFamily="49" charset="0"/>
              </a:rPr>
              <a:t>Predicted Categories: ['Japanese', 'Sushi Bars', 'Restaurants']</a:t>
            </a:r>
          </a:p>
          <a:p>
            <a:r>
              <a:rPr lang="en-US" sz="1200" b="0" dirty="0">
                <a:effectLst/>
                <a:latin typeface="source code pro" panose="020B0509030403020204" pitchFamily="49" charset="0"/>
              </a:rPr>
              <a:t>Real Categories: ['Japanese', 'Restaurants', 'Sushi Bars']</a:t>
            </a:r>
          </a:p>
          <a:p>
            <a:r>
              <a:rPr lang="en-US" sz="1200" b="0" dirty="0">
                <a:effectLst/>
                <a:latin typeface="source code pro" panose="020B0509030403020204" pitchFamily="49" charset="0"/>
              </a:rPr>
              <a:t>Percent Overlap: 1.0</a:t>
            </a:r>
          </a:p>
          <a:p>
            <a:br>
              <a:rPr lang="en-US" sz="1200" b="0" dirty="0">
                <a:effectLst/>
                <a:latin typeface="source code pro" panose="020B0509030403020204" pitchFamily="49" charset="0"/>
              </a:rPr>
            </a:br>
            <a:r>
              <a:rPr lang="en-US" sz="1200" b="0" dirty="0">
                <a:effectLst/>
                <a:latin typeface="source code pro" panose="020B0509030403020204" pitchFamily="49" charset="0"/>
              </a:rPr>
              <a:t>Name: Rancho Pinot</a:t>
            </a:r>
          </a:p>
          <a:p>
            <a:r>
              <a:rPr lang="en-US" sz="1200" b="0" dirty="0">
                <a:effectLst/>
                <a:latin typeface="source code pro" panose="020B0509030403020204" pitchFamily="49" charset="0"/>
              </a:rPr>
              <a:t>Predicted Categories: ['Mexican', 'Restaurants']</a:t>
            </a:r>
          </a:p>
          <a:p>
            <a:r>
              <a:rPr lang="en-US" sz="1200" b="0" dirty="0">
                <a:effectLst/>
                <a:latin typeface="source code pro" panose="020B0509030403020204" pitchFamily="49" charset="0"/>
              </a:rPr>
              <a:t>Real Categories: ['American (New)', 'Bars', 'Italian', 'Nightlife', 'Restaurants', 'Wine Bars']</a:t>
            </a:r>
          </a:p>
          <a:p>
            <a:r>
              <a:rPr lang="en-US" sz="1200" b="0" dirty="0">
                <a:effectLst/>
                <a:latin typeface="source code pro" panose="020B0509030403020204" pitchFamily="49" charset="0"/>
              </a:rPr>
              <a:t>Percent Overlap: 0.1667</a:t>
            </a:r>
          </a:p>
        </p:txBody>
      </p:sp>
    </p:spTree>
    <p:extLst>
      <p:ext uri="{BB962C8B-B14F-4D97-AF65-F5344CB8AC3E}">
        <p14:creationId xmlns:p14="http://schemas.microsoft.com/office/powerpoint/2010/main" val="393924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19AEAC1-2C79-1E4A-B0FF-D6F914D4435D}"/>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Task 1 Questions?</a:t>
            </a:r>
          </a:p>
        </p:txBody>
      </p:sp>
      <p:sp>
        <p:nvSpPr>
          <p:cNvPr id="6" name="Text Placeholder 5">
            <a:extLst>
              <a:ext uri="{FF2B5EF4-FFF2-40B4-BE49-F238E27FC236}">
                <a16:creationId xmlns:a16="http://schemas.microsoft.com/office/drawing/2014/main" id="{6DE057BC-3225-FE42-B507-6A77072AEAB5}"/>
              </a:ext>
            </a:extLst>
          </p:cNvPr>
          <p:cNvSpPr>
            <a:spLocks noGrp="1"/>
          </p:cNvSpPr>
          <p:nvPr>
            <p:ph type="body" idx="1"/>
          </p:nvPr>
        </p:nvSpPr>
        <p:spPr>
          <a:xfrm>
            <a:off x="804672" y="1300450"/>
            <a:ext cx="4167376" cy="1155525"/>
          </a:xfrm>
        </p:spPr>
        <p:txBody>
          <a:bodyPr vert="horz" lIns="91440" tIns="45720" rIns="91440" bIns="45720" rtlCol="0" anchor="b">
            <a:normAutofit/>
          </a:bodyPr>
          <a:lstStyle/>
          <a:p>
            <a:endParaRPr lang="en-US" sz="2000" kern="1200">
              <a:solidFill>
                <a:schemeClr val="tx1"/>
              </a:solidFill>
              <a:latin typeface="+mn-lt"/>
              <a:ea typeface="+mn-ea"/>
              <a:cs typeface="+mn-cs"/>
            </a:endParaRPr>
          </a:p>
        </p:txBody>
      </p:sp>
    </p:spTree>
    <p:extLst>
      <p:ext uri="{BB962C8B-B14F-4D97-AF65-F5344CB8AC3E}">
        <p14:creationId xmlns:p14="http://schemas.microsoft.com/office/powerpoint/2010/main" val="182107269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17CC87-3ADC-5D45-927C-F2F694A77F08}"/>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Task 2: Deep Recommendation</a:t>
            </a:r>
          </a:p>
        </p:txBody>
      </p:sp>
      <p:sp>
        <p:nvSpPr>
          <p:cNvPr id="4" name="Text Placeholder 3">
            <a:extLst>
              <a:ext uri="{FF2B5EF4-FFF2-40B4-BE49-F238E27FC236}">
                <a16:creationId xmlns:a16="http://schemas.microsoft.com/office/drawing/2014/main" id="{F61A1167-6538-0343-BEFE-5AA7D307FD9E}"/>
              </a:ext>
            </a:extLst>
          </p:cNvPr>
          <p:cNvSpPr>
            <a:spLocks noGrp="1"/>
          </p:cNvSpPr>
          <p:nvPr>
            <p:ph type="body" idx="1"/>
          </p:nvPr>
        </p:nvSpPr>
        <p:spPr>
          <a:xfrm>
            <a:off x="1023257" y="965198"/>
            <a:ext cx="2707937" cy="4927602"/>
          </a:xfrm>
        </p:spPr>
        <p:txBody>
          <a:bodyPr vert="horz" lIns="91440" tIns="45720" rIns="91440" bIns="45720" rtlCol="0" anchor="ctr">
            <a:normAutofit/>
          </a:bodyPr>
          <a:lstStyle/>
          <a:p>
            <a:pPr algn="r"/>
            <a:r>
              <a:rPr lang="en-US" sz="2000" kern="1200" dirty="0">
                <a:solidFill>
                  <a:schemeClr val="accent1"/>
                </a:solidFill>
                <a:latin typeface="+mn-lt"/>
                <a:ea typeface="+mn-ea"/>
                <a:cs typeface="+mn-cs"/>
              </a:rPr>
              <a:t>Using </a:t>
            </a:r>
            <a:r>
              <a:rPr lang="en-US" sz="2000" kern="1200" dirty="0" err="1">
                <a:solidFill>
                  <a:schemeClr val="accent1"/>
                </a:solidFill>
                <a:latin typeface="+mn-lt"/>
                <a:ea typeface="+mn-ea"/>
                <a:cs typeface="+mn-cs"/>
              </a:rPr>
              <a:t>Youtube’s</a:t>
            </a:r>
            <a:r>
              <a:rPr lang="en-US" sz="2000" kern="1200" dirty="0">
                <a:solidFill>
                  <a:schemeClr val="accent1"/>
                </a:solidFill>
                <a:latin typeface="+mn-lt"/>
                <a:ea typeface="+mn-ea"/>
                <a:cs typeface="+mn-cs"/>
              </a:rPr>
              <a:t> Deep Recommendation Algorithm to recommend Yelp businesses to Yelp users</a:t>
            </a:r>
          </a:p>
          <a:p>
            <a:pPr algn="r"/>
            <a:endParaRPr lang="en-US" sz="2000" kern="1200" dirty="0">
              <a:solidFill>
                <a:schemeClr val="accent1"/>
              </a:solidFill>
              <a:latin typeface="+mn-lt"/>
              <a:ea typeface="+mn-ea"/>
              <a:cs typeface="+mn-cs"/>
            </a:endParaRPr>
          </a:p>
          <a:p>
            <a:pPr algn="r"/>
            <a:r>
              <a:rPr lang="en-US" sz="2000" kern="1200" dirty="0">
                <a:solidFill>
                  <a:schemeClr val="accent1"/>
                </a:solidFill>
                <a:latin typeface="+mn-lt"/>
                <a:ea typeface="+mn-ea"/>
                <a:cs typeface="+mn-cs"/>
                <a:hlinkClick r:id="rId2"/>
              </a:rPr>
              <a:t>Paper: https://ai.google/research/pubs/pub45530</a:t>
            </a:r>
            <a:endParaRPr lang="en-US" sz="2000" kern="1200" dirty="0">
              <a:solidFill>
                <a:schemeClr val="accent1"/>
              </a:solidFill>
              <a:latin typeface="+mn-lt"/>
              <a:ea typeface="+mn-ea"/>
              <a:cs typeface="+mn-cs"/>
            </a:endParaRPr>
          </a:p>
        </p:txBody>
      </p:sp>
      <p:cxnSp>
        <p:nvCxnSpPr>
          <p:cNvPr id="16" name="Straight Connector 15">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16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067A940-462E-F044-8D1F-07AABC02A404}"/>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Task 2: Paper Synopsys</a:t>
            </a:r>
          </a:p>
        </p:txBody>
      </p:sp>
      <p:sp>
        <p:nvSpPr>
          <p:cNvPr id="5" name="Content Placeholder 4">
            <a:extLst>
              <a:ext uri="{FF2B5EF4-FFF2-40B4-BE49-F238E27FC236}">
                <a16:creationId xmlns:a16="http://schemas.microsoft.com/office/drawing/2014/main" id="{13CEE3B8-2BB6-874F-B4A5-5F0FDF9BD600}"/>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1700">
                <a:solidFill>
                  <a:schemeClr val="bg1"/>
                </a:solidFill>
              </a:rPr>
              <a:t>Youtube’s Approach is to learn the relation between the user and a video they may enjoy</a:t>
            </a:r>
          </a:p>
          <a:p>
            <a:r>
              <a:rPr lang="en-US" sz="1700">
                <a:solidFill>
                  <a:schemeClr val="bg1"/>
                </a:solidFill>
              </a:rPr>
              <a:t>Youtube learns upon embeddings of video watches, search queries, and other user specific data like age, location, and gender.</a:t>
            </a:r>
          </a:p>
          <a:p>
            <a:r>
              <a:rPr lang="en-US" sz="1700">
                <a:solidFill>
                  <a:schemeClr val="bg1"/>
                </a:solidFill>
              </a:rPr>
              <a:t>They also leverage implicit feedback such as thumbs up of videos, comments, and other sources to build this relation</a:t>
            </a:r>
          </a:p>
        </p:txBody>
      </p:sp>
      <p:pic>
        <p:nvPicPr>
          <p:cNvPr id="8" name="Picture 7">
            <a:extLst>
              <a:ext uri="{FF2B5EF4-FFF2-40B4-BE49-F238E27FC236}">
                <a16:creationId xmlns:a16="http://schemas.microsoft.com/office/drawing/2014/main" id="{41748269-B465-6249-84FC-BA5D196EBF5B}"/>
              </a:ext>
            </a:extLst>
          </p:cNvPr>
          <p:cNvPicPr>
            <a:picLocks noChangeAspect="1"/>
          </p:cNvPicPr>
          <p:nvPr/>
        </p:nvPicPr>
        <p:blipFill>
          <a:blip r:embed="rId2"/>
          <a:stretch>
            <a:fillRect/>
          </a:stretch>
        </p:blipFill>
        <p:spPr>
          <a:xfrm>
            <a:off x="4991171" y="1142311"/>
            <a:ext cx="7048707" cy="4573378"/>
          </a:xfrm>
          <a:prstGeom prst="rect">
            <a:avLst/>
          </a:prstGeom>
        </p:spPr>
      </p:pic>
    </p:spTree>
    <p:extLst>
      <p:ext uri="{BB962C8B-B14F-4D97-AF65-F5344CB8AC3E}">
        <p14:creationId xmlns:p14="http://schemas.microsoft.com/office/powerpoint/2010/main" val="1101748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2541</Words>
  <Application>Microsoft Macintosh PowerPoint</Application>
  <PresentationFormat>Widescreen</PresentationFormat>
  <Paragraphs>192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source code pro</vt:lpstr>
      <vt:lpstr>Office Theme</vt:lpstr>
      <vt:lpstr>Final Presentation </vt:lpstr>
      <vt:lpstr>Task 1: Multi-Label Classification</vt:lpstr>
      <vt:lpstr>Task 1: Approach and Architecture</vt:lpstr>
      <vt:lpstr>Task 1:Things That Didn’t Work</vt:lpstr>
      <vt:lpstr>Task 1: Normalization Comparisons</vt:lpstr>
      <vt:lpstr>Task 1: Random Sample Predictions</vt:lpstr>
      <vt:lpstr>Task 1 Questions?</vt:lpstr>
      <vt:lpstr>Task 2: Deep Recommendation</vt:lpstr>
      <vt:lpstr>Task 2: Paper Synopsys</vt:lpstr>
      <vt:lpstr>Task 2: Approach and Architecture</vt:lpstr>
      <vt:lpstr>Task 2: Random Sample Predictions</vt:lpstr>
      <vt:lpstr>Task 2: Some More Random Sample Preds</vt:lpstr>
      <vt:lpstr>Notice The Issue?</vt:lpstr>
      <vt:lpstr>Task 2: Potential Fixes</vt:lpstr>
      <vt:lpstr>Task 2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dc:title>
  <dc:creator>McMinn, Ryder Alexander</dc:creator>
  <cp:lastModifiedBy>McMinn, Ryder Alexander</cp:lastModifiedBy>
  <cp:revision>10</cp:revision>
  <dcterms:created xsi:type="dcterms:W3CDTF">2019-04-23T18:26:04Z</dcterms:created>
  <dcterms:modified xsi:type="dcterms:W3CDTF">2019-04-24T00:56:18Z</dcterms:modified>
</cp:coreProperties>
</file>