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Times" panose="02020603050405020304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fdTW30O/SEt4IVDCzt8gHcgB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845D1F-9E2D-48E5-81D2-17B17FFE6846}">
  <a:tblStyle styleId="{87845D1F-9E2D-48E5-81D2-17B17FFE684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dk1"/>
          </a:solidFill>
        </a:fill>
      </a:tcStyle>
    </a:wholeTbl>
    <a:band1H>
      <a:tcTxStyle/>
      <a:tcStyle>
        <a:tcBdr/>
        <a:fill>
          <a:solidFill>
            <a:schemeClr val="dk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 sz="1200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">
  <p:cSld name="Tite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2000" cy="6857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62403"/>
            <a:ext cx="12192000" cy="2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59957"/>
            <a:ext cx="12192000" cy="163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508009" y="1370164"/>
            <a:ext cx="107084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312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78"/>
              <a:buFont typeface="Noto Sans Symbols"/>
              <a:buNone/>
              <a:defRPr sz="22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Char char="–"/>
              <a:defRPr sz="1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89"/>
              </a:spcBef>
              <a:spcAft>
                <a:spcPts val="0"/>
              </a:spcAft>
              <a:buClr>
                <a:schemeClr val="dk2"/>
              </a:buClr>
              <a:buSzPts val="833"/>
              <a:buFont typeface="Times"/>
              <a:buChar char="•"/>
              <a:defRPr sz="111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9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505207" y="58571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2"/>
          </p:nvPr>
        </p:nvSpPr>
        <p:spPr>
          <a:xfrm>
            <a:off x="505207" y="6349990"/>
            <a:ext cx="4540657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1"/>
              <a:buFont typeface="Arial"/>
              <a:buNone/>
              <a:defRPr sz="13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751" algn="l" rtl="0"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Char char="–"/>
              <a:defRPr sz="1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1511" algn="l" rtl="0">
              <a:spcBef>
                <a:spcPts val="389"/>
              </a:spcBef>
              <a:spcAft>
                <a:spcPts val="0"/>
              </a:spcAft>
              <a:buClr>
                <a:schemeClr val="dk2"/>
              </a:buClr>
              <a:buSzPts val="833"/>
              <a:buFont typeface="Times"/>
              <a:buChar char="•"/>
              <a:defRPr sz="111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spcBef>
                <a:spcPts val="389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46691" y="6179892"/>
            <a:ext cx="500065" cy="5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ekst">
  <p:cSld name="7_Teks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kst">
  <p:cSld name="8_Tekst">
    <p:bg>
      <p:bgPr>
        <a:solidFill>
          <a:schemeClr val="accent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angepaste indeling">
  <p:cSld name="1_Aangepaste indeling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"/>
            <a:ext cx="12192000" cy="685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7923" y="6179892"/>
            <a:ext cx="497601" cy="5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2445529" y="1779415"/>
            <a:ext cx="7550975" cy="379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4422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rgbClr val="C00000"/>
              </a:buClr>
              <a:buSzPts val="1667"/>
              <a:buFont typeface="Arial"/>
              <a:buChar char="•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rgbClr val="C00000"/>
              </a:buClr>
              <a:buSzPts val="1944"/>
              <a:buFont typeface="Arial"/>
              <a:buChar char="•"/>
              <a:defRPr sz="1944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ngepaste indeling">
  <p:cSld name="Aangepaste indeling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2000" cy="68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angepaste indeling">
  <p:cSld name="2_Aangepaste indeling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51"/>
            <a:ext cx="12192000" cy="6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angepaste indeling">
  <p:cSld name="3_Aangepaste indeling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51"/>
            <a:ext cx="12191999" cy="6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1444"/>
              <a:buFont typeface="Arial"/>
              <a:buNone/>
              <a:defRPr sz="18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751" algn="l" rtl="0"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Char char="–"/>
              <a:defRPr sz="1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1511" algn="l" rtl="0">
              <a:spcBef>
                <a:spcPts val="389"/>
              </a:spcBef>
              <a:spcAft>
                <a:spcPts val="0"/>
              </a:spcAft>
              <a:buClr>
                <a:schemeClr val="dk2"/>
              </a:buClr>
              <a:buSzPts val="833"/>
              <a:buFont typeface="Times"/>
              <a:buChar char="•"/>
              <a:defRPr sz="111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spcBef>
                <a:spcPts val="389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34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kst">
  <p:cSld name="2_Tekst">
    <p:bg>
      <p:bgPr>
        <a:solidFill>
          <a:srgbClr val="CC00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9697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2222"/>
              <a:buFont typeface="Arial"/>
              <a:buChar char="•"/>
              <a:defRPr sz="2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944"/>
              <a:buFont typeface="Arial"/>
              <a:buChar char="•"/>
              <a:defRPr sz="19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62403"/>
            <a:ext cx="12192000" cy="2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6691" y="6179892"/>
            <a:ext cx="500065" cy="5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sopgave">
  <p:cSld name="Inhoudsopgav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9697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rgbClr val="C00000"/>
              </a:buClr>
              <a:buSzPts val="2222"/>
              <a:buFont typeface="Arial"/>
              <a:buChar char="•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rgbClr val="C00000"/>
              </a:buClr>
              <a:buSzPts val="1944"/>
              <a:buFont typeface="Arial"/>
              <a:buChar char="•"/>
              <a:defRPr sz="1944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10196529" y="6429237"/>
            <a:ext cx="1150149" cy="2500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31725" rIns="63475" bIns="31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houdsopgave">
  <p:cSld name="1_Inhoudsopgav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0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9697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rgbClr val="C00000"/>
              </a:buClr>
              <a:buSzPts val="2222"/>
              <a:buFont typeface="Arial"/>
              <a:buChar char="•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rgbClr val="C00000"/>
              </a:buClr>
              <a:buSzPts val="1944"/>
              <a:buFont typeface="Arial"/>
              <a:buChar char="•"/>
              <a:defRPr sz="1944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/>
          <p:nvPr/>
        </p:nvSpPr>
        <p:spPr>
          <a:xfrm>
            <a:off x="10196529" y="6429237"/>
            <a:ext cx="1150149" cy="2500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31725" rIns="63475" bIns="31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">
  <p:cSld name="Teks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4422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rgbClr val="C00000"/>
              </a:buClr>
              <a:buSzPts val="1667"/>
              <a:buFont typeface="Arial"/>
              <a:buChar char="•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rgbClr val="C00000"/>
              </a:buClr>
              <a:buSzPts val="1944"/>
              <a:buFont typeface="Arial"/>
              <a:buChar char="•"/>
              <a:defRPr sz="1944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1"/>
          <p:cNvSpPr/>
          <p:nvPr/>
        </p:nvSpPr>
        <p:spPr>
          <a:xfrm>
            <a:off x="10196529" y="6429237"/>
            <a:ext cx="1150149" cy="2500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31725" rIns="63475" bIns="31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ekst">
  <p:cSld name="3_Teks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2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495276" y="1825566"/>
            <a:ext cx="5204669" cy="43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555"/>
              <a:buFont typeface="Arial"/>
              <a:buNone/>
              <a:defRPr sz="194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32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1511" algn="l" rtl="0">
              <a:spcBef>
                <a:spcPts val="389"/>
              </a:spcBef>
              <a:spcAft>
                <a:spcPts val="0"/>
              </a:spcAft>
              <a:buClr>
                <a:srgbClr val="000000"/>
              </a:buClr>
              <a:buSzPts val="833"/>
              <a:buFont typeface="Times"/>
              <a:buChar char="•"/>
              <a:defRPr sz="11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spcBef>
                <a:spcPts val="389"/>
              </a:spcBef>
              <a:spcAft>
                <a:spcPts val="0"/>
              </a:spcAft>
              <a:buClr>
                <a:srgbClr val="000000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2"/>
          </p:nvPr>
        </p:nvSpPr>
        <p:spPr>
          <a:xfrm>
            <a:off x="5903433" y="1825566"/>
            <a:ext cx="5204669" cy="43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555"/>
              <a:buFont typeface="Arial"/>
              <a:buNone/>
              <a:defRPr sz="194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32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1511" algn="l" rtl="0">
              <a:spcBef>
                <a:spcPts val="389"/>
              </a:spcBef>
              <a:spcAft>
                <a:spcPts val="0"/>
              </a:spcAft>
              <a:buClr>
                <a:srgbClr val="000000"/>
              </a:buClr>
              <a:buSzPts val="833"/>
              <a:buFont typeface="Times"/>
              <a:buChar char="•"/>
              <a:defRPr sz="11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spcBef>
                <a:spcPts val="389"/>
              </a:spcBef>
              <a:spcAft>
                <a:spcPts val="0"/>
              </a:spcAft>
              <a:buClr>
                <a:srgbClr val="000000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10196529" y="6429237"/>
            <a:ext cx="1150149" cy="2500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31725" rIns="63475" bIns="31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ekst">
  <p:cSld name="6_Tekst">
    <p:bg>
      <p:bgPr>
        <a:solidFill>
          <a:schemeClr val="accent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t="71199"/>
          <a:stretch/>
        </p:blipFill>
        <p:spPr>
          <a:xfrm>
            <a:off x="-1" y="4888213"/>
            <a:ext cx="12192003" cy="19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3"/>
          <p:cNvSpPr/>
          <p:nvPr/>
        </p:nvSpPr>
        <p:spPr>
          <a:xfrm>
            <a:off x="11346678" y="6079209"/>
            <a:ext cx="700090" cy="6545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31725" rIns="63475" bIns="31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4422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rgbClr val="C00000"/>
              </a:buClr>
              <a:buSzPts val="1667"/>
              <a:buFont typeface="Arial"/>
              <a:buChar char="•"/>
              <a:defRPr sz="22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rgbClr val="C00000"/>
              </a:buClr>
              <a:buSzPts val="1944"/>
              <a:buFont typeface="Arial"/>
              <a:buChar char="•"/>
              <a:defRPr sz="1944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3"/>
          <p:cNvSpPr/>
          <p:nvPr/>
        </p:nvSpPr>
        <p:spPr>
          <a:xfrm>
            <a:off x="10196529" y="6429237"/>
            <a:ext cx="1150149" cy="2500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31725" rIns="63475" bIns="31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6691" y="6179892"/>
            <a:ext cx="500065" cy="5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kst">
  <p:cSld name="2_Tekst">
    <p:bg>
      <p:bgPr>
        <a:solidFill>
          <a:srgbClr val="CC0033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9697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2222"/>
              <a:buFont typeface="Arial"/>
              <a:buChar char="•"/>
              <a:defRPr sz="2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944"/>
              <a:buFont typeface="Arial"/>
              <a:buChar char="•"/>
              <a:defRPr sz="19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Google Shape;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62403"/>
            <a:ext cx="12192000" cy="2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6691" y="6179892"/>
            <a:ext cx="500065" cy="5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ekst">
  <p:cSld name="4_Tekst">
    <p:bg>
      <p:bgPr>
        <a:solidFill>
          <a:srgbClr val="CC003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9957"/>
            <a:ext cx="12192000" cy="116889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2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9697" algn="l" rtl="0">
              <a:lnSpc>
                <a:spcPct val="150000"/>
              </a:lnSpc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2222"/>
              <a:buFont typeface="Arial"/>
              <a:buChar char="•"/>
              <a:defRPr sz="2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044" algn="l" rtl="0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944"/>
              <a:buFont typeface="Arial"/>
              <a:buChar char="•"/>
              <a:defRPr sz="19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662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Times"/>
              <a:buChar char="•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spcBef>
                <a:spcPts val="389"/>
              </a:spcBef>
              <a:spcAft>
                <a:spcPts val="0"/>
              </a:spcAft>
              <a:buClr>
                <a:schemeClr val="accent2"/>
              </a:buClr>
              <a:buSzPts val="1111"/>
              <a:buFont typeface="Arial"/>
              <a:buChar char="»"/>
              <a:defRPr sz="1111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7923" y="6179892"/>
            <a:ext cx="497601" cy="5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ekst">
  <p:cSld name="10_Tekst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47923" y="6179892"/>
            <a:ext cx="497601" cy="5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446691" y="6179892"/>
            <a:ext cx="500065" cy="500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6691" y="6179892"/>
            <a:ext cx="500065" cy="500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505207" y="585710"/>
            <a:ext cx="10637326" cy="123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TINBES02-2</a:t>
            </a:r>
            <a:br>
              <a:rPr lang="en-NL"/>
            </a:br>
            <a:r>
              <a:rPr lang="en-NL"/>
              <a:t>Besturingssystemen 2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2"/>
          </p:nvPr>
        </p:nvSpPr>
        <p:spPr>
          <a:xfrm>
            <a:off x="505207" y="6349990"/>
            <a:ext cx="4540657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13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NL"/>
              <a:t>Les 1: Inleiding en herhaling C-programmeren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Herhaling C: pointers en strings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char *s = ”hallo”;</a:t>
            </a:r>
            <a:r>
              <a:rPr lang="en-NL"/>
              <a:t>			s verwijst naar de eerste geheugenplek van 										de string.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										Geheugen: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printf(”%s”, s + 1);</a:t>
            </a:r>
            <a:r>
              <a:rPr lang="en-NL"/>
              <a:t>		print 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allo</a:t>
            </a:r>
            <a:r>
              <a:rPr lang="en-NL"/>
              <a:t>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printf(”%c”, s[2]);	</a:t>
            </a:r>
            <a:r>
              <a:rPr lang="en-NL"/>
              <a:t>		print 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NL"/>
              <a:t>. Een string is een character array.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printf(”%c”, *(s + 4));</a:t>
            </a:r>
            <a:r>
              <a:rPr lang="en-NL"/>
              <a:t>	print 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en-NL"/>
              <a:t>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6951376" y="28289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{87845D1F-9E2D-48E5-81D2-17B17FFE6846}</a:tableStyleId>
              </a:tblPr>
              <a:tblGrid>
                <a:gridCol w="5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a</a:t>
                      </a:r>
                      <a:endParaRPr sz="32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l</a:t>
                      </a:r>
                      <a:endParaRPr sz="32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l</a:t>
                      </a:r>
                      <a:endParaRPr sz="32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o</a:t>
                      </a:r>
                      <a:endParaRPr sz="32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\0</a:t>
                      </a:r>
                      <a:endParaRPr sz="32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10"/>
          <p:cNvSpPr txBox="1"/>
          <p:nvPr/>
        </p:nvSpPr>
        <p:spPr>
          <a:xfrm>
            <a:off x="6328081" y="3617440"/>
            <a:ext cx="393996" cy="62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3456">
                <a:solidFill>
                  <a:srgbClr val="1212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62" name="Google Shape;162;p10"/>
          <p:cNvCxnSpPr/>
          <p:nvPr/>
        </p:nvCxnSpPr>
        <p:spPr>
          <a:xfrm rot="10800000" flipH="1">
            <a:off x="6647935" y="3429000"/>
            <a:ext cx="457200" cy="426308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12121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Herhaling C: arrays en pointers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int i[] = {2, 4, 6};	</a:t>
            </a:r>
            <a:r>
              <a:rPr lang="en-NL"/>
              <a:t>		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NL"/>
              <a:t> 	verwijst naar de eerste 								 							geheugenplaats van de array.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printf(”%d”, i[1]);</a:t>
            </a:r>
            <a:r>
              <a:rPr lang="en-NL"/>
              <a:t>				print 4.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printf(”%d”, *(i + 2));</a:t>
            </a:r>
            <a:r>
              <a:rPr lang="en-NL"/>
              <a:t>		print 6.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#define LEN 10						</a:t>
            </a:r>
            <a:r>
              <a:rPr lang="en-NL"/>
              <a:t>reserveert 10 geheugenplaatsen;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char s[LEN];</a:t>
            </a:r>
            <a:r>
              <a:rPr lang="en-NL"/>
              <a:t>							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 </a:t>
            </a:r>
            <a:r>
              <a:rPr lang="en-NL"/>
              <a:t>verwijst naar de eerste.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strncpy(s, ”hallo”, LEN);	</a:t>
            </a:r>
            <a:r>
              <a:rPr lang="en-NL"/>
              <a:t>kopiëert de tekst naar de character 													array, 	inclusief terminating zero.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Herhaling C: structs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struct Naw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  char naam[10];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  char straat[10];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  int huisNo;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struct Naw persoon;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strncpy(persoon.naam, ”Jan”, 10);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persoon.huisNo = 5;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structs zijn te gebruiken als gewone variabelen: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struct Naw persoon2 = persoon</a:t>
            </a:r>
            <a:r>
              <a:rPr lang="en-NL"/>
              <a:t>	;	kopiëert de hele struct.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													veel overhead.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Herhaling C: structs en pointers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>
                <a:latin typeface="Arial"/>
                <a:ea typeface="Arial"/>
                <a:cs typeface="Arial"/>
                <a:sym typeface="Arial"/>
              </a:rPr>
              <a:t>Liever: gebruik pointers naar structs: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struct Naw *pPersoon2 = &amp;persoon;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persoon </a:t>
            </a:r>
            <a:r>
              <a:rPr lang="en-NL"/>
              <a:t>en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 *pPersoon</a:t>
            </a:r>
            <a:r>
              <a:rPr lang="en-NL"/>
              <a:t> verwijzen nu naar </a:t>
            </a:r>
            <a:r>
              <a:rPr lang="en-NL" i="1"/>
              <a:t>hetzelfde</a:t>
            </a:r>
            <a:r>
              <a:rPr lang="en-NL"/>
              <a:t> stuk geheugen.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pPersoon2-&gt;huisNo = 10;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printf(”%d”, persoon.huisNo);	</a:t>
            </a:r>
            <a:r>
              <a:rPr lang="en-NL"/>
              <a:t>print 10 (5 overschreven).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Gebruik een pointer om structs als argumenten van functies mee te geven:</a:t>
            </a:r>
            <a:br>
              <a:rPr lang="en-NL"/>
            </a:br>
            <a:r>
              <a:rPr lang="en-NL"/>
              <a:t>minder kopiëerwerk, mogelijkheid om struct in de functie te veranderen.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Leerdoelen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NL" sz="1937"/>
              <a:t>De student:</a:t>
            </a:r>
            <a:endParaRPr/>
          </a:p>
          <a:p>
            <a:pPr marL="514350" lvl="0" indent="-51435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rabicPeriod"/>
            </a:pPr>
            <a:r>
              <a:rPr lang="en-NL" sz="1937"/>
              <a:t>Weet hoe een besturingssysteem werkt.</a:t>
            </a:r>
            <a:endParaRPr/>
          </a:p>
          <a:p>
            <a:pPr marL="514350" lvl="0" indent="-51435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rabicPeriod"/>
            </a:pPr>
            <a:r>
              <a:rPr lang="en-NL" sz="1937"/>
              <a:t>Kan een simpel besturingssysteem implementeren en testen.</a:t>
            </a:r>
            <a:endParaRPr/>
          </a:p>
          <a:p>
            <a:pPr marL="514350" lvl="0" indent="-51435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rabicPeriod"/>
            </a:pPr>
            <a:r>
              <a:rPr lang="en-NL" sz="1937"/>
              <a:t>Begrijpt hoe input/output werkt en kan dit implementeren voor een besturingssysteem.</a:t>
            </a:r>
            <a:endParaRPr/>
          </a:p>
          <a:p>
            <a:pPr marL="514350" lvl="0" indent="-51435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rabicPeriod"/>
            </a:pPr>
            <a:r>
              <a:rPr lang="en-NL" sz="1937"/>
              <a:t>Begrijpt hoe dynamisch geheugen werkt en kan dit implementeren voor een besturingssysteem.</a:t>
            </a:r>
            <a:endParaRPr/>
          </a:p>
          <a:p>
            <a:pPr marL="514350" lvl="0" indent="-51435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rabicPeriod"/>
            </a:pPr>
            <a:r>
              <a:rPr lang="en-NL" sz="1937"/>
              <a:t>Begrijpt hoe multi-tasking werkt en kan dit implementeren voor een besturingssysteem.</a:t>
            </a:r>
            <a:endParaRPr/>
          </a:p>
          <a:p>
            <a:pPr marL="514350" lvl="0" indent="-51435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rabicPeriod"/>
            </a:pPr>
            <a:r>
              <a:rPr lang="en-NL" sz="1937"/>
              <a:t>Begrijpt hoe een file system werkt en kan dit implementeren voor een besturingssysteem.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78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93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Programma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3 ec </a:t>
            </a:r>
            <a:r>
              <a:rPr lang="en-NL"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r>
              <a:rPr lang="en-NL"/>
              <a:t> 84 uur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7 lessen van 2 × 50 min.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7 “consultancy”-sessies van 50 min.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1 individuele opdracht met 7 checkpoints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62 uur werk buiten de lessen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Individuele demonstratie met mondelinge toelichting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Inhoud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1: Uitleg opdracht &amp; herhaling C programmeren: pointers, structs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2: EEPROM &amp; BIOS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3: Semaforen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4: Shared memory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5: Multitasking &amp; prioritisering, RTOS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6 &amp; 7: Begeleid werken aan opdracht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NL"/>
              <a:t>week 8: Demonstratie opdracht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Opdracht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Bouw een operating system voor de Arduino Uno: </a:t>
            </a:r>
            <a:r>
              <a:rPr lang="en-NL" b="1"/>
              <a:t>ArduinOS</a:t>
            </a:r>
            <a:endParaRPr/>
          </a:p>
          <a:p>
            <a:pPr marL="6840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Multitasking</a:t>
            </a:r>
            <a:endParaRPr/>
          </a:p>
          <a:p>
            <a:pPr marL="6840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Bestandssysteem (non-volatile)</a:t>
            </a:r>
            <a:endParaRPr/>
          </a:p>
          <a:p>
            <a:pPr marL="6840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Geheugenbeheer</a:t>
            </a:r>
            <a:endParaRPr/>
          </a:p>
          <a:p>
            <a:pPr marL="6840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Command line interface</a:t>
            </a:r>
            <a:endParaRPr/>
          </a:p>
          <a:p>
            <a:pPr marL="342000" lvl="0" indent="-3420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Zie practicumhandleiding</a:t>
            </a:r>
            <a:endParaRPr/>
          </a:p>
          <a:p>
            <a:pPr marL="342000" lvl="0" indent="-2150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Checkpoints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Basisstructuur &amp; ontwerp 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Command line interface 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Bestandssysteem 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Geheugenbeheer en variabelen 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Processen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Stack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NL"/>
              <a:t>Instructies uitvoeren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Toetsing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Opdracht: 10 punten te verdienen, zie cursushandleiding.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Voorwaarde: mondelinge toelichting toont aan dat het je eigen werk is.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Voorwaarde: 5 van de 7 checkpoints </a:t>
            </a:r>
            <a:r>
              <a:rPr lang="en-NL" i="1"/>
              <a:t>op tijd</a:t>
            </a:r>
            <a:r>
              <a:rPr lang="en-NL"/>
              <a:t> afgevinkt.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/>
              <a:t>Op tijd: voor het einde van de tweede les in die week.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NL" i="1"/>
              <a:t>Zorg dat je op schema blijft!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Demonstratie ArduinOS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505208" y="1779415"/>
            <a:ext cx="10364136" cy="411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ctrTitle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L"/>
              <a:t>Herhaling C: pointers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505207" y="1779414"/>
            <a:ext cx="11141510" cy="4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725" tIns="78350" rIns="156725" bIns="7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int a = 3;</a:t>
            </a:r>
            <a:r>
              <a:rPr lang="en-NL"/>
              <a:t>		Er wordt een geheugenplek gereserveerd en daar wordt 						het getal 3 in opgeslagen.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int *pa = &amp;a;</a:t>
            </a:r>
            <a:r>
              <a:rPr lang="en-NL"/>
              <a:t>	Er wordt een </a:t>
            </a:r>
            <a:r>
              <a:rPr lang="en-NL" i="1"/>
              <a:t>pointer</a:t>
            </a:r>
            <a:r>
              <a:rPr lang="en-NL"/>
              <a:t> naar deze geheugenplek gemaakt.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*pa = 5;</a:t>
            </a:r>
            <a:r>
              <a:rPr lang="en-NL"/>
              <a:t>			Verander de waarde; 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NL"/>
              <a:t> is nu 5.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pa = &amp;b;	</a:t>
            </a:r>
            <a:r>
              <a:rPr lang="en-NL"/>
              <a:t>		Verander de pointer; </a:t>
            </a:r>
            <a:r>
              <a:rPr lang="en-NL" b="1">
                <a:latin typeface="Courier"/>
                <a:ea typeface="Courier"/>
                <a:cs typeface="Courier"/>
                <a:sym typeface="Courier"/>
              </a:rPr>
              <a:t>pa</a:t>
            </a:r>
            <a:r>
              <a:rPr lang="en-NL"/>
              <a:t> verwijst nu naar een andere 							geheugenplek.</a:t>
            </a:r>
            <a:endParaRPr/>
          </a:p>
        </p:txBody>
      </p:sp>
      <p:graphicFrame>
        <p:nvGraphicFramePr>
          <p:cNvPr id="147" name="Google Shape;147;p9"/>
          <p:cNvGraphicFramePr/>
          <p:nvPr/>
        </p:nvGraphicFramePr>
        <p:xfrm>
          <a:off x="1860392" y="510957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{87845D1F-9E2D-48E5-81D2-17B17FFE6846}</a:tableStyleId>
              </a:tblPr>
              <a:tblGrid>
                <a:gridCol w="5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Google Shape;148;p9"/>
          <p:cNvSpPr txBox="1"/>
          <p:nvPr/>
        </p:nvSpPr>
        <p:spPr>
          <a:xfrm>
            <a:off x="963828" y="5898100"/>
            <a:ext cx="716694" cy="62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3456" b="0" i="0" u="none" strike="noStrike" cap="none">
                <a:solidFill>
                  <a:srgbClr val="12121C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/>
          </a:p>
        </p:txBody>
      </p:sp>
      <p:cxnSp>
        <p:nvCxnSpPr>
          <p:cNvPr id="149" name="Google Shape;149;p9"/>
          <p:cNvCxnSpPr/>
          <p:nvPr/>
        </p:nvCxnSpPr>
        <p:spPr>
          <a:xfrm rot="10800000" flipH="1">
            <a:off x="1477334" y="5709660"/>
            <a:ext cx="457200" cy="426308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12121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0" name="Google Shape;150;p9"/>
          <p:cNvSpPr txBox="1"/>
          <p:nvPr/>
        </p:nvSpPr>
        <p:spPr>
          <a:xfrm>
            <a:off x="1783851" y="5001377"/>
            <a:ext cx="716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>
                <a:solidFill>
                  <a:srgbClr val="12121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151" name="Google Shape;151;p9"/>
          <p:cNvGraphicFramePr/>
          <p:nvPr/>
        </p:nvGraphicFramePr>
        <p:xfrm>
          <a:off x="3082092" y="510957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{87845D1F-9E2D-48E5-81D2-17B17FFE6846}</a:tableStyleId>
              </a:tblPr>
              <a:tblGrid>
                <a:gridCol w="5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L" sz="3200" b="0">
                          <a:solidFill>
                            <a:srgbClr val="000000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212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Google Shape;152;p9"/>
          <p:cNvSpPr txBox="1"/>
          <p:nvPr/>
        </p:nvSpPr>
        <p:spPr>
          <a:xfrm>
            <a:off x="2993201" y="5001377"/>
            <a:ext cx="71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>
                <a:solidFill>
                  <a:srgbClr val="12121C"/>
                </a:solidFill>
              </a:rPr>
              <a:t>b</a:t>
            </a:r>
            <a:endParaRPr/>
          </a:p>
        </p:txBody>
      </p:sp>
      <p:cxnSp>
        <p:nvCxnSpPr>
          <p:cNvPr id="153" name="Google Shape;153;p9"/>
          <p:cNvCxnSpPr/>
          <p:nvPr/>
        </p:nvCxnSpPr>
        <p:spPr>
          <a:xfrm rot="10800000" flipH="1">
            <a:off x="1488650" y="5718325"/>
            <a:ext cx="1611900" cy="4005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12121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s voor Hogeschool Rotterdam / HRDM">
  <a:themeElements>
    <a:clrScheme name="HRDM">
      <a:dk1>
        <a:srgbClr val="FFFFFF"/>
      </a:dk1>
      <a:lt1>
        <a:srgbClr val="FFFFFF"/>
      </a:lt1>
      <a:dk2>
        <a:srgbClr val="CC0033"/>
      </a:dk2>
      <a:lt2>
        <a:srgbClr val="0099FF"/>
      </a:lt2>
      <a:accent1>
        <a:srgbClr val="000068"/>
      </a:accent1>
      <a:accent2>
        <a:srgbClr val="FFCC00"/>
      </a:accent2>
      <a:accent3>
        <a:srgbClr val="CC0033"/>
      </a:accent3>
      <a:accent4>
        <a:srgbClr val="B2B2B2"/>
      </a:accent4>
      <a:accent5>
        <a:srgbClr val="E5E5E5"/>
      </a:accent5>
      <a:accent6>
        <a:srgbClr val="E8E8F0"/>
      </a:accent6>
      <a:hlink>
        <a:srgbClr val="0099FF"/>
      </a:hlink>
      <a:folHlink>
        <a:srgbClr val="0000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 Templates voor Hogeschool Rotterdam / HRDM">
  <a:themeElements>
    <a:clrScheme name="HRDM">
      <a:dk1>
        <a:srgbClr val="FFFFFF"/>
      </a:dk1>
      <a:lt1>
        <a:srgbClr val="FFFFFF"/>
      </a:lt1>
      <a:dk2>
        <a:srgbClr val="CC0033"/>
      </a:dk2>
      <a:lt2>
        <a:srgbClr val="0099FF"/>
      </a:lt2>
      <a:accent1>
        <a:srgbClr val="000068"/>
      </a:accent1>
      <a:accent2>
        <a:srgbClr val="FFCC00"/>
      </a:accent2>
      <a:accent3>
        <a:srgbClr val="CC0033"/>
      </a:accent3>
      <a:accent4>
        <a:srgbClr val="B2B2B2"/>
      </a:accent4>
      <a:accent5>
        <a:srgbClr val="E5E5E5"/>
      </a:accent5>
      <a:accent6>
        <a:srgbClr val="E8E8F0"/>
      </a:accent6>
      <a:hlink>
        <a:srgbClr val="0099FF"/>
      </a:hlink>
      <a:folHlink>
        <a:srgbClr val="0000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Helvetica Neue</vt:lpstr>
      <vt:lpstr>Courier</vt:lpstr>
      <vt:lpstr>Noto Sans Symbols</vt:lpstr>
      <vt:lpstr>Times</vt:lpstr>
      <vt:lpstr>Arial</vt:lpstr>
      <vt:lpstr>Powerpoint Templates voor Hogeschool Rotterdam / HRDM</vt:lpstr>
      <vt:lpstr>Powerpoint Templates voor Hogeschool Rotterdam / HRDM</vt:lpstr>
      <vt:lpstr>TINBES02-2 Besturingssystemen 2</vt:lpstr>
      <vt:lpstr>Leerdoelen</vt:lpstr>
      <vt:lpstr>Programma</vt:lpstr>
      <vt:lpstr>Inhoud</vt:lpstr>
      <vt:lpstr>Opdracht</vt:lpstr>
      <vt:lpstr>Checkpoints</vt:lpstr>
      <vt:lpstr>Toetsing</vt:lpstr>
      <vt:lpstr>Demonstratie ArduinOS</vt:lpstr>
      <vt:lpstr>Herhaling C: pointers</vt:lpstr>
      <vt:lpstr>Herhaling C: pointers en strings</vt:lpstr>
      <vt:lpstr>Herhaling C: arrays en pointers</vt:lpstr>
      <vt:lpstr>Herhaling C: structs</vt:lpstr>
      <vt:lpstr>Herhaling C: structs en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TINBES02-2 Besturingssystemen 2</dc:title>
  <dc:creator>Bergmann Tiest, W.M. (Wouter)</dc:creator>
  <cp:lastModifiedBy>Kroeze, H. (Hugo)</cp:lastModifiedBy>
  <cp:revision>1</cp:revision>
  <dcterms:created xsi:type="dcterms:W3CDTF">2020-01-21T07:51:14Z</dcterms:created>
  <dcterms:modified xsi:type="dcterms:W3CDTF">2020-02-10T12:43:44Z</dcterms:modified>
</cp:coreProperties>
</file>