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0" r:id="rId4"/>
    <p:sldId id="258" r:id="rId5"/>
    <p:sldId id="259"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1" autoAdjust="0"/>
    <p:restoredTop sz="94598" autoAdjust="0"/>
  </p:normalViewPr>
  <p:slideViewPr>
    <p:cSldViewPr snapToGrid="0" snapToObjects="1">
      <p:cViewPr varScale="1">
        <p:scale>
          <a:sx n="135" d="100"/>
          <a:sy n="135" d="100"/>
        </p:scale>
        <p:origin x="-18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024FDC-700E-2946-97DF-9E3885519588}" type="datetimeFigureOut">
              <a:rPr lang="en-US" smtClean="0"/>
              <a:t>8/4/14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DD4F29-AB5A-5C47-B138-4CB3316B0183}" type="slidenum">
              <a:rPr lang="en-US" smtClean="0"/>
              <a:t>‹#›</a:t>
            </a:fld>
            <a:endParaRPr lang="en-US"/>
          </a:p>
        </p:txBody>
      </p:sp>
    </p:spTree>
    <p:extLst>
      <p:ext uri="{BB962C8B-B14F-4D97-AF65-F5344CB8AC3E}">
        <p14:creationId xmlns:p14="http://schemas.microsoft.com/office/powerpoint/2010/main" val="21133460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DD4F29-AB5A-5C47-B138-4CB3316B0183}" type="slidenum">
              <a:rPr lang="en-US" smtClean="0"/>
              <a:t>1</a:t>
            </a:fld>
            <a:endParaRPr lang="en-US"/>
          </a:p>
        </p:txBody>
      </p:sp>
    </p:spTree>
    <p:extLst>
      <p:ext uri="{BB962C8B-B14F-4D97-AF65-F5344CB8AC3E}">
        <p14:creationId xmlns:p14="http://schemas.microsoft.com/office/powerpoint/2010/main" val="1930738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53" name="Group 52"/>
          <p:cNvGrpSpPr/>
          <p:nvPr/>
        </p:nvGrpSpPr>
        <p:grpSpPr>
          <a:xfrm>
            <a:off x="103644" y="1997845"/>
            <a:ext cx="9264100" cy="3669157"/>
            <a:chOff x="103644" y="1997845"/>
            <a:chExt cx="9264100" cy="3669157"/>
          </a:xfrm>
        </p:grpSpPr>
        <p:sp>
          <p:nvSpPr>
            <p:cNvPr id="21" name="Freeform 20"/>
            <p:cNvSpPr/>
            <p:nvPr/>
          </p:nvSpPr>
          <p:spPr>
            <a:xfrm rot="15669120">
              <a:off x="3703491" y="-842257"/>
              <a:ext cx="2064406"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67397 w 2209695"/>
                <a:gd name="connsiteY0" fmla="*/ 8829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67397" y="8829966"/>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Freeform 22"/>
            <p:cNvSpPr/>
            <p:nvPr/>
          </p:nvSpPr>
          <p:spPr>
            <a:xfrm rot="15660000">
              <a:off x="5179560" y="157915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p:cNvSpPr/>
            <p:nvPr/>
          </p:nvSpPr>
          <p:spPr>
            <a:xfrm rot="15660000">
              <a:off x="6127955" y="-68851"/>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62833"/>
                <a:gd name="connsiteY0" fmla="*/ 6172200 h 6320186"/>
                <a:gd name="connsiteX1" fmla="*/ 0 w 962833"/>
                <a:gd name="connsiteY1" fmla="*/ 6172200 h 6320186"/>
                <a:gd name="connsiteX2" fmla="*/ 5534 w 962833"/>
                <a:gd name="connsiteY2" fmla="*/ 6164375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5534" y="6164375"/>
                  </a:lnTo>
                  <a:cubicBezTo>
                    <a:pt x="3689" y="4261983"/>
                    <a:pt x="1845" y="2359592"/>
                    <a:pt x="0" y="457200"/>
                  </a:cubicBez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61128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278516"/>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Freeform 44"/>
            <p:cNvSpPr/>
            <p:nvPr/>
          </p:nvSpPr>
          <p:spPr>
            <a:xfrm rot="15660000">
              <a:off x="7468755" y="1178808"/>
              <a:ext cx="536285" cy="2936001"/>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 name="connsiteX0" fmla="*/ 328 w 528237"/>
                <a:gd name="connsiteY0" fmla="*/ 2862849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28237"/>
                <a:gd name="connsiteY0" fmla="*/ 2863516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38755"/>
                <a:gd name="connsiteY0" fmla="*/ 2863516 h 2953801"/>
                <a:gd name="connsiteX1" fmla="*/ 0 w 538755"/>
                <a:gd name="connsiteY1" fmla="*/ 251460 h 2953801"/>
                <a:gd name="connsiteX2" fmla="*/ 73651 w 538755"/>
                <a:gd name="connsiteY2" fmla="*/ 73651 h 2953801"/>
                <a:gd name="connsiteX3" fmla="*/ 251460 w 538755"/>
                <a:gd name="connsiteY3" fmla="*/ 0 h 2953801"/>
                <a:gd name="connsiteX4" fmla="*/ 251460 w 538755"/>
                <a:gd name="connsiteY4" fmla="*/ 0 h 2953801"/>
                <a:gd name="connsiteX5" fmla="*/ 429269 w 538755"/>
                <a:gd name="connsiteY5" fmla="*/ 73651 h 2953801"/>
                <a:gd name="connsiteX6" fmla="*/ 502920 w 538755"/>
                <a:gd name="connsiteY6" fmla="*/ 251460 h 2953801"/>
                <a:gd name="connsiteX7" fmla="*/ 538755 w 538755"/>
                <a:gd name="connsiteY7" fmla="*/ 2953801 h 2953801"/>
                <a:gd name="connsiteX0" fmla="*/ 4542 w 536285"/>
                <a:gd name="connsiteY0" fmla="*/ 2863516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 name="connsiteX0" fmla="*/ 6777 w 536285"/>
                <a:gd name="connsiteY0" fmla="*/ 2849391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285" h="2938929">
                  <a:moveTo>
                    <a:pt x="6777" y="2849391"/>
                  </a:moveTo>
                  <a:cubicBezTo>
                    <a:pt x="6668" y="1978928"/>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17682" y="905440"/>
                    <a:pt x="536285" y="293892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0708" y="-641833"/>
            <a:ext cx="985797" cy="604813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81537"/>
              <a:gd name="connsiteY0" fmla="*/ 6172200 h 6338829"/>
              <a:gd name="connsiteX1" fmla="*/ 0 w 981537"/>
              <a:gd name="connsiteY1" fmla="*/ 6172200 h 6338829"/>
              <a:gd name="connsiteX2" fmla="*/ 0 w 981537"/>
              <a:gd name="connsiteY2" fmla="*/ 6172200 h 6338829"/>
              <a:gd name="connsiteX3" fmla="*/ 0 w 981537"/>
              <a:gd name="connsiteY3" fmla="*/ 457200 h 6338829"/>
              <a:gd name="connsiteX4" fmla="*/ 133911 w 981537"/>
              <a:gd name="connsiteY4" fmla="*/ 133911 h 6338829"/>
              <a:gd name="connsiteX5" fmla="*/ 457201 w 981537"/>
              <a:gd name="connsiteY5" fmla="*/ 1 h 6338829"/>
              <a:gd name="connsiteX6" fmla="*/ 457200 w 981537"/>
              <a:gd name="connsiteY6" fmla="*/ 0 h 6338829"/>
              <a:gd name="connsiteX7" fmla="*/ 457200 w 981537"/>
              <a:gd name="connsiteY7" fmla="*/ 0 h 6338829"/>
              <a:gd name="connsiteX8" fmla="*/ 780489 w 981537"/>
              <a:gd name="connsiteY8" fmla="*/ 133911 h 6338829"/>
              <a:gd name="connsiteX9" fmla="*/ 914399 w 981537"/>
              <a:gd name="connsiteY9" fmla="*/ 457201 h 6338829"/>
              <a:gd name="connsiteX10" fmla="*/ 981537 w 981537"/>
              <a:gd name="connsiteY10" fmla="*/ 6338829 h 633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537" h="6338829">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89058" y="4544471"/>
                  <a:pt x="981537" y="6338829"/>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0" name="Group 29"/>
          <p:cNvGrpSpPr/>
          <p:nvPr/>
        </p:nvGrpSpPr>
        <p:grpSpPr>
          <a:xfrm>
            <a:off x="787878" y="-970104"/>
            <a:ext cx="5636587" cy="2701922"/>
            <a:chOff x="787878" y="-970104"/>
            <a:chExt cx="5636587" cy="2701922"/>
          </a:xfrm>
        </p:grpSpPr>
        <p:sp>
          <p:nvSpPr>
            <p:cNvPr id="37" name="Oval 36"/>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2" name="Oval 41"/>
            <p:cNvSpPr/>
            <p:nvPr userDrawn="1"/>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1" name="Oval 40"/>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4" name="Pie 33"/>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6" name="Oval 35"/>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8" name="Arc 37"/>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6" name="Pie 45"/>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7" name="Arc 46"/>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8" name="Oval 47"/>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9" name="Oval 48"/>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0" name="Arc 39"/>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0" name="Oval 49"/>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1" name="Oval 50"/>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32" name="Rectangle 31"/>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rot="21042312">
            <a:off x="1022823" y="2961459"/>
            <a:ext cx="7551601"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rot="21060000">
            <a:off x="2550459" y="4704801"/>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4" name="Rectangle 33"/>
          <p:cNvSpPr/>
          <p:nvPr/>
        </p:nvSpPr>
        <p:spPr>
          <a:xfrm>
            <a:off x="9144" y="2476500"/>
            <a:ext cx="9125712" cy="4368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24765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8F1B69E8-23E9-4C1F-AA2B-3C5BA6EDBEAE}" type="datetimeFigureOut">
              <a:rPr lang="en-US" smtClean="0"/>
              <a:t>8/4/14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2" name="Title 1"/>
          <p:cNvSpPr>
            <a:spLocks noGrp="1"/>
          </p:cNvSpPr>
          <p:nvPr>
            <p:ph type="title"/>
          </p:nvPr>
        </p:nvSpPr>
        <p:spPr>
          <a:xfrm>
            <a:off x="4477870" y="990600"/>
            <a:ext cx="3951755" cy="1431832"/>
          </a:xfrm>
        </p:spPr>
        <p:txBody>
          <a:bodyPr anchor="b"/>
          <a:lstStyle>
            <a:lvl1pPr algn="l">
              <a:lnSpc>
                <a:spcPct val="100000"/>
              </a:lnSpc>
              <a:defRPr sz="3000" b="0"/>
            </a:lvl1pPr>
          </a:lstStyle>
          <a:p>
            <a:r>
              <a:rPr lang="en-US" smtClean="0"/>
              <a:t>Click to edit Master title style</a:t>
            </a:r>
            <a:endParaRPr/>
          </a:p>
        </p:txBody>
      </p:sp>
      <p:sp>
        <p:nvSpPr>
          <p:cNvPr id="3" name="Picture Placeholder 2"/>
          <p:cNvSpPr>
            <a:spLocks noGrp="1"/>
          </p:cNvSpPr>
          <p:nvPr>
            <p:ph type="pic" idx="1"/>
          </p:nvPr>
        </p:nvSpPr>
        <p:spPr>
          <a:xfrm rot="21416935">
            <a:off x="414291" y="1321671"/>
            <a:ext cx="3703911" cy="5202978"/>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477870" y="2547938"/>
            <a:ext cx="3951755" cy="3700462"/>
          </a:xfrm>
        </p:spPr>
        <p:txBody>
          <a:bodyPr>
            <a:normAutofit/>
          </a:bodyPr>
          <a:lstStyle>
            <a:lvl1pPr marL="0" indent="0">
              <a:spcAft>
                <a:spcPts val="10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34" name="Group 33"/>
          <p:cNvGrpSpPr/>
          <p:nvPr/>
        </p:nvGrpSpPr>
        <p:grpSpPr>
          <a:xfrm>
            <a:off x="9144" y="3810000"/>
            <a:ext cx="9125712" cy="3035300"/>
            <a:chOff x="9144" y="3810000"/>
            <a:chExt cx="9125712" cy="3035300"/>
          </a:xfrm>
        </p:grpSpPr>
        <p:sp>
          <p:nvSpPr>
            <p:cNvPr id="35" name="Rectangle 34"/>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8F1B69E8-23E9-4C1F-AA2B-3C5BA6EDBEAE}" type="datetimeFigureOut">
              <a:rPr lang="en-US" smtClean="0"/>
              <a:t>8/4/14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3" name="Picture Placeholder 2"/>
          <p:cNvSpPr>
            <a:spLocks noGrp="1"/>
          </p:cNvSpPr>
          <p:nvPr>
            <p:ph type="pic" idx="1"/>
          </p:nvPr>
        </p:nvSpPr>
        <p:spPr>
          <a:xfrm rot="21338992">
            <a:off x="2407361" y="921379"/>
            <a:ext cx="4329278" cy="334071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Pictures above Caption">
    <p:spTree>
      <p:nvGrpSpPr>
        <p:cNvPr id="1" name=""/>
        <p:cNvGrpSpPr/>
        <p:nvPr/>
      </p:nvGrpSpPr>
      <p:grpSpPr>
        <a:xfrm>
          <a:off x="0" y="0"/>
          <a:ext cx="0" cy="0"/>
          <a:chOff x="0" y="0"/>
          <a:chExt cx="0" cy="0"/>
        </a:xfrm>
      </p:grpSpPr>
      <p:grpSp>
        <p:nvGrpSpPr>
          <p:cNvPr id="36" name="Group 35"/>
          <p:cNvGrpSpPr/>
          <p:nvPr/>
        </p:nvGrpSpPr>
        <p:grpSpPr>
          <a:xfrm>
            <a:off x="9144" y="3810000"/>
            <a:ext cx="9125712" cy="3035300"/>
            <a:chOff x="9144" y="3810000"/>
            <a:chExt cx="9125712" cy="3035300"/>
          </a:xfrm>
        </p:grpSpPr>
        <p:sp>
          <p:nvSpPr>
            <p:cNvPr id="33" name="Rectangle 32"/>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5" name="Straight Connector 34"/>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8F1B69E8-23E9-4C1F-AA2B-3C5BA6EDBEAE}" type="datetimeFigureOut">
              <a:rPr lang="en-US" smtClean="0"/>
              <a:t>8/4/14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3" name="Picture Placeholder 2"/>
          <p:cNvSpPr>
            <a:spLocks noGrp="1"/>
          </p:cNvSpPr>
          <p:nvPr>
            <p:ph type="pic" idx="1"/>
          </p:nvPr>
        </p:nvSpPr>
        <p:spPr>
          <a:xfrm rot="21338992">
            <a:off x="4305320" y="997812"/>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
        <p:nvSpPr>
          <p:cNvPr id="34" name="Picture Placeholder 2"/>
          <p:cNvSpPr>
            <a:spLocks noGrp="1"/>
          </p:cNvSpPr>
          <p:nvPr>
            <p:ph type="pic" idx="13"/>
          </p:nvPr>
        </p:nvSpPr>
        <p:spPr>
          <a:xfrm rot="153739">
            <a:off x="451737" y="946831"/>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normAutofit/>
          </a:bodyPr>
          <a:lstStyle>
            <a:lvl1pPr>
              <a:defRPr sz="22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8F1B69E8-23E9-4C1F-AA2B-3C5BA6EDBEAE}" type="datetimeFigureOut">
              <a:rPr lang="en-US" smtClean="0"/>
              <a:t>8/4/14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ound Same Side Corner Rectangle 7"/>
          <p:cNvSpPr/>
          <p:nvPr/>
        </p:nvSpPr>
        <p:spPr>
          <a:xfrm>
            <a:off x="7299292" y="443753"/>
            <a:ext cx="1535425" cy="6400800"/>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Vertical Title 1"/>
          <p:cNvSpPr>
            <a:spLocks noGrp="1"/>
          </p:cNvSpPr>
          <p:nvPr>
            <p:ph type="title" orient="vert"/>
          </p:nvPr>
        </p:nvSpPr>
        <p:spPr>
          <a:xfrm>
            <a:off x="7318248" y="914400"/>
            <a:ext cx="1444752"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12787" y="1183341"/>
            <a:ext cx="6104871" cy="5217458"/>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8F1B69E8-23E9-4C1F-AA2B-3C5BA6EDBEAE}" type="datetimeFigureOut">
              <a:rPr lang="en-US" smtClean="0"/>
              <a:t>8/4/14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8F1B69E8-23E9-4C1F-AA2B-3C5BA6EDBEAE}" type="datetimeFigureOut">
              <a:rPr lang="en-US" smtClean="0"/>
              <a:t>8/4/14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34" name="Freeform 33"/>
          <p:cNvSpPr/>
          <p:nvPr/>
        </p:nvSpPr>
        <p:spPr>
          <a:xfrm rot="15660000">
            <a:off x="5179560" y="183749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27" name="Group 26"/>
          <p:cNvGrpSpPr/>
          <p:nvPr/>
        </p:nvGrpSpPr>
        <p:grpSpPr>
          <a:xfrm>
            <a:off x="787878" y="-970104"/>
            <a:ext cx="5636587" cy="2701922"/>
            <a:chOff x="787878" y="-970104"/>
            <a:chExt cx="5636587" cy="2701922"/>
          </a:xfrm>
        </p:grpSpPr>
        <p:sp>
          <p:nvSpPr>
            <p:cNvPr id="31" name="Oval 30"/>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Oval 31"/>
            <p:cNvSpPr/>
            <p:nvPr/>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3" name="Oval 32"/>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5" name="Pie 34"/>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9" name="Oval 38"/>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3" name="Arc 42"/>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4" name="Pie 43"/>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Arc 44"/>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3" name="Oval 52"/>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4" name="Oval 53"/>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5" name="Arc 54"/>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6" name="Oval 55"/>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7" name="Oval 56"/>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2786" y="67657"/>
            <a:ext cx="967012" cy="6030348"/>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Freeform 20"/>
          <p:cNvSpPr/>
          <p:nvPr/>
        </p:nvSpPr>
        <p:spPr>
          <a:xfrm rot="15669120">
            <a:off x="4038986" y="-17105"/>
            <a:ext cx="1788669" cy="8821162"/>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132845 w 2209695"/>
              <a:gd name="connsiteY0" fmla="*/ 885693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70836 w 2209695"/>
              <a:gd name="connsiteY0" fmla="*/ 8848823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70836" y="8848823"/>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Freeform 25"/>
          <p:cNvSpPr/>
          <p:nvPr/>
        </p:nvSpPr>
        <p:spPr>
          <a:xfrm rot="15660000">
            <a:off x="6127955" y="621077"/>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7864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411412"/>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Freeform 28"/>
          <p:cNvSpPr/>
          <p:nvPr/>
        </p:nvSpPr>
        <p:spPr>
          <a:xfrm rot="15660000">
            <a:off x="7468982" y="1865445"/>
            <a:ext cx="528237" cy="2948568"/>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37" h="2951509">
                <a:moveTo>
                  <a:pt x="328" y="2862849"/>
                </a:moveTo>
                <a:cubicBezTo>
                  <a:pt x="219" y="1992386"/>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05702" y="918020"/>
                  <a:pt x="524305" y="295150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ctrTitle"/>
          </p:nvPr>
        </p:nvSpPr>
        <p:spPr>
          <a:xfrm rot="21042312">
            <a:off x="1248863" y="3564661"/>
            <a:ext cx="7324068"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0" name="Picture Placeholder 2"/>
          <p:cNvSpPr>
            <a:spLocks noGrp="1"/>
          </p:cNvSpPr>
          <p:nvPr>
            <p:ph type="pic" idx="13"/>
          </p:nvPr>
        </p:nvSpPr>
        <p:spPr>
          <a:xfrm rot="21068552">
            <a:off x="914505" y="836686"/>
            <a:ext cx="3923711" cy="2804658"/>
          </a:xfrm>
          <a:prstGeom prst="roundRect">
            <a:avLst>
              <a:gd name="adj" fmla="val 7476"/>
            </a:avLst>
          </a:prstGeom>
          <a:ln w="63500">
            <a:solidFill>
              <a:schemeClr val="accent2"/>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8" name="Rectangle 57"/>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6" name="Subtitle 2"/>
          <p:cNvSpPr>
            <a:spLocks noGrp="1"/>
          </p:cNvSpPr>
          <p:nvPr>
            <p:ph type="subTitle" idx="1"/>
          </p:nvPr>
        </p:nvSpPr>
        <p:spPr>
          <a:xfrm rot="21060000">
            <a:off x="2550459" y="4990824"/>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ectionHeaderOverlay.png"/>
          <p:cNvPicPr>
            <a:picLocks noChangeAspect="1"/>
          </p:cNvPicPr>
          <p:nvPr/>
        </p:nvPicPr>
        <p:blipFill>
          <a:blip r:embed="rId2"/>
          <a:stretch>
            <a:fillRect/>
          </a:stretch>
        </p:blipFill>
        <p:spPr>
          <a:xfrm>
            <a:off x="0" y="0"/>
            <a:ext cx="9144000" cy="6858000"/>
          </a:xfrm>
          <a:prstGeom prst="rect">
            <a:avLst/>
          </a:prstGeom>
        </p:spPr>
      </p:pic>
      <p:sp>
        <p:nvSpPr>
          <p:cNvPr id="43" name="Freeform 42"/>
          <p:cNvSpPr/>
          <p:nvPr/>
        </p:nvSpPr>
        <p:spPr>
          <a:xfrm rot="4809906">
            <a:off x="3408662" y="1817251"/>
            <a:ext cx="1100209" cy="8104720"/>
          </a:xfrm>
          <a:custGeom>
            <a:avLst/>
            <a:gdLst>
              <a:gd name="connsiteX0" fmla="*/ 533400 w 1066800"/>
              <a:gd name="connsiteY0" fmla="*/ 0 h 8120268"/>
              <a:gd name="connsiteX1" fmla="*/ 533400 w 1066800"/>
              <a:gd name="connsiteY1" fmla="*/ 0 h 8120268"/>
              <a:gd name="connsiteX2" fmla="*/ 910571 w 1066800"/>
              <a:gd name="connsiteY2" fmla="*/ 156230 h 8120268"/>
              <a:gd name="connsiteX3" fmla="*/ 1066800 w 1066800"/>
              <a:gd name="connsiteY3" fmla="*/ 533401 h 8120268"/>
              <a:gd name="connsiteX4" fmla="*/ 1066800 w 1066800"/>
              <a:gd name="connsiteY4" fmla="*/ 8120268 h 8120268"/>
              <a:gd name="connsiteX5" fmla="*/ 1066800 w 1066800"/>
              <a:gd name="connsiteY5" fmla="*/ 8120268 h 8120268"/>
              <a:gd name="connsiteX6" fmla="*/ 1066800 w 1066800"/>
              <a:gd name="connsiteY6" fmla="*/ 8120268 h 8120268"/>
              <a:gd name="connsiteX7" fmla="*/ 0 w 1066800"/>
              <a:gd name="connsiteY7" fmla="*/ 8120268 h 8120268"/>
              <a:gd name="connsiteX8" fmla="*/ 0 w 1066800"/>
              <a:gd name="connsiteY8" fmla="*/ 8120268 h 8120268"/>
              <a:gd name="connsiteX9" fmla="*/ 0 w 1066800"/>
              <a:gd name="connsiteY9" fmla="*/ 8120268 h 8120268"/>
              <a:gd name="connsiteX10" fmla="*/ 0 w 1066800"/>
              <a:gd name="connsiteY10" fmla="*/ 533400 h 8120268"/>
              <a:gd name="connsiteX11" fmla="*/ 156230 w 1066800"/>
              <a:gd name="connsiteY11" fmla="*/ 156229 h 8120268"/>
              <a:gd name="connsiteX12" fmla="*/ 533401 w 1066800"/>
              <a:gd name="connsiteY12" fmla="*/ 0 h 8120268"/>
              <a:gd name="connsiteX13" fmla="*/ 533400 w 1066800"/>
              <a:gd name="connsiteY13" fmla="*/ 0 h 8120268"/>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28952"/>
              <a:gd name="connsiteY0" fmla="*/ 602505 h 8722773"/>
              <a:gd name="connsiteX1" fmla="*/ 533400 w 1128952"/>
              <a:gd name="connsiteY1" fmla="*/ 602505 h 8722773"/>
              <a:gd name="connsiteX2" fmla="*/ 910571 w 1128952"/>
              <a:gd name="connsiteY2" fmla="*/ 758735 h 8722773"/>
              <a:gd name="connsiteX3" fmla="*/ 1066800 w 1128952"/>
              <a:gd name="connsiteY3" fmla="*/ 1135906 h 8722773"/>
              <a:gd name="connsiteX4" fmla="*/ 1109048 w 1128952"/>
              <a:gd name="connsiteY4" fmla="*/ 7478466 h 8722773"/>
              <a:gd name="connsiteX5" fmla="*/ 1066800 w 1128952"/>
              <a:gd name="connsiteY5" fmla="*/ 8722773 h 8722773"/>
              <a:gd name="connsiteX6" fmla="*/ 1066800 w 1128952"/>
              <a:gd name="connsiteY6" fmla="*/ 8722773 h 8722773"/>
              <a:gd name="connsiteX7" fmla="*/ 1066800 w 1128952"/>
              <a:gd name="connsiteY7" fmla="*/ 8722773 h 8722773"/>
              <a:gd name="connsiteX8" fmla="*/ 0 w 1128952"/>
              <a:gd name="connsiteY8" fmla="*/ 8722773 h 8722773"/>
              <a:gd name="connsiteX9" fmla="*/ 0 w 1128952"/>
              <a:gd name="connsiteY9" fmla="*/ 8722773 h 8722773"/>
              <a:gd name="connsiteX10" fmla="*/ 0 w 1128952"/>
              <a:gd name="connsiteY10" fmla="*/ 8722773 h 8722773"/>
              <a:gd name="connsiteX11" fmla="*/ 0 w 1128952"/>
              <a:gd name="connsiteY11" fmla="*/ 1135905 h 8722773"/>
              <a:gd name="connsiteX12" fmla="*/ 156230 w 1128952"/>
              <a:gd name="connsiteY12" fmla="*/ 758734 h 8722773"/>
              <a:gd name="connsiteX13" fmla="*/ 533401 w 1128952"/>
              <a:gd name="connsiteY13" fmla="*/ 602505 h 8722773"/>
              <a:gd name="connsiteX14" fmla="*/ 533400 w 1128952"/>
              <a:gd name="connsiteY14" fmla="*/ 602505 h 8722773"/>
              <a:gd name="connsiteX0" fmla="*/ 533400 w 1109048"/>
              <a:gd name="connsiteY0" fmla="*/ 602505 h 8722773"/>
              <a:gd name="connsiteX1" fmla="*/ 533400 w 1109048"/>
              <a:gd name="connsiteY1" fmla="*/ 602505 h 8722773"/>
              <a:gd name="connsiteX2" fmla="*/ 910571 w 1109048"/>
              <a:gd name="connsiteY2" fmla="*/ 758735 h 8722773"/>
              <a:gd name="connsiteX3" fmla="*/ 1066800 w 1109048"/>
              <a:gd name="connsiteY3" fmla="*/ 1135906 h 8722773"/>
              <a:gd name="connsiteX4" fmla="*/ 1109048 w 1109048"/>
              <a:gd name="connsiteY4" fmla="*/ 7478466 h 8722773"/>
              <a:gd name="connsiteX5" fmla="*/ 1066800 w 1109048"/>
              <a:gd name="connsiteY5" fmla="*/ 8722773 h 8722773"/>
              <a:gd name="connsiteX6" fmla="*/ 1066800 w 1109048"/>
              <a:gd name="connsiteY6" fmla="*/ 8722773 h 8722773"/>
              <a:gd name="connsiteX7" fmla="*/ 1066800 w 1109048"/>
              <a:gd name="connsiteY7" fmla="*/ 8722773 h 8722773"/>
              <a:gd name="connsiteX8" fmla="*/ 0 w 1109048"/>
              <a:gd name="connsiteY8" fmla="*/ 8722773 h 8722773"/>
              <a:gd name="connsiteX9" fmla="*/ 0 w 1109048"/>
              <a:gd name="connsiteY9" fmla="*/ 8722773 h 8722773"/>
              <a:gd name="connsiteX10" fmla="*/ 0 w 1109048"/>
              <a:gd name="connsiteY10" fmla="*/ 8722773 h 8722773"/>
              <a:gd name="connsiteX11" fmla="*/ 0 w 1109048"/>
              <a:gd name="connsiteY11" fmla="*/ 1135905 h 8722773"/>
              <a:gd name="connsiteX12" fmla="*/ 156230 w 1109048"/>
              <a:gd name="connsiteY12" fmla="*/ 758734 h 8722773"/>
              <a:gd name="connsiteX13" fmla="*/ 533401 w 1109048"/>
              <a:gd name="connsiteY13" fmla="*/ 602505 h 8722773"/>
              <a:gd name="connsiteX14" fmla="*/ 533400 w 1109048"/>
              <a:gd name="connsiteY14" fmla="*/ 602505 h 8722773"/>
              <a:gd name="connsiteX0" fmla="*/ 533400 w 1109048"/>
              <a:gd name="connsiteY0" fmla="*/ 602799 h 8723067"/>
              <a:gd name="connsiteX1" fmla="*/ 533400 w 1109048"/>
              <a:gd name="connsiteY1" fmla="*/ 602799 h 8723067"/>
              <a:gd name="connsiteX2" fmla="*/ 910571 w 1109048"/>
              <a:gd name="connsiteY2" fmla="*/ 759029 h 8723067"/>
              <a:gd name="connsiteX3" fmla="*/ 1066800 w 1109048"/>
              <a:gd name="connsiteY3" fmla="*/ 1136200 h 8723067"/>
              <a:gd name="connsiteX4" fmla="*/ 1109048 w 1109048"/>
              <a:gd name="connsiteY4" fmla="*/ 7478760 h 8723067"/>
              <a:gd name="connsiteX5" fmla="*/ 1066800 w 1109048"/>
              <a:gd name="connsiteY5" fmla="*/ 8723067 h 8723067"/>
              <a:gd name="connsiteX6" fmla="*/ 1066800 w 1109048"/>
              <a:gd name="connsiteY6" fmla="*/ 8723067 h 8723067"/>
              <a:gd name="connsiteX7" fmla="*/ 1066800 w 1109048"/>
              <a:gd name="connsiteY7" fmla="*/ 8723067 h 8723067"/>
              <a:gd name="connsiteX8" fmla="*/ 0 w 1109048"/>
              <a:gd name="connsiteY8" fmla="*/ 8723067 h 8723067"/>
              <a:gd name="connsiteX9" fmla="*/ 0 w 1109048"/>
              <a:gd name="connsiteY9" fmla="*/ 8723067 h 8723067"/>
              <a:gd name="connsiteX10" fmla="*/ 0 w 1109048"/>
              <a:gd name="connsiteY10" fmla="*/ 8723067 h 8723067"/>
              <a:gd name="connsiteX11" fmla="*/ 0 w 1109048"/>
              <a:gd name="connsiteY11" fmla="*/ 1136199 h 8723067"/>
              <a:gd name="connsiteX12" fmla="*/ 156230 w 1109048"/>
              <a:gd name="connsiteY12" fmla="*/ 759028 h 8723067"/>
              <a:gd name="connsiteX13" fmla="*/ 533401 w 1109048"/>
              <a:gd name="connsiteY13" fmla="*/ 602799 h 8723067"/>
              <a:gd name="connsiteX14" fmla="*/ 533400 w 1109048"/>
              <a:gd name="connsiteY14" fmla="*/ 602799 h 8723067"/>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66800 w 1109048"/>
              <a:gd name="connsiteY7" fmla="*/ 8120268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84010 w 1109048"/>
              <a:gd name="connsiteY7" fmla="*/ 8053661 h 8120268"/>
              <a:gd name="connsiteX8" fmla="*/ 852372 w 1109048"/>
              <a:gd name="connsiteY8" fmla="*/ 8083096 h 8120268"/>
              <a:gd name="connsiteX9" fmla="*/ 0 w 1109048"/>
              <a:gd name="connsiteY9" fmla="*/ 8120268 h 8120268"/>
              <a:gd name="connsiteX10" fmla="*/ 0 w 1109048"/>
              <a:gd name="connsiteY10" fmla="*/ 8120268 h 8120268"/>
              <a:gd name="connsiteX11" fmla="*/ 0 w 1109048"/>
              <a:gd name="connsiteY11" fmla="*/ 8120268 h 8120268"/>
              <a:gd name="connsiteX12" fmla="*/ 0 w 1109048"/>
              <a:gd name="connsiteY12" fmla="*/ 533400 h 8120268"/>
              <a:gd name="connsiteX13" fmla="*/ 156230 w 1109048"/>
              <a:gd name="connsiteY13" fmla="*/ 156229 h 8120268"/>
              <a:gd name="connsiteX14" fmla="*/ 533401 w 1109048"/>
              <a:gd name="connsiteY14" fmla="*/ 0 h 8120268"/>
              <a:gd name="connsiteX15" fmla="*/ 533400 w 1109048"/>
              <a:gd name="connsiteY15"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852372 w 1109048"/>
              <a:gd name="connsiteY6" fmla="*/ 8083096 h 8120268"/>
              <a:gd name="connsiteX7" fmla="*/ 0 w 1109048"/>
              <a:gd name="connsiteY7" fmla="*/ 8120268 h 8120268"/>
              <a:gd name="connsiteX8" fmla="*/ 0 w 1109048"/>
              <a:gd name="connsiteY8" fmla="*/ 8120268 h 8120268"/>
              <a:gd name="connsiteX9" fmla="*/ 0 w 1109048"/>
              <a:gd name="connsiteY9" fmla="*/ 8120268 h 8120268"/>
              <a:gd name="connsiteX10" fmla="*/ 0 w 1109048"/>
              <a:gd name="connsiteY10" fmla="*/ 533400 h 8120268"/>
              <a:gd name="connsiteX11" fmla="*/ 156230 w 1109048"/>
              <a:gd name="connsiteY11" fmla="*/ 156229 h 8120268"/>
              <a:gd name="connsiteX12" fmla="*/ 533401 w 1109048"/>
              <a:gd name="connsiteY12" fmla="*/ 0 h 8120268"/>
              <a:gd name="connsiteX13" fmla="*/ 533400 w 1109048"/>
              <a:gd name="connsiteY13"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0 w 1109048"/>
              <a:gd name="connsiteY8" fmla="*/ 8120268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17782 w 1109048"/>
              <a:gd name="connsiteY8" fmla="*/ 7974865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17782 w 1109048"/>
              <a:gd name="connsiteY7" fmla="*/ 7974865 h 8120268"/>
              <a:gd name="connsiteX8" fmla="*/ 0 w 1109048"/>
              <a:gd name="connsiteY8" fmla="*/ 533400 h 8120268"/>
              <a:gd name="connsiteX9" fmla="*/ 156230 w 1109048"/>
              <a:gd name="connsiteY9" fmla="*/ 156229 h 8120268"/>
              <a:gd name="connsiteX10" fmla="*/ 533401 w 1109048"/>
              <a:gd name="connsiteY10" fmla="*/ 0 h 8120268"/>
              <a:gd name="connsiteX11" fmla="*/ 533400 w 1109048"/>
              <a:gd name="connsiteY11" fmla="*/ 0 h 8120268"/>
              <a:gd name="connsiteX0" fmla="*/ 533400 w 1109048"/>
              <a:gd name="connsiteY0" fmla="*/ 0 h 8083096"/>
              <a:gd name="connsiteX1" fmla="*/ 533400 w 1109048"/>
              <a:gd name="connsiteY1" fmla="*/ 0 h 8083096"/>
              <a:gd name="connsiteX2" fmla="*/ 910571 w 1109048"/>
              <a:gd name="connsiteY2" fmla="*/ 156230 h 8083096"/>
              <a:gd name="connsiteX3" fmla="*/ 1066800 w 1109048"/>
              <a:gd name="connsiteY3" fmla="*/ 533401 h 8083096"/>
              <a:gd name="connsiteX4" fmla="*/ 1109048 w 1109048"/>
              <a:gd name="connsiteY4" fmla="*/ 6875961 h 8083096"/>
              <a:gd name="connsiteX5" fmla="*/ 852372 w 1109048"/>
              <a:gd name="connsiteY5" fmla="*/ 8083096 h 8083096"/>
              <a:gd name="connsiteX6" fmla="*/ 17782 w 1109048"/>
              <a:gd name="connsiteY6" fmla="*/ 7974865 h 8083096"/>
              <a:gd name="connsiteX7" fmla="*/ 0 w 1109048"/>
              <a:gd name="connsiteY7" fmla="*/ 533400 h 8083096"/>
              <a:gd name="connsiteX8" fmla="*/ 156230 w 1109048"/>
              <a:gd name="connsiteY8" fmla="*/ 156229 h 8083096"/>
              <a:gd name="connsiteX9" fmla="*/ 533401 w 1109048"/>
              <a:gd name="connsiteY9" fmla="*/ 0 h 8083096"/>
              <a:gd name="connsiteX10" fmla="*/ 533400 w 1109048"/>
              <a:gd name="connsiteY10" fmla="*/ 0 h 8083096"/>
              <a:gd name="connsiteX0" fmla="*/ 533400 w 1100209"/>
              <a:gd name="connsiteY0" fmla="*/ 0 h 8083096"/>
              <a:gd name="connsiteX1" fmla="*/ 533400 w 1100209"/>
              <a:gd name="connsiteY1" fmla="*/ 0 h 8083096"/>
              <a:gd name="connsiteX2" fmla="*/ 910571 w 1100209"/>
              <a:gd name="connsiteY2" fmla="*/ 156230 h 8083096"/>
              <a:gd name="connsiteX3" fmla="*/ 1066800 w 1100209"/>
              <a:gd name="connsiteY3" fmla="*/ 533401 h 8083096"/>
              <a:gd name="connsiteX4" fmla="*/ 1100209 w 1100209"/>
              <a:gd name="connsiteY4" fmla="*/ 6755640 h 8083096"/>
              <a:gd name="connsiteX5" fmla="*/ 852372 w 1100209"/>
              <a:gd name="connsiteY5" fmla="*/ 8083096 h 8083096"/>
              <a:gd name="connsiteX6" fmla="*/ 17782 w 1100209"/>
              <a:gd name="connsiteY6" fmla="*/ 7974865 h 8083096"/>
              <a:gd name="connsiteX7" fmla="*/ 0 w 1100209"/>
              <a:gd name="connsiteY7" fmla="*/ 533400 h 8083096"/>
              <a:gd name="connsiteX8" fmla="*/ 156230 w 1100209"/>
              <a:gd name="connsiteY8" fmla="*/ 156229 h 8083096"/>
              <a:gd name="connsiteX9" fmla="*/ 533401 w 1100209"/>
              <a:gd name="connsiteY9" fmla="*/ 0 h 8083096"/>
              <a:gd name="connsiteX10" fmla="*/ 533400 w 1100209"/>
              <a:gd name="connsiteY10" fmla="*/ 0 h 8083096"/>
              <a:gd name="connsiteX0" fmla="*/ 533400 w 1100209"/>
              <a:gd name="connsiteY0" fmla="*/ 0 h 8104720"/>
              <a:gd name="connsiteX1" fmla="*/ 533400 w 1100209"/>
              <a:gd name="connsiteY1" fmla="*/ 0 h 8104720"/>
              <a:gd name="connsiteX2" fmla="*/ 910571 w 1100209"/>
              <a:gd name="connsiteY2" fmla="*/ 156230 h 8104720"/>
              <a:gd name="connsiteX3" fmla="*/ 1066800 w 1100209"/>
              <a:gd name="connsiteY3" fmla="*/ 533401 h 8104720"/>
              <a:gd name="connsiteX4" fmla="*/ 1100209 w 1100209"/>
              <a:gd name="connsiteY4" fmla="*/ 6755640 h 8104720"/>
              <a:gd name="connsiteX5" fmla="*/ 848624 w 1100209"/>
              <a:gd name="connsiteY5" fmla="*/ 8104720 h 8104720"/>
              <a:gd name="connsiteX6" fmla="*/ 17782 w 1100209"/>
              <a:gd name="connsiteY6" fmla="*/ 7974865 h 8104720"/>
              <a:gd name="connsiteX7" fmla="*/ 0 w 1100209"/>
              <a:gd name="connsiteY7" fmla="*/ 533400 h 8104720"/>
              <a:gd name="connsiteX8" fmla="*/ 156230 w 1100209"/>
              <a:gd name="connsiteY8" fmla="*/ 156229 h 8104720"/>
              <a:gd name="connsiteX9" fmla="*/ 533401 w 1100209"/>
              <a:gd name="connsiteY9" fmla="*/ 0 h 8104720"/>
              <a:gd name="connsiteX10" fmla="*/ 533400 w 1100209"/>
              <a:gd name="connsiteY10" fmla="*/ 0 h 810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209" h="8104720">
                <a:moveTo>
                  <a:pt x="533400" y="0"/>
                </a:moveTo>
                <a:lnTo>
                  <a:pt x="533400" y="0"/>
                </a:lnTo>
                <a:cubicBezTo>
                  <a:pt x="674867" y="0"/>
                  <a:pt x="810539" y="56198"/>
                  <a:pt x="910571" y="156230"/>
                </a:cubicBezTo>
                <a:cubicBezTo>
                  <a:pt x="1010603" y="256262"/>
                  <a:pt x="1055019" y="390601"/>
                  <a:pt x="1066800" y="533401"/>
                </a:cubicBezTo>
                <a:cubicBezTo>
                  <a:pt x="1066437" y="2679490"/>
                  <a:pt x="1093715" y="6711917"/>
                  <a:pt x="1100209" y="6755640"/>
                </a:cubicBezTo>
                <a:lnTo>
                  <a:pt x="848624" y="8104720"/>
                </a:lnTo>
                <a:lnTo>
                  <a:pt x="17782" y="7974865"/>
                </a:lnTo>
                <a:cubicBezTo>
                  <a:pt x="11855" y="5494377"/>
                  <a:pt x="5927" y="3013888"/>
                  <a:pt x="0" y="533400"/>
                </a:cubicBezTo>
                <a:cubicBezTo>
                  <a:pt x="0" y="391933"/>
                  <a:pt x="56198" y="256261"/>
                  <a:pt x="156230" y="156229"/>
                </a:cubicBezTo>
                <a:cubicBezTo>
                  <a:pt x="256262" y="56197"/>
                  <a:pt x="391935" y="0"/>
                  <a:pt x="533401" y="0"/>
                </a:cubicBezTo>
                <a:lnTo>
                  <a:pt x="533400" y="0"/>
                </a:lnTo>
                <a:close/>
              </a:path>
            </a:pathLst>
          </a:custGeom>
          <a:solidFill>
            <a:schemeClr val="accent1">
              <a:alpha val="30000"/>
            </a:schemeClr>
          </a:solidFill>
          <a:ln>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Freeform 36"/>
          <p:cNvSpPr/>
          <p:nvPr/>
        </p:nvSpPr>
        <p:spPr>
          <a:xfrm rot="15600000" flipH="1" flipV="1">
            <a:off x="3393402" y="-445315"/>
            <a:ext cx="2008191"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93577" y="8811781"/>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rot="21000000">
            <a:off x="887172" y="5303003"/>
            <a:ext cx="6904501" cy="977900"/>
          </a:xfrm>
        </p:spPr>
        <p:txBody>
          <a:bodyPr vert="horz" lIns="91440" tIns="45720" rIns="91440" bIns="45720" rtlCol="0" anchor="ctr" anchorCtr="0">
            <a:normAutofit/>
          </a:bodyPr>
          <a:lstStyle>
            <a:lvl1pPr marL="0" indent="0" algn="r" defTabSz="914400" rtl="0" eaLnBrk="1" latinLnBrk="0" hangingPunct="1">
              <a:spcAft>
                <a:spcPts val="0"/>
              </a:spcAft>
              <a:buFontTx/>
              <a:buNone/>
              <a:defRPr sz="2400" kern="1200">
                <a:solidFill>
                  <a:schemeClr val="bg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grpSp>
        <p:nvGrpSpPr>
          <p:cNvPr id="33" name="Group 32"/>
          <p:cNvGrpSpPr/>
          <p:nvPr/>
        </p:nvGrpSpPr>
        <p:grpSpPr>
          <a:xfrm>
            <a:off x="2786799" y="-981635"/>
            <a:ext cx="4391155" cy="2734235"/>
            <a:chOff x="2786799" y="-981635"/>
            <a:chExt cx="4391155" cy="2734235"/>
          </a:xfrm>
        </p:grpSpPr>
        <p:sp>
          <p:nvSpPr>
            <p:cNvPr id="17" name="Oval 16"/>
            <p:cNvSpPr/>
            <p:nvPr/>
          </p:nvSpPr>
          <p:spPr>
            <a:xfrm>
              <a:off x="4495800" y="1143000"/>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1" name="Group 30"/>
            <p:cNvGrpSpPr/>
            <p:nvPr/>
          </p:nvGrpSpPr>
          <p:grpSpPr>
            <a:xfrm flipH="1">
              <a:off x="2913529" y="-726141"/>
              <a:ext cx="1671367" cy="1685976"/>
              <a:chOff x="7015433" y="-737502"/>
              <a:chExt cx="1671367" cy="1685976"/>
            </a:xfrm>
          </p:grpSpPr>
          <p:sp>
            <p:nvSpPr>
              <p:cNvPr id="24" name="Arc 23"/>
              <p:cNvSpPr/>
              <p:nvPr/>
            </p:nvSpPr>
            <p:spPr>
              <a:xfrm rot="6387309">
                <a:off x="7124585" y="-846654"/>
                <a:ext cx="1453063" cy="1671367"/>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p:nvSpPr>
            <p:spPr>
              <a:xfrm>
                <a:off x="7624910" y="3048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Oval 25"/>
              <p:cNvSpPr/>
              <p:nvPr/>
            </p:nvSpPr>
            <p:spPr>
              <a:xfrm>
                <a:off x="7062935" y="145351"/>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grpSp>
          <p:nvGrpSpPr>
            <p:cNvPr id="30" name="Group 29"/>
            <p:cNvGrpSpPr/>
            <p:nvPr/>
          </p:nvGrpSpPr>
          <p:grpSpPr>
            <a:xfrm>
              <a:off x="3352800" y="-981635"/>
              <a:ext cx="3825154" cy="2064221"/>
              <a:chOff x="3441115" y="-977153"/>
              <a:chExt cx="4194039" cy="2064221"/>
            </a:xfrm>
          </p:grpSpPr>
          <p:sp>
            <p:nvSpPr>
              <p:cNvPr id="20" name="Pie 19"/>
              <p:cNvSpPr/>
              <p:nvPr/>
            </p:nvSpPr>
            <p:spPr>
              <a:xfrm>
                <a:off x="3481535" y="-772181"/>
                <a:ext cx="3505316" cy="1521076"/>
              </a:xfrm>
              <a:prstGeom prst="pie">
                <a:avLst>
                  <a:gd name="adj1" fmla="val 22874"/>
                  <a:gd name="adj2" fmla="val 107862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4607455" y="134134"/>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Arc 21"/>
              <p:cNvSpPr/>
              <p:nvPr/>
            </p:nvSpPr>
            <p:spPr>
              <a:xfrm rot="12469977">
                <a:off x="3441115" y="-185498"/>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Arc 26"/>
              <p:cNvSpPr/>
              <p:nvPr/>
            </p:nvSpPr>
            <p:spPr>
              <a:xfrm rot="6387309">
                <a:off x="5658551" y="-1047889"/>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8" name="Oval 27"/>
            <p:cNvSpPr/>
            <p:nvPr/>
          </p:nvSpPr>
          <p:spPr>
            <a:xfrm>
              <a:off x="3063128" y="89647"/>
              <a:ext cx="267260" cy="2672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Chord 31"/>
            <p:cNvSpPr/>
            <p:nvPr/>
          </p:nvSpPr>
          <p:spPr>
            <a:xfrm rot="17618442">
              <a:off x="2809659" y="-85690"/>
              <a:ext cx="182880" cy="228600"/>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54" name="Round Same Side Corner Rectangle 53"/>
          <p:cNvSpPr/>
          <p:nvPr/>
        </p:nvSpPr>
        <p:spPr>
          <a:xfrm rot="4733987">
            <a:off x="1458981" y="2141099"/>
            <a:ext cx="809714" cy="2607556"/>
          </a:xfrm>
          <a:prstGeom prst="round2SameRect">
            <a:avLst>
              <a:gd name="adj1" fmla="val 50000"/>
              <a:gd name="adj2" fmla="val 0"/>
            </a:avLst>
          </a:prstGeom>
          <a:solidFill>
            <a:schemeClr val="accent1">
              <a:alpha val="65000"/>
            </a:schemeClr>
          </a:solidFill>
          <a:ln w="254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2" name="Freeform 51"/>
          <p:cNvSpPr/>
          <p:nvPr/>
        </p:nvSpPr>
        <p:spPr>
          <a:xfrm rot="4733987">
            <a:off x="814850" y="2202342"/>
            <a:ext cx="699135" cy="2512599"/>
          </a:xfrm>
          <a:custGeom>
            <a:avLst/>
            <a:gdLst>
              <a:gd name="connsiteX0" fmla="*/ 370199 w 740398"/>
              <a:gd name="connsiteY0" fmla="*/ 0 h 2607556"/>
              <a:gd name="connsiteX1" fmla="*/ 370199 w 740398"/>
              <a:gd name="connsiteY1" fmla="*/ 0 h 2607556"/>
              <a:gd name="connsiteX2" fmla="*/ 631969 w 740398"/>
              <a:gd name="connsiteY2" fmla="*/ 108429 h 2607556"/>
              <a:gd name="connsiteX3" fmla="*/ 740397 w 740398"/>
              <a:gd name="connsiteY3" fmla="*/ 370199 h 2607556"/>
              <a:gd name="connsiteX4" fmla="*/ 740398 w 740398"/>
              <a:gd name="connsiteY4" fmla="*/ 2607556 h 2607556"/>
              <a:gd name="connsiteX5" fmla="*/ 740398 w 740398"/>
              <a:gd name="connsiteY5" fmla="*/ 2607556 h 2607556"/>
              <a:gd name="connsiteX6" fmla="*/ 740398 w 740398"/>
              <a:gd name="connsiteY6" fmla="*/ 2607556 h 2607556"/>
              <a:gd name="connsiteX7" fmla="*/ 0 w 740398"/>
              <a:gd name="connsiteY7" fmla="*/ 2607556 h 2607556"/>
              <a:gd name="connsiteX8" fmla="*/ 0 w 740398"/>
              <a:gd name="connsiteY8" fmla="*/ 2607556 h 2607556"/>
              <a:gd name="connsiteX9" fmla="*/ 0 w 740398"/>
              <a:gd name="connsiteY9" fmla="*/ 2607556 h 2607556"/>
              <a:gd name="connsiteX10" fmla="*/ 0 w 740398"/>
              <a:gd name="connsiteY10" fmla="*/ 370199 h 2607556"/>
              <a:gd name="connsiteX11" fmla="*/ 108429 w 740398"/>
              <a:gd name="connsiteY11" fmla="*/ 108429 h 2607556"/>
              <a:gd name="connsiteX12" fmla="*/ 370199 w 740398"/>
              <a:gd name="connsiteY12" fmla="*/ 1 h 2607556"/>
              <a:gd name="connsiteX13" fmla="*/ 370199 w 740398"/>
              <a:gd name="connsiteY13" fmla="*/ 0 h 2607556"/>
              <a:gd name="connsiteX0" fmla="*/ 0 w 831838"/>
              <a:gd name="connsiteY0" fmla="*/ 2607556 h 2698996"/>
              <a:gd name="connsiteX1" fmla="*/ 0 w 831838"/>
              <a:gd name="connsiteY1" fmla="*/ 2607556 h 2698996"/>
              <a:gd name="connsiteX2" fmla="*/ 0 w 831838"/>
              <a:gd name="connsiteY2" fmla="*/ 2607556 h 2698996"/>
              <a:gd name="connsiteX3" fmla="*/ 0 w 831838"/>
              <a:gd name="connsiteY3" fmla="*/ 370199 h 2698996"/>
              <a:gd name="connsiteX4" fmla="*/ 108429 w 831838"/>
              <a:gd name="connsiteY4" fmla="*/ 108429 h 2698996"/>
              <a:gd name="connsiteX5" fmla="*/ 370199 w 831838"/>
              <a:gd name="connsiteY5" fmla="*/ 1 h 2698996"/>
              <a:gd name="connsiteX6" fmla="*/ 370199 w 831838"/>
              <a:gd name="connsiteY6" fmla="*/ 0 h 2698996"/>
              <a:gd name="connsiteX7" fmla="*/ 370199 w 831838"/>
              <a:gd name="connsiteY7" fmla="*/ 0 h 2698996"/>
              <a:gd name="connsiteX8" fmla="*/ 631969 w 831838"/>
              <a:gd name="connsiteY8" fmla="*/ 108429 h 2698996"/>
              <a:gd name="connsiteX9" fmla="*/ 740397 w 831838"/>
              <a:gd name="connsiteY9" fmla="*/ 370199 h 2698996"/>
              <a:gd name="connsiteX10" fmla="*/ 740398 w 831838"/>
              <a:gd name="connsiteY10" fmla="*/ 2607556 h 2698996"/>
              <a:gd name="connsiteX11" fmla="*/ 740398 w 831838"/>
              <a:gd name="connsiteY11" fmla="*/ 2607556 h 2698996"/>
              <a:gd name="connsiteX12" fmla="*/ 831838 w 831838"/>
              <a:gd name="connsiteY12" fmla="*/ 2698996 h 2698996"/>
              <a:gd name="connsiteX0" fmla="*/ 19377 w 851215"/>
              <a:gd name="connsiteY0" fmla="*/ 2607556 h 2698996"/>
              <a:gd name="connsiteX1" fmla="*/ 19377 w 851215"/>
              <a:gd name="connsiteY1" fmla="*/ 2607556 h 2698996"/>
              <a:gd name="connsiteX2" fmla="*/ 0 w 851215"/>
              <a:gd name="connsiteY2" fmla="*/ 2357093 h 2698996"/>
              <a:gd name="connsiteX3" fmla="*/ 19377 w 851215"/>
              <a:gd name="connsiteY3" fmla="*/ 370199 h 2698996"/>
              <a:gd name="connsiteX4" fmla="*/ 127806 w 851215"/>
              <a:gd name="connsiteY4" fmla="*/ 108429 h 2698996"/>
              <a:gd name="connsiteX5" fmla="*/ 389576 w 851215"/>
              <a:gd name="connsiteY5" fmla="*/ 1 h 2698996"/>
              <a:gd name="connsiteX6" fmla="*/ 389576 w 851215"/>
              <a:gd name="connsiteY6" fmla="*/ 0 h 2698996"/>
              <a:gd name="connsiteX7" fmla="*/ 389576 w 851215"/>
              <a:gd name="connsiteY7" fmla="*/ 0 h 2698996"/>
              <a:gd name="connsiteX8" fmla="*/ 651346 w 851215"/>
              <a:gd name="connsiteY8" fmla="*/ 108429 h 2698996"/>
              <a:gd name="connsiteX9" fmla="*/ 759774 w 851215"/>
              <a:gd name="connsiteY9" fmla="*/ 370199 h 2698996"/>
              <a:gd name="connsiteX10" fmla="*/ 759775 w 851215"/>
              <a:gd name="connsiteY10" fmla="*/ 2607556 h 2698996"/>
              <a:gd name="connsiteX11" fmla="*/ 759775 w 851215"/>
              <a:gd name="connsiteY11" fmla="*/ 2607556 h 2698996"/>
              <a:gd name="connsiteX12" fmla="*/ 851215 w 851215"/>
              <a:gd name="connsiteY12" fmla="*/ 2698996 h 2698996"/>
              <a:gd name="connsiteX0" fmla="*/ 19377 w 851215"/>
              <a:gd name="connsiteY0" fmla="*/ 2607556 h 2698996"/>
              <a:gd name="connsiteX1" fmla="*/ 0 w 851215"/>
              <a:gd name="connsiteY1" fmla="*/ 2357093 h 2698996"/>
              <a:gd name="connsiteX2" fmla="*/ 19377 w 851215"/>
              <a:gd name="connsiteY2" fmla="*/ 370199 h 2698996"/>
              <a:gd name="connsiteX3" fmla="*/ 127806 w 851215"/>
              <a:gd name="connsiteY3" fmla="*/ 108429 h 2698996"/>
              <a:gd name="connsiteX4" fmla="*/ 389576 w 851215"/>
              <a:gd name="connsiteY4" fmla="*/ 1 h 2698996"/>
              <a:gd name="connsiteX5" fmla="*/ 389576 w 851215"/>
              <a:gd name="connsiteY5" fmla="*/ 0 h 2698996"/>
              <a:gd name="connsiteX6" fmla="*/ 389576 w 851215"/>
              <a:gd name="connsiteY6" fmla="*/ 0 h 2698996"/>
              <a:gd name="connsiteX7" fmla="*/ 651346 w 851215"/>
              <a:gd name="connsiteY7" fmla="*/ 108429 h 2698996"/>
              <a:gd name="connsiteX8" fmla="*/ 759774 w 851215"/>
              <a:gd name="connsiteY8" fmla="*/ 370199 h 2698996"/>
              <a:gd name="connsiteX9" fmla="*/ 759775 w 851215"/>
              <a:gd name="connsiteY9" fmla="*/ 2607556 h 2698996"/>
              <a:gd name="connsiteX10" fmla="*/ 759775 w 851215"/>
              <a:gd name="connsiteY10" fmla="*/ 2607556 h 2698996"/>
              <a:gd name="connsiteX11" fmla="*/ 851215 w 851215"/>
              <a:gd name="connsiteY11" fmla="*/ 2698996 h 2698996"/>
              <a:gd name="connsiteX0" fmla="*/ 0 w 851215"/>
              <a:gd name="connsiteY0" fmla="*/ 2357093 h 2698996"/>
              <a:gd name="connsiteX1" fmla="*/ 19377 w 851215"/>
              <a:gd name="connsiteY1" fmla="*/ 370199 h 2698996"/>
              <a:gd name="connsiteX2" fmla="*/ 127806 w 851215"/>
              <a:gd name="connsiteY2" fmla="*/ 108429 h 2698996"/>
              <a:gd name="connsiteX3" fmla="*/ 389576 w 851215"/>
              <a:gd name="connsiteY3" fmla="*/ 1 h 2698996"/>
              <a:gd name="connsiteX4" fmla="*/ 389576 w 851215"/>
              <a:gd name="connsiteY4" fmla="*/ 0 h 2698996"/>
              <a:gd name="connsiteX5" fmla="*/ 389576 w 851215"/>
              <a:gd name="connsiteY5" fmla="*/ 0 h 2698996"/>
              <a:gd name="connsiteX6" fmla="*/ 651346 w 851215"/>
              <a:gd name="connsiteY6" fmla="*/ 108429 h 2698996"/>
              <a:gd name="connsiteX7" fmla="*/ 759774 w 851215"/>
              <a:gd name="connsiteY7" fmla="*/ 370199 h 2698996"/>
              <a:gd name="connsiteX8" fmla="*/ 759775 w 851215"/>
              <a:gd name="connsiteY8" fmla="*/ 2607556 h 2698996"/>
              <a:gd name="connsiteX9" fmla="*/ 759775 w 851215"/>
              <a:gd name="connsiteY9" fmla="*/ 2607556 h 2698996"/>
              <a:gd name="connsiteX10" fmla="*/ 851215 w 851215"/>
              <a:gd name="connsiteY10" fmla="*/ 2698996 h 2698996"/>
              <a:gd name="connsiteX0" fmla="*/ 0 w 759775"/>
              <a:gd name="connsiteY0" fmla="*/ 2357093 h 2607556"/>
              <a:gd name="connsiteX1" fmla="*/ 19377 w 759775"/>
              <a:gd name="connsiteY1" fmla="*/ 370199 h 2607556"/>
              <a:gd name="connsiteX2" fmla="*/ 127806 w 759775"/>
              <a:gd name="connsiteY2" fmla="*/ 108429 h 2607556"/>
              <a:gd name="connsiteX3" fmla="*/ 389576 w 759775"/>
              <a:gd name="connsiteY3" fmla="*/ 1 h 2607556"/>
              <a:gd name="connsiteX4" fmla="*/ 389576 w 759775"/>
              <a:gd name="connsiteY4" fmla="*/ 0 h 2607556"/>
              <a:gd name="connsiteX5" fmla="*/ 389576 w 759775"/>
              <a:gd name="connsiteY5" fmla="*/ 0 h 2607556"/>
              <a:gd name="connsiteX6" fmla="*/ 651346 w 759775"/>
              <a:gd name="connsiteY6" fmla="*/ 108429 h 2607556"/>
              <a:gd name="connsiteX7" fmla="*/ 759774 w 759775"/>
              <a:gd name="connsiteY7" fmla="*/ 370199 h 2607556"/>
              <a:gd name="connsiteX8" fmla="*/ 759775 w 759775"/>
              <a:gd name="connsiteY8" fmla="*/ 2607556 h 2607556"/>
              <a:gd name="connsiteX9" fmla="*/ 759775 w 759775"/>
              <a:gd name="connsiteY9" fmla="*/ 2607556 h 2607556"/>
              <a:gd name="connsiteX0" fmla="*/ 0 w 764702"/>
              <a:gd name="connsiteY0" fmla="*/ 2357093 h 2607556"/>
              <a:gd name="connsiteX1" fmla="*/ 19377 w 764702"/>
              <a:gd name="connsiteY1" fmla="*/ 370199 h 2607556"/>
              <a:gd name="connsiteX2" fmla="*/ 127806 w 764702"/>
              <a:gd name="connsiteY2" fmla="*/ 108429 h 2607556"/>
              <a:gd name="connsiteX3" fmla="*/ 389576 w 764702"/>
              <a:gd name="connsiteY3" fmla="*/ 1 h 2607556"/>
              <a:gd name="connsiteX4" fmla="*/ 389576 w 764702"/>
              <a:gd name="connsiteY4" fmla="*/ 0 h 2607556"/>
              <a:gd name="connsiteX5" fmla="*/ 389576 w 764702"/>
              <a:gd name="connsiteY5" fmla="*/ 0 h 2607556"/>
              <a:gd name="connsiteX6" fmla="*/ 651346 w 764702"/>
              <a:gd name="connsiteY6" fmla="*/ 108429 h 2607556"/>
              <a:gd name="connsiteX7" fmla="*/ 759774 w 764702"/>
              <a:gd name="connsiteY7" fmla="*/ 370199 h 2607556"/>
              <a:gd name="connsiteX8" fmla="*/ 759775 w 764702"/>
              <a:gd name="connsiteY8" fmla="*/ 2607556 h 2607556"/>
              <a:gd name="connsiteX9" fmla="*/ 764702 w 764702"/>
              <a:gd name="connsiteY9" fmla="*/ 2512599 h 2607556"/>
              <a:gd name="connsiteX0" fmla="*/ 0 w 778667"/>
              <a:gd name="connsiteY0" fmla="*/ 2357093 h 2512599"/>
              <a:gd name="connsiteX1" fmla="*/ 19377 w 778667"/>
              <a:gd name="connsiteY1" fmla="*/ 370199 h 2512599"/>
              <a:gd name="connsiteX2" fmla="*/ 127806 w 778667"/>
              <a:gd name="connsiteY2" fmla="*/ 108429 h 2512599"/>
              <a:gd name="connsiteX3" fmla="*/ 389576 w 778667"/>
              <a:gd name="connsiteY3" fmla="*/ 1 h 2512599"/>
              <a:gd name="connsiteX4" fmla="*/ 389576 w 778667"/>
              <a:gd name="connsiteY4" fmla="*/ 0 h 2512599"/>
              <a:gd name="connsiteX5" fmla="*/ 389576 w 778667"/>
              <a:gd name="connsiteY5" fmla="*/ 0 h 2512599"/>
              <a:gd name="connsiteX6" fmla="*/ 651346 w 778667"/>
              <a:gd name="connsiteY6" fmla="*/ 108429 h 2512599"/>
              <a:gd name="connsiteX7" fmla="*/ 759774 w 778667"/>
              <a:gd name="connsiteY7" fmla="*/ 370199 h 2512599"/>
              <a:gd name="connsiteX8" fmla="*/ 764702 w 778667"/>
              <a:gd name="connsiteY8" fmla="*/ 2512599 h 251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667" h="2512599">
                <a:moveTo>
                  <a:pt x="0" y="2357093"/>
                </a:moveTo>
                <a:lnTo>
                  <a:pt x="19377" y="370199"/>
                </a:lnTo>
                <a:cubicBezTo>
                  <a:pt x="19377" y="272016"/>
                  <a:pt x="58380" y="177855"/>
                  <a:pt x="127806" y="108429"/>
                </a:cubicBezTo>
                <a:cubicBezTo>
                  <a:pt x="197232" y="39003"/>
                  <a:pt x="291394" y="0"/>
                  <a:pt x="389576" y="1"/>
                </a:cubicBezTo>
                <a:lnTo>
                  <a:pt x="389576" y="0"/>
                </a:lnTo>
                <a:lnTo>
                  <a:pt x="389576" y="0"/>
                </a:lnTo>
                <a:cubicBezTo>
                  <a:pt x="487759" y="0"/>
                  <a:pt x="581920" y="39003"/>
                  <a:pt x="651346" y="108429"/>
                </a:cubicBezTo>
                <a:cubicBezTo>
                  <a:pt x="720772" y="177855"/>
                  <a:pt x="759775" y="272017"/>
                  <a:pt x="759774" y="370199"/>
                </a:cubicBezTo>
                <a:cubicBezTo>
                  <a:pt x="778667" y="770894"/>
                  <a:pt x="763675" y="2066266"/>
                  <a:pt x="764702" y="2512599"/>
                </a:cubicBezTo>
              </a:path>
            </a:pathLst>
          </a:custGeom>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3" name="Freeform 52"/>
          <p:cNvSpPr/>
          <p:nvPr/>
        </p:nvSpPr>
        <p:spPr>
          <a:xfrm rot="4733987">
            <a:off x="390772" y="3357641"/>
            <a:ext cx="379174" cy="1207375"/>
          </a:xfrm>
          <a:custGeom>
            <a:avLst/>
            <a:gdLst>
              <a:gd name="connsiteX0" fmla="*/ 229291 w 458582"/>
              <a:gd name="connsiteY0" fmla="*/ 0 h 1615047"/>
              <a:gd name="connsiteX1" fmla="*/ 229291 w 458582"/>
              <a:gd name="connsiteY1" fmla="*/ 0 h 1615047"/>
              <a:gd name="connsiteX2" fmla="*/ 391424 w 458582"/>
              <a:gd name="connsiteY2" fmla="*/ 67158 h 1615047"/>
              <a:gd name="connsiteX3" fmla="*/ 458582 w 458582"/>
              <a:gd name="connsiteY3" fmla="*/ 229291 h 1615047"/>
              <a:gd name="connsiteX4" fmla="*/ 458582 w 458582"/>
              <a:gd name="connsiteY4" fmla="*/ 1615047 h 1615047"/>
              <a:gd name="connsiteX5" fmla="*/ 458582 w 458582"/>
              <a:gd name="connsiteY5" fmla="*/ 1615047 h 1615047"/>
              <a:gd name="connsiteX6" fmla="*/ 458582 w 458582"/>
              <a:gd name="connsiteY6" fmla="*/ 1615047 h 1615047"/>
              <a:gd name="connsiteX7" fmla="*/ 0 w 458582"/>
              <a:gd name="connsiteY7" fmla="*/ 1615047 h 1615047"/>
              <a:gd name="connsiteX8" fmla="*/ 0 w 458582"/>
              <a:gd name="connsiteY8" fmla="*/ 1615047 h 1615047"/>
              <a:gd name="connsiteX9" fmla="*/ 0 w 458582"/>
              <a:gd name="connsiteY9" fmla="*/ 1615047 h 1615047"/>
              <a:gd name="connsiteX10" fmla="*/ 0 w 458582"/>
              <a:gd name="connsiteY10" fmla="*/ 229291 h 1615047"/>
              <a:gd name="connsiteX11" fmla="*/ 67158 w 458582"/>
              <a:gd name="connsiteY11" fmla="*/ 67158 h 1615047"/>
              <a:gd name="connsiteX12" fmla="*/ 229291 w 458582"/>
              <a:gd name="connsiteY12" fmla="*/ 0 h 1615047"/>
              <a:gd name="connsiteX0" fmla="*/ 0 w 550022"/>
              <a:gd name="connsiteY0" fmla="*/ 1615047 h 1706487"/>
              <a:gd name="connsiteX1" fmla="*/ 0 w 550022"/>
              <a:gd name="connsiteY1" fmla="*/ 1615047 h 1706487"/>
              <a:gd name="connsiteX2" fmla="*/ 0 w 550022"/>
              <a:gd name="connsiteY2" fmla="*/ 1615047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0 w 550022"/>
              <a:gd name="connsiteY1" fmla="*/ 1615047 h 1706487"/>
              <a:gd name="connsiteX2" fmla="*/ 9603 w 550022"/>
              <a:gd name="connsiteY2" fmla="*/ 1356566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9603 w 550022"/>
              <a:gd name="connsiteY1" fmla="*/ 1356566 h 1706487"/>
              <a:gd name="connsiteX2" fmla="*/ 0 w 550022"/>
              <a:gd name="connsiteY2" fmla="*/ 229291 h 1706487"/>
              <a:gd name="connsiteX3" fmla="*/ 67158 w 550022"/>
              <a:gd name="connsiteY3" fmla="*/ 67158 h 1706487"/>
              <a:gd name="connsiteX4" fmla="*/ 229291 w 550022"/>
              <a:gd name="connsiteY4" fmla="*/ 0 h 1706487"/>
              <a:gd name="connsiteX5" fmla="*/ 229291 w 550022"/>
              <a:gd name="connsiteY5" fmla="*/ 0 h 1706487"/>
              <a:gd name="connsiteX6" fmla="*/ 391424 w 550022"/>
              <a:gd name="connsiteY6" fmla="*/ 67158 h 1706487"/>
              <a:gd name="connsiteX7" fmla="*/ 458582 w 550022"/>
              <a:gd name="connsiteY7" fmla="*/ 229291 h 1706487"/>
              <a:gd name="connsiteX8" fmla="*/ 458582 w 550022"/>
              <a:gd name="connsiteY8" fmla="*/ 1615047 h 1706487"/>
              <a:gd name="connsiteX9" fmla="*/ 458582 w 550022"/>
              <a:gd name="connsiteY9" fmla="*/ 1615047 h 1706487"/>
              <a:gd name="connsiteX10" fmla="*/ 550022 w 550022"/>
              <a:gd name="connsiteY10" fmla="*/ 1706487 h 1706487"/>
              <a:gd name="connsiteX0" fmla="*/ 9603 w 550022"/>
              <a:gd name="connsiteY0" fmla="*/ 1356566 h 1706487"/>
              <a:gd name="connsiteX1" fmla="*/ 0 w 550022"/>
              <a:gd name="connsiteY1" fmla="*/ 229291 h 1706487"/>
              <a:gd name="connsiteX2" fmla="*/ 67158 w 550022"/>
              <a:gd name="connsiteY2" fmla="*/ 67158 h 1706487"/>
              <a:gd name="connsiteX3" fmla="*/ 229291 w 550022"/>
              <a:gd name="connsiteY3" fmla="*/ 0 h 1706487"/>
              <a:gd name="connsiteX4" fmla="*/ 229291 w 550022"/>
              <a:gd name="connsiteY4" fmla="*/ 0 h 1706487"/>
              <a:gd name="connsiteX5" fmla="*/ 391424 w 550022"/>
              <a:gd name="connsiteY5" fmla="*/ 67158 h 1706487"/>
              <a:gd name="connsiteX6" fmla="*/ 458582 w 550022"/>
              <a:gd name="connsiteY6" fmla="*/ 229291 h 1706487"/>
              <a:gd name="connsiteX7" fmla="*/ 458582 w 550022"/>
              <a:gd name="connsiteY7" fmla="*/ 1615047 h 1706487"/>
              <a:gd name="connsiteX8" fmla="*/ 458582 w 550022"/>
              <a:gd name="connsiteY8" fmla="*/ 1615047 h 1706487"/>
              <a:gd name="connsiteX9" fmla="*/ 550022 w 550022"/>
              <a:gd name="connsiteY9" fmla="*/ 1706487 h 170648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58582 w 458582"/>
              <a:gd name="connsiteY8" fmla="*/ 1615047 h 161504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47473 w 458582"/>
              <a:gd name="connsiteY8" fmla="*/ 1462129 h 1615047"/>
              <a:gd name="connsiteX0" fmla="*/ 9603 w 458582"/>
              <a:gd name="connsiteY0" fmla="*/ 1356566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28227 w 458582"/>
              <a:gd name="connsiteY0" fmla="*/ 1401330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0 w 459179"/>
              <a:gd name="connsiteY0" fmla="*/ 1379079 h 1462129"/>
              <a:gd name="connsiteX1" fmla="*/ 597 w 459179"/>
              <a:gd name="connsiteY1" fmla="*/ 229291 h 1462129"/>
              <a:gd name="connsiteX2" fmla="*/ 67755 w 459179"/>
              <a:gd name="connsiteY2" fmla="*/ 67158 h 1462129"/>
              <a:gd name="connsiteX3" fmla="*/ 229888 w 459179"/>
              <a:gd name="connsiteY3" fmla="*/ 0 h 1462129"/>
              <a:gd name="connsiteX4" fmla="*/ 229888 w 459179"/>
              <a:gd name="connsiteY4" fmla="*/ 0 h 1462129"/>
              <a:gd name="connsiteX5" fmla="*/ 392021 w 459179"/>
              <a:gd name="connsiteY5" fmla="*/ 67158 h 1462129"/>
              <a:gd name="connsiteX6" fmla="*/ 459179 w 459179"/>
              <a:gd name="connsiteY6" fmla="*/ 229291 h 1462129"/>
              <a:gd name="connsiteX7" fmla="*/ 448070 w 459179"/>
              <a:gd name="connsiteY7" fmla="*/ 1462129 h 146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179" h="1462129">
                <a:moveTo>
                  <a:pt x="0" y="1379079"/>
                </a:moveTo>
                <a:lnTo>
                  <a:pt x="597" y="229291"/>
                </a:lnTo>
                <a:cubicBezTo>
                  <a:pt x="597" y="168479"/>
                  <a:pt x="24755" y="110158"/>
                  <a:pt x="67755" y="67158"/>
                </a:cubicBezTo>
                <a:cubicBezTo>
                  <a:pt x="110755" y="24158"/>
                  <a:pt x="169077" y="0"/>
                  <a:pt x="229888" y="0"/>
                </a:cubicBezTo>
                <a:lnTo>
                  <a:pt x="229888" y="0"/>
                </a:lnTo>
                <a:cubicBezTo>
                  <a:pt x="290700" y="0"/>
                  <a:pt x="349021" y="24158"/>
                  <a:pt x="392021" y="67158"/>
                </a:cubicBezTo>
                <a:cubicBezTo>
                  <a:pt x="435021" y="110158"/>
                  <a:pt x="459179" y="168480"/>
                  <a:pt x="459179" y="229291"/>
                </a:cubicBezTo>
                <a:lnTo>
                  <a:pt x="448070" y="1462129"/>
                </a:lnTo>
              </a:path>
            </a:pathLst>
          </a:cu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rot="21000000">
            <a:off x="600152" y="3389654"/>
            <a:ext cx="7622161" cy="1679594"/>
          </a:xfrm>
        </p:spPr>
        <p:txBody>
          <a:bodyPr vert="horz" lIns="91440" tIns="45720" rIns="91440" bIns="45720" rtlCol="0" anchor="b" anchorCtr="0">
            <a:noAutofit/>
          </a:bodyPr>
          <a:lstStyle>
            <a:lvl1pPr algn="r" defTabSz="914400" rtl="0" eaLnBrk="1" latinLnBrk="0" hangingPunct="1">
              <a:lnSpc>
                <a:spcPts val="5600"/>
              </a:lnSpc>
              <a:spcBef>
                <a:spcPct val="0"/>
              </a:spcBef>
              <a:buNone/>
              <a:defRPr sz="4600" kern="1200">
                <a:solidFill>
                  <a:schemeClr val="bg1"/>
                </a:solidFill>
                <a:latin typeface="+mj-lt"/>
                <a:ea typeface="+mj-ea"/>
                <a:cs typeface="+mj-cs"/>
              </a:defRPr>
            </a:lvl1pPr>
          </a:lstStyle>
          <a:p>
            <a:r>
              <a:rPr lang="en-US" smtClean="0"/>
              <a:t>Click to edit Master title style</a:t>
            </a:r>
            <a:endParaRPr/>
          </a:p>
        </p:txBody>
      </p:sp>
      <p:sp>
        <p:nvSpPr>
          <p:cNvPr id="29" name="Rectangle 28"/>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2" name="Round Same Side Corner Rectangle 31"/>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99247"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751294"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8F1B69E8-23E9-4C1F-AA2B-3C5BA6EDBEAE}" type="datetimeFigureOut">
              <a:rPr lang="en-US" smtClean="0"/>
              <a:t>8/4/14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5" name="Round Same Side Corner Rectangle 34"/>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12788"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2788"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773706"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3706"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8F1B69E8-23E9-4C1F-AA2B-3C5BA6EDBEAE}" type="datetimeFigureOut">
              <a:rPr lang="en-US" smtClean="0"/>
              <a:t>8/4/14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ound Same Side Corner Rectangle 6"/>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F1B69E8-23E9-4C1F-AA2B-3C5BA6EDBEAE}" type="datetimeFigureOut">
              <a:rPr lang="en-US" smtClean="0"/>
              <a:t>8/4/14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B69E8-23E9-4C1F-AA2B-3C5BA6EDBEAE}" type="datetimeFigureOut">
              <a:rPr lang="en-US" smtClean="0"/>
              <a:t>8/4/14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3" name="Rounded Rectangle 32"/>
          <p:cNvSpPr/>
          <p:nvPr/>
        </p:nvSpPr>
        <p:spPr>
          <a:xfrm>
            <a:off x="366713" y="1447800"/>
            <a:ext cx="3748087" cy="4800600"/>
          </a:xfrm>
          <a:prstGeom prst="roundRect">
            <a:avLst/>
          </a:prstGeom>
          <a:solidFill>
            <a:schemeClr val="accent1">
              <a:alpha val="60000"/>
            </a:schemeClr>
          </a:solidFill>
          <a:ln w="635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3399" y="1676400"/>
            <a:ext cx="3429000" cy="1066800"/>
          </a:xfrm>
        </p:spPr>
        <p:txBody>
          <a:bodyPr anchor="b"/>
          <a:lstStyle>
            <a:lvl1pPr algn="ctr">
              <a:lnSpc>
                <a:spcPct val="100000"/>
              </a:lnSpc>
              <a:defRPr sz="3000" b="0"/>
            </a:lvl1pPr>
          </a:lstStyle>
          <a:p>
            <a:r>
              <a:rPr lang="en-US" smtClean="0"/>
              <a:t>Click to edit Master title style</a:t>
            </a:r>
            <a:endParaRPr/>
          </a:p>
        </p:txBody>
      </p:sp>
      <p:sp>
        <p:nvSpPr>
          <p:cNvPr id="3" name="Content Placeholder 2"/>
          <p:cNvSpPr>
            <a:spLocks noGrp="1"/>
          </p:cNvSpPr>
          <p:nvPr>
            <p:ph idx="1"/>
          </p:nvPr>
        </p:nvSpPr>
        <p:spPr>
          <a:xfrm>
            <a:off x="4504766" y="990600"/>
            <a:ext cx="4258234" cy="52578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533400" y="2850775"/>
            <a:ext cx="3429000" cy="3169025"/>
          </a:xfrm>
        </p:spPr>
        <p:txBody>
          <a:bodyPr>
            <a:normAutofit/>
          </a:bodyPr>
          <a:lstStyle>
            <a:lvl1pPr marL="0" indent="0" algn="ctr">
              <a:spcAft>
                <a:spcPts val="1000"/>
              </a:spcAft>
              <a:buNone/>
              <a:defRPr sz="16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F1B69E8-23E9-4C1F-AA2B-3C5BA6EDBEAE}" type="datetimeFigureOut">
              <a:rPr lang="en-US" smtClean="0"/>
              <a:t>8/4/14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TextSlideOverlay.png"/>
          <p:cNvPicPr>
            <a:picLocks noChangeAspect="1"/>
          </p:cNvPicPr>
          <p:nvPr/>
        </p:nvPicPr>
        <p:blipFill>
          <a:blip r:embed="rId16"/>
          <a:stretch>
            <a:fillRect/>
          </a:stretch>
        </p:blipFill>
        <p:spPr>
          <a:xfrm>
            <a:off x="0" y="0"/>
            <a:ext cx="9144000" cy="6858000"/>
          </a:xfrm>
          <a:prstGeom prst="rect">
            <a:avLst/>
          </a:prstGeom>
        </p:spPr>
      </p:pic>
      <p:grpSp>
        <p:nvGrpSpPr>
          <p:cNvPr id="8" name="Group 7"/>
          <p:cNvGrpSpPr/>
          <p:nvPr/>
        </p:nvGrpSpPr>
        <p:grpSpPr>
          <a:xfrm>
            <a:off x="-573169" y="-607194"/>
            <a:ext cx="7563453" cy="1983277"/>
            <a:chOff x="-573169" y="-607194"/>
            <a:chExt cx="7563453" cy="1983277"/>
          </a:xfrm>
        </p:grpSpPr>
        <p:grpSp>
          <p:nvGrpSpPr>
            <p:cNvPr id="9" name="Group 32"/>
            <p:cNvGrpSpPr/>
            <p:nvPr userDrawn="1"/>
          </p:nvGrpSpPr>
          <p:grpSpPr>
            <a:xfrm>
              <a:off x="-263314" y="-607194"/>
              <a:ext cx="7253598" cy="1983277"/>
              <a:chOff x="-263314" y="-607194"/>
              <a:chExt cx="7253598" cy="1983277"/>
            </a:xfrm>
          </p:grpSpPr>
          <p:sp>
            <p:nvSpPr>
              <p:cNvPr id="11" name="Oval 10"/>
              <p:cNvSpPr/>
              <p:nvPr userDrawn="1"/>
            </p:nvSpPr>
            <p:spPr>
              <a:xfrm rot="4368687">
                <a:off x="2839420" y="-41330"/>
                <a:ext cx="581935" cy="7900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userDrawn="1"/>
            </p:nvSpPr>
            <p:spPr>
              <a:xfrm>
                <a:off x="334576" y="12540"/>
                <a:ext cx="1189424" cy="10121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Arc 12"/>
              <p:cNvSpPr/>
              <p:nvPr userDrawn="1"/>
            </p:nvSpPr>
            <p:spPr>
              <a:xfrm rot="6387309">
                <a:off x="5839613" y="-548177"/>
                <a:ext cx="1106354" cy="1194988"/>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Oval 13"/>
              <p:cNvSpPr/>
              <p:nvPr userDrawn="1"/>
            </p:nvSpPr>
            <p:spPr>
              <a:xfrm>
                <a:off x="5472545" y="62345"/>
                <a:ext cx="609600" cy="4912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Pie 14"/>
              <p:cNvSpPr/>
              <p:nvPr userDrawn="1"/>
            </p:nvSpPr>
            <p:spPr>
              <a:xfrm>
                <a:off x="-7411" y="-607194"/>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Pie 15"/>
              <p:cNvSpPr/>
              <p:nvPr userDrawn="1"/>
            </p:nvSpPr>
            <p:spPr>
              <a:xfrm>
                <a:off x="1905000" y="-402266"/>
                <a:ext cx="1600200" cy="8001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Oval 16"/>
              <p:cNvSpPr/>
              <p:nvPr userDrawn="1"/>
            </p:nvSpPr>
            <p:spPr>
              <a:xfrm>
                <a:off x="2631141" y="762000"/>
                <a:ext cx="416859" cy="4168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Oval 17"/>
              <p:cNvSpPr/>
              <p:nvPr userDrawn="1"/>
            </p:nvSpPr>
            <p:spPr>
              <a:xfrm rot="2510439">
                <a:off x="170710" y="163548"/>
                <a:ext cx="778552" cy="982318"/>
              </a:xfrm>
              <a:prstGeom prst="ellipse">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9" name="Pie 18"/>
              <p:cNvSpPr/>
              <p:nvPr userDrawn="1"/>
            </p:nvSpPr>
            <p:spPr>
              <a:xfrm rot="16200000">
                <a:off x="-263314" y="842683"/>
                <a:ext cx="533400" cy="5334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Oval 19"/>
              <p:cNvSpPr/>
              <p:nvPr userDrawn="1"/>
            </p:nvSpPr>
            <p:spPr>
              <a:xfrm>
                <a:off x="1558635" y="491274"/>
                <a:ext cx="228600" cy="194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Pie 20"/>
              <p:cNvSpPr/>
              <p:nvPr userDrawn="1"/>
            </p:nvSpPr>
            <p:spPr>
              <a:xfrm>
                <a:off x="990600" y="-603972"/>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Pie 21"/>
              <p:cNvSpPr/>
              <p:nvPr userDrawn="1"/>
            </p:nvSpPr>
            <p:spPr>
              <a:xfrm>
                <a:off x="5181600" y="-343143"/>
                <a:ext cx="1600200" cy="6858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Oval 22"/>
              <p:cNvSpPr/>
              <p:nvPr userDrawn="1"/>
            </p:nvSpPr>
            <p:spPr>
              <a:xfrm>
                <a:off x="5728855" y="62345"/>
                <a:ext cx="685800" cy="533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Pie 23"/>
              <p:cNvSpPr/>
              <p:nvPr userDrawn="1"/>
            </p:nvSpPr>
            <p:spPr>
              <a:xfrm>
                <a:off x="6136341" y="-257607"/>
                <a:ext cx="838200" cy="527288"/>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userDrawn="1"/>
            </p:nvSpPr>
            <p:spPr>
              <a:xfrm rot="4368687">
                <a:off x="3664192" y="-146482"/>
                <a:ext cx="581935" cy="90920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Pie 25"/>
              <p:cNvSpPr/>
              <p:nvPr userDrawn="1"/>
            </p:nvSpPr>
            <p:spPr>
              <a:xfrm>
                <a:off x="4384965" y="-146937"/>
                <a:ext cx="300317" cy="300317"/>
              </a:xfrm>
              <a:prstGeom prst="pie">
                <a:avLst>
                  <a:gd name="adj1" fmla="val 0"/>
                  <a:gd name="adj2" fmla="val 10777084"/>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Pie 26"/>
              <p:cNvSpPr/>
              <p:nvPr userDrawn="1"/>
            </p:nvSpPr>
            <p:spPr>
              <a:xfrm>
                <a:off x="4756593" y="-119227"/>
                <a:ext cx="18288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Pie 27"/>
              <p:cNvSpPr/>
              <p:nvPr userDrawn="1"/>
            </p:nvSpPr>
            <p:spPr>
              <a:xfrm>
                <a:off x="5029200" y="-114543"/>
                <a:ext cx="22860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Oval 28"/>
              <p:cNvSpPr/>
              <p:nvPr userDrawn="1"/>
            </p:nvSpPr>
            <p:spPr>
              <a:xfrm>
                <a:off x="2403765" y="0"/>
                <a:ext cx="665018" cy="66501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0" name="Pie 29"/>
              <p:cNvSpPr/>
              <p:nvPr userDrawn="1"/>
            </p:nvSpPr>
            <p:spPr>
              <a:xfrm>
                <a:off x="3012141" y="-299172"/>
                <a:ext cx="838200" cy="6096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10" name="Pie 9"/>
            <p:cNvSpPr/>
            <p:nvPr userDrawn="1"/>
          </p:nvSpPr>
          <p:spPr>
            <a:xfrm rot="16200000">
              <a:off x="-431058" y="-79768"/>
              <a:ext cx="852056" cy="1136277"/>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Placeholder 1"/>
          <p:cNvSpPr>
            <a:spLocks noGrp="1"/>
          </p:cNvSpPr>
          <p:nvPr>
            <p:ph type="title"/>
          </p:nvPr>
        </p:nvSpPr>
        <p:spPr>
          <a:xfrm>
            <a:off x="712788" y="1371600"/>
            <a:ext cx="7716837" cy="14478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12788" y="3012142"/>
            <a:ext cx="7716838" cy="338865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7040" y="300690"/>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fld id="{8F1B69E8-23E9-4C1F-AA2B-3C5BA6EDBEAE}" type="datetimeFigureOut">
              <a:rPr lang="en-US" smtClean="0"/>
              <a:t>8/4/14</a:t>
            </a:fld>
            <a:endParaRPr lang="en-US"/>
          </a:p>
        </p:txBody>
      </p:sp>
      <p:sp>
        <p:nvSpPr>
          <p:cNvPr id="5" name="Footer Placeholder 4"/>
          <p:cNvSpPr>
            <a:spLocks noGrp="1"/>
          </p:cNvSpPr>
          <p:nvPr>
            <p:ph type="ftr" sz="quarter" idx="3"/>
          </p:nvPr>
        </p:nvSpPr>
        <p:spPr>
          <a:xfrm>
            <a:off x="76200" y="116541"/>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endParaRPr lang="en-US"/>
          </a:p>
        </p:txBody>
      </p:sp>
      <p:sp>
        <p:nvSpPr>
          <p:cNvPr id="6" name="Slide Number Placeholder 5"/>
          <p:cNvSpPr>
            <a:spLocks noGrp="1"/>
          </p:cNvSpPr>
          <p:nvPr>
            <p:ph type="sldNum" sz="quarter" idx="4"/>
          </p:nvPr>
        </p:nvSpPr>
        <p:spPr>
          <a:xfrm>
            <a:off x="76200" y="605491"/>
            <a:ext cx="1385887" cy="232710"/>
          </a:xfrm>
          <a:prstGeom prst="rect">
            <a:avLst/>
          </a:prstGeom>
        </p:spPr>
        <p:txBody>
          <a:bodyPr vert="horz" lIns="91440" tIns="45720" rIns="91440" bIns="45720" rtlCol="0" anchor="ctr"/>
          <a:lstStyle>
            <a:lvl1pPr algn="l">
              <a:defRPr sz="1200">
                <a:solidFill>
                  <a:schemeClr val="bg1"/>
                </a:solidFill>
              </a:defRPr>
            </a:lvl1pPr>
          </a:lstStyle>
          <a:p>
            <a:fld id="{4382A7F7-08BF-4252-8141-63FB96055BBB}" type="slidenum">
              <a:rPr lang="en-US" smtClean="0"/>
              <a:t>‹#›</a:t>
            </a:fld>
            <a:endParaRPr lang="en-US"/>
          </a:p>
        </p:txBody>
      </p:sp>
      <p:sp>
        <p:nvSpPr>
          <p:cNvPr id="31" name="Rectangle 30"/>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ts val="5600"/>
        </a:lnSpc>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2000"/>
        </a:spcAft>
        <a:buFontTx/>
        <a:buBlip>
          <a:blip r:embed="rId17"/>
        </a:buBlip>
        <a:defRPr sz="2400" kern="1200">
          <a:solidFill>
            <a:schemeClr val="bg1"/>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17"/>
        </a:buBlip>
        <a:defRPr sz="2200" kern="1200">
          <a:solidFill>
            <a:schemeClr val="bg1"/>
          </a:solidFill>
          <a:effectLst>
            <a:outerShdw blurRad="38100" dist="38100" dir="2700000" algn="tl">
              <a:srgbClr val="000000">
                <a:alpha val="43137"/>
              </a:srgbClr>
            </a:outerShdw>
          </a:effectLst>
          <a:latin typeface="+mn-lt"/>
          <a:ea typeface="+mn-ea"/>
          <a:cs typeface="+mn-cs"/>
        </a:defRPr>
      </a:lvl2pPr>
      <a:lvl3pPr marL="914400" indent="-282575" algn="l" defTabSz="914400" rtl="0" eaLnBrk="1" latinLnBrk="0" hangingPunct="1">
        <a:spcBef>
          <a:spcPts val="0"/>
        </a:spcBef>
        <a:spcAft>
          <a:spcPts val="1000"/>
        </a:spcAft>
        <a:buFontTx/>
        <a:buBlip>
          <a:blip r:embed="rId17"/>
        </a:buBlip>
        <a:defRPr sz="2000" kern="1200">
          <a:solidFill>
            <a:schemeClr val="bg1"/>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17"/>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042312">
            <a:off x="1022823" y="2961457"/>
            <a:ext cx="7551601" cy="1612607"/>
          </a:xfrm>
        </p:spPr>
        <p:txBody>
          <a:bodyPr/>
          <a:lstStyle/>
          <a:p>
            <a:r>
              <a:rPr lang="en-US" dirty="0" smtClean="0"/>
              <a:t>Cyclones, Anticyclones &amp; Cyclone Phailin</a:t>
            </a:r>
            <a:endParaRPr lang="en-US" dirty="0"/>
          </a:p>
        </p:txBody>
      </p:sp>
      <p:sp>
        <p:nvSpPr>
          <p:cNvPr id="3" name="Subtitle 2"/>
          <p:cNvSpPr>
            <a:spLocks noGrp="1"/>
          </p:cNvSpPr>
          <p:nvPr>
            <p:ph type="subTitle" idx="1"/>
          </p:nvPr>
        </p:nvSpPr>
        <p:spPr/>
        <p:txBody>
          <a:bodyPr/>
          <a:lstStyle/>
          <a:p>
            <a:r>
              <a:rPr lang="en-US" dirty="0" smtClean="0"/>
              <a:t>- By Zara Ali</a:t>
            </a:r>
            <a:endParaRPr lang="en-US" dirty="0"/>
          </a:p>
        </p:txBody>
      </p:sp>
    </p:spTree>
    <p:extLst>
      <p:ext uri="{BB962C8B-B14F-4D97-AF65-F5344CB8AC3E}">
        <p14:creationId xmlns:p14="http://schemas.microsoft.com/office/powerpoint/2010/main" val="22950211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The Andhra Pradesh government and the Chief Minister met representatives of the Army and Navy seeking their assistance if required</a:t>
            </a:r>
            <a:r>
              <a:rPr lang="en-US" dirty="0" smtClean="0"/>
              <a:t>.</a:t>
            </a:r>
          </a:p>
          <a:p>
            <a:r>
              <a:rPr lang="en-US" dirty="0" smtClean="0"/>
              <a:t>In Odisha, the government issued a high alert to the districts of Balasore, Bhadrak, Mayurbhanj, Keonjhar, Dhenkanal, Jajpur, Cuttack, Jagatsinghpur, Kendrapara, Puri, Khurda, Nayagarh, Gangam and Gajapati, and cancelled the Dusshera holidays of employees of all 30 districts of the state, asking them to ensure the safety of people.</a:t>
            </a:r>
          </a:p>
          <a:p>
            <a:r>
              <a:rPr lang="en-US" dirty="0"/>
              <a:t>During October 13, heavy rain from the outer bands of Phailin lashed Jharkhand</a:t>
            </a:r>
            <a:r>
              <a:rPr lang="en-US" dirty="0" smtClean="0"/>
              <a:t>.</a:t>
            </a:r>
          </a:p>
          <a:p>
            <a:r>
              <a:rPr lang="en-US" dirty="0"/>
              <a:t>A rainfall total of 74.6 mm (2.94 in) was recorded at Ranchi, while Jamshedpur recorded 52.4 mm (2.06 in), and Bokaro recorded 58.4 mm (2.30 in).</a:t>
            </a:r>
            <a:endParaRPr lang="en-US" dirty="0" smtClean="0"/>
          </a:p>
        </p:txBody>
      </p:sp>
    </p:spTree>
    <p:extLst>
      <p:ext uri="{BB962C8B-B14F-4D97-AF65-F5344CB8AC3E}">
        <p14:creationId xmlns:p14="http://schemas.microsoft.com/office/powerpoint/2010/main" val="7852599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677" y="1393071"/>
            <a:ext cx="7716838" cy="3388658"/>
          </a:xfrm>
        </p:spPr>
        <p:txBody>
          <a:bodyPr>
            <a:normAutofit/>
          </a:bodyPr>
          <a:lstStyle/>
          <a:p>
            <a:pPr marL="0" indent="0" algn="ctr">
              <a:buNone/>
            </a:pPr>
            <a:r>
              <a:rPr lang="en-US"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END</a:t>
            </a:r>
            <a:endParaRPr lang="en-US" sz="6600" dirty="0"/>
          </a:p>
        </p:txBody>
      </p:sp>
    </p:spTree>
    <p:extLst>
      <p:ext uri="{BB962C8B-B14F-4D97-AF65-F5344CB8AC3E}">
        <p14:creationId xmlns:p14="http://schemas.microsoft.com/office/powerpoint/2010/main" val="1724142009"/>
      </p:ext>
    </p:extLst>
  </p:cSld>
  <p:clrMapOvr>
    <a:masterClrMapping/>
  </p:clrMapOvr>
  <p:transition xmlns:p14="http://schemas.microsoft.com/office/powerpoint/2010/main" spd="slow">
    <p:wheel spokes="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541" y="1361905"/>
            <a:ext cx="7716837" cy="1447800"/>
          </a:xfrm>
        </p:spPr>
        <p:txBody>
          <a:bodyPr/>
          <a:lstStyle/>
          <a:p>
            <a:r>
              <a:rPr lang="en-US" dirty="0" smtClean="0"/>
              <a:t>Cyclones:</a:t>
            </a:r>
            <a:endParaRPr lang="en-US" dirty="0"/>
          </a:p>
        </p:txBody>
      </p:sp>
      <p:sp>
        <p:nvSpPr>
          <p:cNvPr id="3" name="Content Placeholder 2"/>
          <p:cNvSpPr>
            <a:spLocks noGrp="1"/>
          </p:cNvSpPr>
          <p:nvPr>
            <p:ph idx="1"/>
          </p:nvPr>
        </p:nvSpPr>
        <p:spPr>
          <a:xfrm>
            <a:off x="712788" y="2809706"/>
            <a:ext cx="7716838" cy="4048294"/>
          </a:xfrm>
        </p:spPr>
        <p:txBody>
          <a:bodyPr>
            <a:normAutofit fontScale="92500" lnSpcReduction="10000"/>
          </a:bodyPr>
          <a:lstStyle/>
          <a:p>
            <a:r>
              <a:rPr lang="en-US" b="1" dirty="0" smtClean="0"/>
              <a:t>Cyclone</a:t>
            </a:r>
            <a:r>
              <a:rPr lang="en-US" dirty="0" smtClean="0"/>
              <a:t> in meteorology refers to a low pressure area with winds spiraling </a:t>
            </a:r>
            <a:r>
              <a:rPr lang="en-US" dirty="0" smtClean="0"/>
              <a:t>inwards, also known as low pressure system.</a:t>
            </a:r>
            <a:endParaRPr lang="en-US" dirty="0" smtClean="0"/>
          </a:p>
          <a:p>
            <a:r>
              <a:rPr lang="en-US" dirty="0" smtClean="0"/>
              <a:t>A cyclone rotates clockwise in Southern Hemisphere &amp; anti-clockwise in the Northern Hemisphere.</a:t>
            </a:r>
          </a:p>
          <a:p>
            <a:r>
              <a:rPr lang="en-US" dirty="0"/>
              <a:t>Tropical cyclones form only over warm ocean waters near the </a:t>
            </a:r>
            <a:r>
              <a:rPr lang="en-US" dirty="0" smtClean="0"/>
              <a:t>equator, a cyclone is formed when, </a:t>
            </a:r>
            <a:r>
              <a:rPr lang="en-US" dirty="0"/>
              <a:t>warm, moist air over the ocean rises upward from near the surface. As this air moves up and away from the ocean surface, it leaves </a:t>
            </a:r>
            <a:r>
              <a:rPr lang="en-US" dirty="0" smtClean="0"/>
              <a:t>in </a:t>
            </a:r>
            <a:r>
              <a:rPr lang="en-US" dirty="0"/>
              <a:t>less air near the surface. So basically as the warm air rises, it causes an area of lower air pressure below</a:t>
            </a:r>
            <a:r>
              <a:rPr lang="en-US" dirty="0" smtClean="0"/>
              <a:t>.</a:t>
            </a:r>
          </a:p>
          <a:p>
            <a:pPr marL="0" indent="0">
              <a:buNone/>
            </a:pPr>
            <a:endParaRPr lang="en-US" dirty="0" smtClean="0"/>
          </a:p>
          <a:p>
            <a:endParaRPr lang="en-US" dirty="0" smtClean="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258858" y="1074544"/>
            <a:ext cx="2001786" cy="1735161"/>
          </a:xfrm>
          <a:prstGeom prst="rect">
            <a:avLst/>
          </a:prstGeom>
          <a:ln>
            <a:noFill/>
          </a:ln>
          <a:effectLst>
            <a:softEdge rad="112500"/>
          </a:effectLst>
        </p:spPr>
      </p:pic>
    </p:spTree>
    <p:extLst>
      <p:ext uri="{BB962C8B-B14F-4D97-AF65-F5344CB8AC3E}">
        <p14:creationId xmlns:p14="http://schemas.microsoft.com/office/powerpoint/2010/main" val="72708365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2"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788" y="2819401"/>
            <a:ext cx="7716838" cy="4038600"/>
          </a:xfrm>
        </p:spPr>
        <p:txBody>
          <a:bodyPr>
            <a:normAutofit fontScale="85000" lnSpcReduction="10000"/>
          </a:bodyPr>
          <a:lstStyle/>
          <a:p>
            <a:r>
              <a:rPr lang="en-US" dirty="0" smtClean="0"/>
              <a:t>‘Cyclone’ </a:t>
            </a:r>
            <a:r>
              <a:rPr lang="en-US" dirty="0"/>
              <a:t>is the general term for a variety of low pressure systems, which include tropical cyclone, extra tropical cyclone, tornadoes.</a:t>
            </a:r>
          </a:p>
          <a:p>
            <a:r>
              <a:rPr lang="en-US" dirty="0"/>
              <a:t>The calmest part of a cyclone is its eye which is present in the middle</a:t>
            </a:r>
            <a:r>
              <a:rPr lang="en-US" dirty="0" smtClean="0"/>
              <a:t>.</a:t>
            </a:r>
          </a:p>
          <a:p>
            <a:r>
              <a:rPr lang="en-US" dirty="0"/>
              <a:t>Hurricanes, cyclones, and typhoons are all </a:t>
            </a:r>
            <a:r>
              <a:rPr lang="en-US" dirty="0" smtClean="0"/>
              <a:t>                                              the same weather phenomenon</a:t>
            </a:r>
            <a:r>
              <a:rPr lang="en-US" dirty="0"/>
              <a:t>, we just use </a:t>
            </a:r>
            <a:r>
              <a:rPr lang="en-US" dirty="0" smtClean="0"/>
              <a:t>                              different </a:t>
            </a:r>
            <a:r>
              <a:rPr lang="en-US" dirty="0"/>
              <a:t>names for these storms </a:t>
            </a:r>
            <a:r>
              <a:rPr lang="en-US" dirty="0" smtClean="0"/>
              <a:t>in different </a:t>
            </a:r>
            <a:r>
              <a:rPr lang="en-US" dirty="0"/>
              <a:t>places. </a:t>
            </a:r>
            <a:r>
              <a:rPr lang="en-US" dirty="0" smtClean="0"/>
              <a:t>                          In </a:t>
            </a:r>
            <a:r>
              <a:rPr lang="en-US" dirty="0"/>
              <a:t>the Atlantic </a:t>
            </a:r>
            <a:r>
              <a:rPr lang="en-US" dirty="0" smtClean="0"/>
              <a:t>and Northeast </a:t>
            </a:r>
            <a:r>
              <a:rPr lang="en-US" dirty="0"/>
              <a:t>Pacific, the term </a:t>
            </a:r>
            <a:r>
              <a:rPr lang="en-US" dirty="0" smtClean="0"/>
              <a:t>               “</a:t>
            </a:r>
            <a:r>
              <a:rPr lang="en-US" dirty="0"/>
              <a:t>hurricane” is used. The same type of disturbance </a:t>
            </a:r>
            <a:r>
              <a:rPr lang="en-US" dirty="0" smtClean="0"/>
              <a:t>                            in </a:t>
            </a:r>
            <a:r>
              <a:rPr lang="en-US" dirty="0"/>
              <a:t>the Northwest Pacific is called a “typhoon” and </a:t>
            </a:r>
            <a:r>
              <a:rPr lang="en-US" dirty="0" smtClean="0"/>
              <a:t>             “cyclones” occur </a:t>
            </a:r>
            <a:r>
              <a:rPr lang="en-US" dirty="0"/>
              <a:t>in the South Pacific and Indian Ocean.</a:t>
            </a:r>
          </a:p>
          <a:p>
            <a:endParaRPr lang="en-US" dirty="0"/>
          </a:p>
          <a:p>
            <a:endParaRPr lang="en-US" dirty="0"/>
          </a:p>
        </p:txBody>
      </p:sp>
      <p:pic>
        <p:nvPicPr>
          <p:cNvPr id="4" name="Picture 3"/>
          <p:cNvPicPr>
            <a:picLocks noChangeAspect="1"/>
          </p:cNvPicPr>
          <p:nvPr/>
        </p:nvPicPr>
        <p:blipFill>
          <a:blip r:embed="rId2"/>
          <a:stretch>
            <a:fillRect/>
          </a:stretch>
        </p:blipFill>
        <p:spPr>
          <a:xfrm>
            <a:off x="6771406" y="4073408"/>
            <a:ext cx="2297335" cy="1659465"/>
          </a:xfrm>
          <a:prstGeom prst="rect">
            <a:avLst/>
          </a:prstGeom>
          <a:ln>
            <a:noFill/>
          </a:ln>
          <a:effectLst>
            <a:outerShdw blurRad="190500" algn="tl" rotWithShape="0">
              <a:srgbClr val="000000">
                <a:alpha val="70000"/>
              </a:srgbClr>
            </a:outerShdw>
          </a:effectLst>
        </p:spPr>
      </p:pic>
      <p:sp>
        <p:nvSpPr>
          <p:cNvPr id="5" name="TextBox 4"/>
          <p:cNvSpPr txBox="1"/>
          <p:nvPr/>
        </p:nvSpPr>
        <p:spPr>
          <a:xfrm>
            <a:off x="6679259" y="5732873"/>
            <a:ext cx="2464741" cy="276999"/>
          </a:xfrm>
          <a:prstGeom prst="rect">
            <a:avLst/>
          </a:prstGeom>
          <a:noFill/>
        </p:spPr>
        <p:txBody>
          <a:bodyPr wrap="square" rtlCol="0">
            <a:spAutoFit/>
          </a:bodyPr>
          <a:lstStyle/>
          <a:p>
            <a:r>
              <a:rPr lang="en-US" sz="1200" dirty="0"/>
              <a:t>Flood caused by </a:t>
            </a:r>
            <a:r>
              <a:rPr lang="en-US" sz="1200" dirty="0" smtClean="0"/>
              <a:t>Cyclone Katrina</a:t>
            </a:r>
            <a:endParaRPr lang="en-US" sz="1200" dirty="0"/>
          </a:p>
        </p:txBody>
      </p:sp>
    </p:spTree>
    <p:extLst>
      <p:ext uri="{BB962C8B-B14F-4D97-AF65-F5344CB8AC3E}">
        <p14:creationId xmlns:p14="http://schemas.microsoft.com/office/powerpoint/2010/main" val="4287045501"/>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418" y="2681111"/>
            <a:ext cx="7716838" cy="4035778"/>
          </a:xfrm>
        </p:spPr>
        <p:txBody>
          <a:bodyPr>
            <a:noAutofit/>
          </a:bodyPr>
          <a:lstStyle/>
          <a:p>
            <a:r>
              <a:rPr lang="en-US" sz="2200" dirty="0" smtClean="0"/>
              <a:t>There are a several kinds of cyclones, Ex: Cyclone Phailin, Cyclone Nilam, Cyclone Katrina &amp; so on…</a:t>
            </a:r>
            <a:endParaRPr lang="en-US" sz="2200" dirty="0"/>
          </a:p>
          <a:p>
            <a:r>
              <a:rPr lang="en-US" sz="2200" dirty="0" smtClean="0"/>
              <a:t>Hurricanes </a:t>
            </a:r>
            <a:r>
              <a:rPr lang="en-US" sz="2200" dirty="0"/>
              <a:t>usually form in tropical areas of the world &amp; develop over warm water and use it as an energy source &amp; lose strength as they move over land</a:t>
            </a:r>
            <a:r>
              <a:rPr lang="en-US" sz="2200" dirty="0" smtClean="0"/>
              <a:t>.</a:t>
            </a:r>
            <a:endParaRPr lang="en-US" sz="2200" dirty="0" smtClean="0"/>
          </a:p>
          <a:p>
            <a:r>
              <a:rPr lang="en-US" sz="2200" dirty="0"/>
              <a:t>Coastal regions are most at danger from hurricanes</a:t>
            </a:r>
            <a:r>
              <a:rPr lang="en-US" sz="2200" dirty="0" smtClean="0"/>
              <a:t>.</a:t>
            </a:r>
          </a:p>
          <a:p>
            <a:r>
              <a:rPr lang="en-US" sz="2200" dirty="0"/>
              <a:t>n 2005 Hurricane Katrina killed over 1800 people in the United States and caused around $80 billion dollars worth of property damage</a:t>
            </a:r>
            <a:r>
              <a:rPr lang="en-US" sz="2200" dirty="0" smtClean="0"/>
              <a:t>.</a:t>
            </a:r>
            <a:endParaRPr lang="en-US" sz="2200" dirty="0"/>
          </a:p>
          <a:p>
            <a:endParaRPr lang="en-US" sz="1600" dirty="0"/>
          </a:p>
        </p:txBody>
      </p:sp>
    </p:spTree>
    <p:extLst>
      <p:ext uri="{BB962C8B-B14F-4D97-AF65-F5344CB8AC3E}">
        <p14:creationId xmlns:p14="http://schemas.microsoft.com/office/powerpoint/2010/main" val="472083420"/>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Anticyclones:</a:t>
            </a:r>
            <a:endParaRPr lang="en-US" dirty="0"/>
          </a:p>
        </p:txBody>
      </p:sp>
      <p:sp>
        <p:nvSpPr>
          <p:cNvPr id="3" name="Content Placeholder 2"/>
          <p:cNvSpPr>
            <a:spLocks noGrp="1"/>
          </p:cNvSpPr>
          <p:nvPr>
            <p:ph idx="1"/>
          </p:nvPr>
        </p:nvSpPr>
        <p:spPr>
          <a:xfrm>
            <a:off x="712788" y="2819400"/>
            <a:ext cx="7716838" cy="4038600"/>
          </a:xfrm>
        </p:spPr>
        <p:txBody>
          <a:bodyPr>
            <a:normAutofit fontScale="62500" lnSpcReduction="20000"/>
          </a:bodyPr>
          <a:lstStyle/>
          <a:p>
            <a:r>
              <a:rPr lang="en-US" sz="3100" dirty="0"/>
              <a:t>An </a:t>
            </a:r>
            <a:r>
              <a:rPr lang="en-US" sz="3100" b="1" dirty="0"/>
              <a:t>anticyclone</a:t>
            </a:r>
            <a:r>
              <a:rPr lang="en-US" sz="3100" dirty="0"/>
              <a:t> (that is, opposite to a cyclone) is a weather phenomenon defined as large scale circulation of winds around a central region of high atmospheric </a:t>
            </a:r>
            <a:r>
              <a:rPr lang="en-US" sz="3100" dirty="0" smtClean="0"/>
              <a:t>pressure, also known as high pressure system.</a:t>
            </a:r>
            <a:endParaRPr lang="en-US" sz="3100" dirty="0"/>
          </a:p>
          <a:p>
            <a:r>
              <a:rPr lang="en-US" sz="3100" dirty="0"/>
              <a:t>It rotates just in the opposite direction from cyclones which is, clockwise in the Northern Hemisphere, counterclockwise in the Southern Hemisphere”.</a:t>
            </a:r>
          </a:p>
          <a:p>
            <a:r>
              <a:rPr lang="en-US" sz="3100" dirty="0"/>
              <a:t>Anticyclones form from air masses cooling more than their surroundings, which causes the air to contract slightly making the air more dense. Since dense air weighs more, the weight of the atmosphere overlying a location increases, causing increased surface air pressure. 	</a:t>
            </a:r>
          </a:p>
          <a:p>
            <a:endParaRPr lang="en-US" sz="3100" dirty="0" smtClean="0"/>
          </a:p>
          <a:p>
            <a:endParaRPr lang="en-US" sz="4000" dirty="0"/>
          </a:p>
          <a:p>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218094" y="1260780"/>
            <a:ext cx="2310647" cy="1558620"/>
          </a:xfrm>
          <a:prstGeom prst="rect">
            <a:avLst/>
          </a:prstGeom>
          <a:ln>
            <a:noFill/>
          </a:ln>
          <a:effectLst>
            <a:softEdge rad="112500"/>
          </a:effectLst>
        </p:spPr>
      </p:pic>
    </p:spTree>
    <p:extLst>
      <p:ext uri="{BB962C8B-B14F-4D97-AF65-F5344CB8AC3E}">
        <p14:creationId xmlns:p14="http://schemas.microsoft.com/office/powerpoint/2010/main" val="357920496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xmlns:p14="http://schemas.microsoft.com/office/powerpoint/2010/mai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788" y="2831630"/>
            <a:ext cx="7716838" cy="4026370"/>
          </a:xfrm>
        </p:spPr>
        <p:txBody>
          <a:bodyPr>
            <a:normAutofit fontScale="92500"/>
          </a:bodyPr>
          <a:lstStyle/>
          <a:p>
            <a:r>
              <a:rPr lang="en-US" dirty="0"/>
              <a:t>The strongest anticyclones occur over snow-covered portions of Asia and North America in the winter when clear, dry air masses cool from a loss of infrared radiation, while little sunlight is absorbed to offset that infrared cooling</a:t>
            </a:r>
            <a:r>
              <a:rPr lang="en-US" dirty="0" smtClean="0"/>
              <a:t>.</a:t>
            </a:r>
          </a:p>
          <a:p>
            <a:r>
              <a:rPr lang="en-US" dirty="0"/>
              <a:t>The sinking air in an anticyclone </a:t>
            </a:r>
            <a:r>
              <a:rPr lang="en-US" dirty="0" smtClean="0"/>
              <a:t>stabilizes                          the </a:t>
            </a:r>
            <a:r>
              <a:rPr lang="en-US" dirty="0"/>
              <a:t>atmosphere, bringing clear, </a:t>
            </a:r>
            <a:r>
              <a:rPr lang="en-US" dirty="0" smtClean="0"/>
              <a:t>sunny                          weather.</a:t>
            </a:r>
          </a:p>
          <a:p>
            <a:r>
              <a:rPr lang="en-US" dirty="0"/>
              <a:t>Winds between an anticyclone and a </a:t>
            </a:r>
            <a:r>
              <a:rPr lang="en-US" dirty="0" smtClean="0"/>
              <a:t>cyclone can                 be </a:t>
            </a:r>
            <a:r>
              <a:rPr lang="en-US" dirty="0"/>
              <a:t>especially strong. </a:t>
            </a:r>
            <a:endParaRPr lang="en-US" dirty="0" smtClean="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036741" y="4252148"/>
            <a:ext cx="2003778" cy="1776608"/>
          </a:xfrm>
          <a:prstGeom prst="rect">
            <a:avLst/>
          </a:prstGeom>
          <a:ln>
            <a:noFill/>
          </a:ln>
          <a:effectLst>
            <a:outerShdw blurRad="190500" algn="tl" rotWithShape="0">
              <a:srgbClr val="000000">
                <a:alpha val="70000"/>
              </a:srgbClr>
            </a:outerShdw>
          </a:effectLst>
        </p:spPr>
      </p:pic>
      <p:sp>
        <p:nvSpPr>
          <p:cNvPr id="5" name="TextBox 4"/>
          <p:cNvSpPr txBox="1"/>
          <p:nvPr/>
        </p:nvSpPr>
        <p:spPr>
          <a:xfrm>
            <a:off x="7036741" y="6028756"/>
            <a:ext cx="2003778" cy="461665"/>
          </a:xfrm>
          <a:prstGeom prst="rect">
            <a:avLst/>
          </a:prstGeom>
          <a:noFill/>
        </p:spPr>
        <p:txBody>
          <a:bodyPr wrap="square" rtlCol="0">
            <a:spAutoFit/>
          </a:bodyPr>
          <a:lstStyle/>
          <a:p>
            <a:r>
              <a:rPr lang="en-US" sz="1200" dirty="0" smtClean="0"/>
              <a:t>Diagram showing the circulation of anticyclone</a:t>
            </a:r>
            <a:endParaRPr lang="en-US" sz="1200" dirty="0"/>
          </a:p>
        </p:txBody>
      </p:sp>
    </p:spTree>
    <p:extLst>
      <p:ext uri="{BB962C8B-B14F-4D97-AF65-F5344CB8AC3E}">
        <p14:creationId xmlns:p14="http://schemas.microsoft.com/office/powerpoint/2010/main" val="330231892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xmlns:p14="http://schemas.microsoft.com/office/powerpoint/2010/main" spd="slow">
        <p:checker/>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I</a:t>
            </a:r>
            <a:r>
              <a:rPr lang="en-US" dirty="0" smtClean="0"/>
              <a:t>n </a:t>
            </a:r>
            <a:r>
              <a:rPr lang="en-US" dirty="0"/>
              <a:t>summer, anticyclones bring dry, hot weather. In winter, clear skies may bring cold nights and frost.</a:t>
            </a:r>
          </a:p>
          <a:p>
            <a:r>
              <a:rPr lang="en-US" dirty="0" smtClean="0"/>
              <a:t>In </a:t>
            </a:r>
            <a:r>
              <a:rPr lang="en-US" dirty="0"/>
              <a:t>cold conditions, anticyclones may also bring fog and mist. This is because the cold forces moisture in the air </a:t>
            </a:r>
            <a:r>
              <a:rPr lang="en-US" dirty="0" smtClean="0"/>
              <a:t>to condense</a:t>
            </a:r>
            <a:r>
              <a:rPr lang="en-US" dirty="0" smtClean="0">
                <a:latin typeface="Adobe Devanagari"/>
                <a:cs typeface="Adobe Devanagari"/>
              </a:rPr>
              <a:t> </a:t>
            </a:r>
            <a:r>
              <a:rPr lang="en-US" dirty="0"/>
              <a:t>at low altitudes</a:t>
            </a:r>
            <a:r>
              <a:rPr lang="en-US" dirty="0" smtClean="0"/>
              <a:t>.</a:t>
            </a:r>
          </a:p>
          <a:p>
            <a:r>
              <a:rPr lang="en-US" dirty="0"/>
              <a:t>The </a:t>
            </a:r>
            <a:r>
              <a:rPr lang="en-US" dirty="0" smtClean="0"/>
              <a:t>coriolis force caused by Earth’s rotation gives winds within high-pressure systems.</a:t>
            </a:r>
            <a:endParaRPr lang="en-US" dirty="0">
              <a:solidFill>
                <a:srgbClr val="FFFFFF"/>
              </a:solidFill>
            </a:endParaRPr>
          </a:p>
          <a:p>
            <a:r>
              <a:rPr lang="en-US" dirty="0" smtClean="0">
                <a:solidFill>
                  <a:srgbClr val="FFFFFF"/>
                </a:solidFill>
              </a:rPr>
              <a:t>Sir </a:t>
            </a:r>
            <a:r>
              <a:rPr lang="en-US" dirty="0">
                <a:solidFill>
                  <a:srgbClr val="FFFFFF"/>
                </a:solidFill>
              </a:rPr>
              <a:t>Francis Galton first discovered anticyclones in the </a:t>
            </a:r>
            <a:r>
              <a:rPr lang="en-US" dirty="0" smtClean="0">
                <a:solidFill>
                  <a:srgbClr val="FFFFFF"/>
                </a:solidFill>
              </a:rPr>
              <a:t>1860s.</a:t>
            </a:r>
            <a:endParaRPr lang="en-US" dirty="0">
              <a:solidFill>
                <a:srgbClr val="FFFFFF"/>
              </a:solidFill>
            </a:endParaRPr>
          </a:p>
        </p:txBody>
      </p:sp>
    </p:spTree>
    <p:extLst>
      <p:ext uri="{BB962C8B-B14F-4D97-AF65-F5344CB8AC3E}">
        <p14:creationId xmlns:p14="http://schemas.microsoft.com/office/powerpoint/2010/main" val="2083897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Cyclone Phailin</a:t>
            </a:r>
            <a:endParaRPr lang="en-US" dirty="0"/>
          </a:p>
        </p:txBody>
      </p:sp>
      <p:sp>
        <p:nvSpPr>
          <p:cNvPr id="3" name="Content Placeholder 2"/>
          <p:cNvSpPr>
            <a:spLocks noGrp="1"/>
          </p:cNvSpPr>
          <p:nvPr>
            <p:ph idx="1"/>
          </p:nvPr>
        </p:nvSpPr>
        <p:spPr>
          <a:xfrm>
            <a:off x="712788" y="2819400"/>
            <a:ext cx="7716838" cy="4038600"/>
          </a:xfrm>
        </p:spPr>
        <p:txBody>
          <a:bodyPr>
            <a:normAutofit/>
          </a:bodyPr>
          <a:lstStyle/>
          <a:p>
            <a:r>
              <a:rPr lang="en-US" b="1" dirty="0" smtClean="0"/>
              <a:t>Cyclone Phailin</a:t>
            </a:r>
            <a:r>
              <a:rPr lang="en-US" dirty="0" smtClean="0"/>
              <a:t>, was a very severe cyclonic storm.</a:t>
            </a:r>
          </a:p>
          <a:p>
            <a:r>
              <a:rPr lang="en-US" dirty="0" smtClean="0"/>
              <a:t>It was the second strongest tropical cyclone ever to make landfall in India, behind only the 1999 Odisha cyclone.</a:t>
            </a:r>
          </a:p>
          <a:p>
            <a:r>
              <a:rPr lang="en-US" dirty="0" smtClean="0"/>
              <a:t>Phailin is the Thai word for ‘sapphire’ &amp; according to the followed procedure of naming tropical cyclones over North Indian Ocean, it was turn of a name suggested by Thailand in the list of assigned names.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871978" y="1173456"/>
            <a:ext cx="2418762" cy="1645944"/>
          </a:xfrm>
          <a:prstGeom prst="rect">
            <a:avLst/>
          </a:prstGeom>
          <a:ln>
            <a:noFill/>
          </a:ln>
          <a:effectLst>
            <a:softEdge rad="112500"/>
          </a:effectLst>
        </p:spPr>
      </p:pic>
    </p:spTree>
    <p:extLst>
      <p:ext uri="{BB962C8B-B14F-4D97-AF65-F5344CB8AC3E}">
        <p14:creationId xmlns:p14="http://schemas.microsoft.com/office/powerpoint/2010/main" val="427066062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788" y="2831630"/>
            <a:ext cx="7716838" cy="4026370"/>
          </a:xfrm>
        </p:spPr>
        <p:txBody>
          <a:bodyPr>
            <a:normAutofit fontScale="92500" lnSpcReduction="20000"/>
          </a:bodyPr>
          <a:lstStyle/>
          <a:p>
            <a:r>
              <a:rPr lang="en-US" dirty="0" smtClean="0"/>
              <a:t>The next cyclone in the region will be called Helen, a name from the list of cyclone name given by Bangladesh.</a:t>
            </a:r>
          </a:p>
          <a:p>
            <a:r>
              <a:rPr lang="en-US" dirty="0"/>
              <a:t>Cyclone Phailin on </a:t>
            </a:r>
            <a:r>
              <a:rPr lang="en-US" dirty="0" smtClean="0"/>
              <a:t>Oct 12, 2013 Sunday evening </a:t>
            </a:r>
            <a:r>
              <a:rPr lang="en-US" dirty="0"/>
              <a:t>left a trail of destruction knocking down lakhs of homes affecting nearly 90 lakh people and destroying paddy </a:t>
            </a:r>
            <a:r>
              <a:rPr lang="en-US" dirty="0" smtClean="0"/>
              <a:t>                     crops </a:t>
            </a:r>
            <a:r>
              <a:rPr lang="en-US" dirty="0"/>
              <a:t>worth about Rs.2,400 crore, but Odisha </a:t>
            </a:r>
            <a:r>
              <a:rPr lang="en-US" dirty="0" smtClean="0"/>
              <a:t>                   and </a:t>
            </a:r>
            <a:r>
              <a:rPr lang="en-US" dirty="0"/>
              <a:t>Andhra Pradesh escaped from </a:t>
            </a:r>
            <a:r>
              <a:rPr lang="en-US" dirty="0" smtClean="0"/>
              <a:t>                        widespread loss of </a:t>
            </a:r>
            <a:r>
              <a:rPr lang="en-US" dirty="0"/>
              <a:t>life</a:t>
            </a:r>
            <a:r>
              <a:rPr lang="en-US" dirty="0" smtClean="0"/>
              <a:t>.</a:t>
            </a:r>
          </a:p>
          <a:p>
            <a:r>
              <a:rPr lang="en-US" dirty="0"/>
              <a:t>As many as 90,000 people were evacuated </a:t>
            </a:r>
            <a:r>
              <a:rPr lang="en-US" dirty="0" smtClean="0"/>
              <a:t>                         and sent </a:t>
            </a:r>
            <a:r>
              <a:rPr lang="en-US" dirty="0"/>
              <a:t>to safer places in the Srikakulam </a:t>
            </a:r>
            <a:r>
              <a:rPr lang="en-US" dirty="0" smtClean="0"/>
              <a:t>                        district, which borders </a:t>
            </a:r>
            <a:r>
              <a:rPr lang="en-US" dirty="0"/>
              <a:t>Odisha. </a:t>
            </a:r>
          </a:p>
          <a:p>
            <a:pPr marL="0" indent="0">
              <a:buNone/>
            </a:pPr>
            <a:endParaRPr lang="en-US" dirty="0" smtClean="0"/>
          </a:p>
          <a:p>
            <a:endParaRPr lang="en-US" dirty="0" smtClean="0"/>
          </a:p>
          <a:p>
            <a:endParaRPr lang="en-US" dirty="0"/>
          </a:p>
          <a:p>
            <a:endParaRPr lang="en-US" dirty="0"/>
          </a:p>
          <a:p>
            <a:endParaRPr lang="en-US" dirty="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274741" y="4797778"/>
            <a:ext cx="2737555" cy="1627481"/>
          </a:xfrm>
          <a:prstGeom prst="rect">
            <a:avLst/>
          </a:prstGeom>
          <a:ln>
            <a:noFill/>
          </a:ln>
          <a:effectLst>
            <a:outerShdw blurRad="190500" algn="tl" rotWithShape="0">
              <a:srgbClr val="000000">
                <a:alpha val="70000"/>
              </a:srgbClr>
            </a:outerShdw>
          </a:effectLst>
        </p:spPr>
      </p:pic>
      <p:sp>
        <p:nvSpPr>
          <p:cNvPr id="6" name="TextBox 5"/>
          <p:cNvSpPr txBox="1"/>
          <p:nvPr/>
        </p:nvSpPr>
        <p:spPr>
          <a:xfrm>
            <a:off x="6274742" y="6396335"/>
            <a:ext cx="2737554" cy="461665"/>
          </a:xfrm>
          <a:prstGeom prst="rect">
            <a:avLst/>
          </a:prstGeom>
          <a:noFill/>
        </p:spPr>
        <p:txBody>
          <a:bodyPr wrap="square" rtlCol="0">
            <a:spAutoFit/>
          </a:bodyPr>
          <a:lstStyle/>
          <a:p>
            <a:pPr algn="ctr"/>
            <a:r>
              <a:rPr lang="en-US" sz="1200" dirty="0" smtClean="0"/>
              <a:t>Part of map showing the structure of Cyclone Phailin</a:t>
            </a:r>
            <a:endParaRPr lang="en-US" sz="1200" dirty="0"/>
          </a:p>
        </p:txBody>
      </p:sp>
    </p:spTree>
    <p:extLst>
      <p:ext uri="{BB962C8B-B14F-4D97-AF65-F5344CB8AC3E}">
        <p14:creationId xmlns:p14="http://schemas.microsoft.com/office/powerpoint/2010/main" val="4031847171"/>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Sky">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ky">
      <a:fillStyleLst>
        <a:solidFill>
          <a:schemeClr val="phClr"/>
        </a:solidFill>
        <a:solidFill>
          <a:schemeClr val="phClr">
            <a:alpha val="50000"/>
          </a:schemeClr>
        </a:solidFill>
        <a:gradFill rotWithShape="1">
          <a:gsLst>
            <a:gs pos="0">
              <a:schemeClr val="phClr">
                <a:shade val="30000"/>
                <a:satMod val="130000"/>
              </a:schemeClr>
            </a:gs>
            <a:gs pos="80000">
              <a:schemeClr val="phClr">
                <a:shade val="93000"/>
                <a:satMod val="130000"/>
              </a:schemeClr>
            </a:gs>
            <a:gs pos="100000">
              <a:schemeClr val="phClr">
                <a:shade val="94000"/>
                <a:satMod val="135000"/>
              </a:schemeClr>
            </a:gs>
          </a:gsLst>
          <a:lin ang="14400000" scaled="1"/>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63500" cap="flat" cmpd="sng" algn="ctr">
          <a:solidFill>
            <a:schemeClr val="phClr"/>
          </a:solidFill>
          <a:prstDash val="solid"/>
        </a:ln>
      </a:lnStyleLst>
      <a:effectStyleLst>
        <a:effectStyle>
          <a:effectLst/>
        </a:effectStyle>
        <a:effectStyle>
          <a:effectLst>
            <a:outerShdw blurRad="88900" dist="63500" dir="3000000" algn="br" rotWithShape="0">
              <a:srgbClr val="000000">
                <a:alpha val="35000"/>
              </a:srgbClr>
            </a:outerShdw>
          </a:effectLst>
        </a:effectStyle>
        <a:effectStyle>
          <a:effectLst>
            <a:innerShdw blurRad="50800" dist="25400" dir="6600000">
              <a:srgbClr val="000000">
                <a:alpha val="50000"/>
              </a:srgbClr>
            </a:innerShdw>
            <a:reflection blurRad="12700" stA="26000" endPos="28000" dist="38100" dir="5400000" sy="-100000" rotWithShape="0"/>
          </a:effectLst>
        </a:effectStyle>
      </a:effectStyleLst>
      <a:bgFillStyleLst>
        <a:solidFill>
          <a:schemeClr val="phClr"/>
        </a:solidFill>
        <a:gradFill rotWithShape="1">
          <a:gsLst>
            <a:gs pos="0">
              <a:schemeClr val="phClr">
                <a:tint val="100000"/>
                <a:satMod val="140000"/>
                <a:lumMod val="105000"/>
              </a:schemeClr>
            </a:gs>
            <a:gs pos="100000">
              <a:schemeClr val="phClr">
                <a:shade val="20000"/>
                <a:satMod val="250000"/>
                <a:lumMod val="110000"/>
              </a:schemeClr>
            </a:gs>
          </a:gsLst>
          <a:path path="circle">
            <a:fillToRect l="50000" t="50000" r="50000" b="50000"/>
          </a:path>
        </a:gradFill>
        <a:gradFill rotWithShape="1">
          <a:gsLst>
            <a:gs pos="0">
              <a:schemeClr val="phClr">
                <a:tint val="80000"/>
                <a:satMod val="300000"/>
              </a:schemeClr>
            </a:gs>
            <a:gs pos="100000">
              <a:schemeClr val="phClr">
                <a:shade val="30000"/>
                <a:satMod val="20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Sky.thmx</Template>
  <TotalTime>218</TotalTime>
  <Words>864</Words>
  <Application>Microsoft Macintosh PowerPoint</Application>
  <PresentationFormat>On-screen Show (4:3)</PresentationFormat>
  <Paragraphs>47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Sky</vt:lpstr>
      <vt:lpstr>Cyclones, Anticyclones &amp; Cyclone Phailin</vt:lpstr>
      <vt:lpstr>Cyclones:</vt:lpstr>
      <vt:lpstr>PowerPoint Presentation</vt:lpstr>
      <vt:lpstr>PowerPoint Presentation</vt:lpstr>
      <vt:lpstr>Anticyclones:</vt:lpstr>
      <vt:lpstr>PowerPoint Presentation</vt:lpstr>
      <vt:lpstr>PowerPoint Presentation</vt:lpstr>
      <vt:lpstr>Cyclone Phailin</vt:lpstr>
      <vt:lpstr>PowerPoint Presentation</vt:lpstr>
      <vt:lpstr>PowerPoint Presentation</vt:lpstr>
      <vt:lpstr>PowerPoint Presentation</vt:lpstr>
    </vt:vector>
  </TitlesOfParts>
  <Company>Nawras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Cyclones, Anticyclones &amp; Cyclone Phailin</dc:title>
  <dc:creator>Mohammad Mohtashim</dc:creator>
  <cp:lastModifiedBy>Mohammad Mohtashim</cp:lastModifiedBy>
  <cp:revision>22</cp:revision>
  <dcterms:created xsi:type="dcterms:W3CDTF">2014-08-04T12:42:56Z</dcterms:created>
  <dcterms:modified xsi:type="dcterms:W3CDTF">2014-08-04T17:26:15Z</dcterms:modified>
</cp:coreProperties>
</file>