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70" r:id="rId4"/>
    <p:sldId id="257" r:id="rId5"/>
    <p:sldId id="268" r:id="rId6"/>
    <p:sldId id="258" r:id="rId7"/>
    <p:sldId id="269" r:id="rId8"/>
    <p:sldId id="271" r:id="rId9"/>
    <p:sldId id="272" r:id="rId10"/>
    <p:sldId id="259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919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10/11/2023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10/11/2023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5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79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9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94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4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10/11/2023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73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Laboratory-Surveillance/SARS-CoV-2-Variant-Proportions/jr58-6y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2863970"/>
            <a:ext cx="9374189" cy="793630"/>
          </a:xfrm>
        </p:spPr>
        <p:txBody>
          <a:bodyPr>
            <a:normAutofit fontScale="90000"/>
          </a:bodyPr>
          <a:lstStyle/>
          <a:p>
            <a:r>
              <a:rPr lang="en-US" dirty="0"/>
              <a:t>COVID-19 Variant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553350" cy="23844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is COVID-19 Evolving Over Time in the US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063113-CD01-60F0-12F0-5A927A44AE1C}"/>
              </a:ext>
            </a:extLst>
          </p:cNvPr>
          <p:cNvSpPr txBox="1">
            <a:spLocks/>
          </p:cNvSpPr>
          <p:nvPr/>
        </p:nvSpPr>
        <p:spPr>
          <a:xfrm>
            <a:off x="9563446" y="5427247"/>
            <a:ext cx="2954069" cy="2384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Michael Chiaramonte</a:t>
            </a: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Matt Lantin</a:t>
            </a: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Cole Swartz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6CF9609-3A03-E54C-0BB2-8E9C00A0BDD3}"/>
              </a:ext>
            </a:extLst>
          </p:cNvPr>
          <p:cNvGrpSpPr/>
          <p:nvPr/>
        </p:nvGrpSpPr>
        <p:grpSpPr>
          <a:xfrm>
            <a:off x="5218981" y="1061049"/>
            <a:ext cx="6839905" cy="4955989"/>
            <a:chOff x="4135596" y="789203"/>
            <a:chExt cx="7785267" cy="527959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6AD4BD8-3A2B-DE75-54E9-C329E4B7C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5596" y="789203"/>
              <a:ext cx="7785267" cy="5279594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97840111-CCBA-D95C-B060-8ECCACD77353}"/>
                </a:ext>
              </a:extLst>
            </p:cNvPr>
            <p:cNvSpPr>
              <a:spLocks/>
            </p:cNvSpPr>
            <p:nvPr/>
          </p:nvSpPr>
          <p:spPr>
            <a:xfrm rot="17868860" flipH="1">
              <a:off x="9702531" y="3968214"/>
              <a:ext cx="1027391" cy="30638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XBB.1.5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34D116F-D0BD-6424-00FA-3A69F946D0CF}"/>
                </a:ext>
              </a:extLst>
            </p:cNvPr>
            <p:cNvSpPr>
              <a:spLocks/>
            </p:cNvSpPr>
            <p:nvPr/>
          </p:nvSpPr>
          <p:spPr>
            <a:xfrm rot="4957067" flipH="1">
              <a:off x="9115937" y="3750246"/>
              <a:ext cx="1323384" cy="30638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XBB.1.5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9D285602-B9B4-7B2A-30B7-A71EFA30D0A3}"/>
                </a:ext>
              </a:extLst>
            </p:cNvPr>
            <p:cNvSpPr>
              <a:spLocks/>
            </p:cNvSpPr>
            <p:nvPr/>
          </p:nvSpPr>
          <p:spPr>
            <a:xfrm rot="18089549" flipH="1">
              <a:off x="10524788" y="3166659"/>
              <a:ext cx="698373" cy="30638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XBB.1.5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DAB4945C-1686-C420-D7B4-FF6C1FD92131}"/>
                </a:ext>
              </a:extLst>
            </p:cNvPr>
            <p:cNvSpPr>
              <a:spLocks/>
            </p:cNvSpPr>
            <p:nvPr/>
          </p:nvSpPr>
          <p:spPr>
            <a:xfrm rot="19117126">
              <a:off x="10935488" y="2512884"/>
              <a:ext cx="732812" cy="23437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XBB.1.5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3DB5D8A-0B0F-4702-F250-000D7DB0A010}"/>
                </a:ext>
              </a:extLst>
            </p:cNvPr>
            <p:cNvSpPr>
              <a:spLocks/>
            </p:cNvSpPr>
            <p:nvPr/>
          </p:nvSpPr>
          <p:spPr>
            <a:xfrm rot="16458947" flipH="1" flipV="1">
              <a:off x="5270621" y="3053168"/>
              <a:ext cx="1001284" cy="27015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XBB.1.5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5D21B8B1-D1DA-A73F-BCED-99414C0613FA}"/>
                </a:ext>
              </a:extLst>
            </p:cNvPr>
            <p:cNvSpPr>
              <a:spLocks/>
            </p:cNvSpPr>
            <p:nvPr/>
          </p:nvSpPr>
          <p:spPr>
            <a:xfrm rot="8468016" flipH="1" flipV="1">
              <a:off x="5718215" y="3302633"/>
              <a:ext cx="1829712" cy="27015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XBB.1.5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79C7D79C-5866-525F-04B5-384CAEA7E1FF}"/>
                </a:ext>
              </a:extLst>
            </p:cNvPr>
            <p:cNvSpPr>
              <a:spLocks/>
            </p:cNvSpPr>
            <p:nvPr/>
          </p:nvSpPr>
          <p:spPr>
            <a:xfrm rot="21414617" flipH="1">
              <a:off x="8249824" y="4582433"/>
              <a:ext cx="1437698" cy="26287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XBB.1.5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93BF639-4899-1E9B-BDC9-EACC5D7FB96A}"/>
                </a:ext>
              </a:extLst>
            </p:cNvPr>
            <p:cNvSpPr>
              <a:spLocks/>
            </p:cNvSpPr>
            <p:nvPr/>
          </p:nvSpPr>
          <p:spPr>
            <a:xfrm rot="6925699" flipH="1" flipV="1">
              <a:off x="7778902" y="4129374"/>
              <a:ext cx="1041838" cy="23597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XBB.1.5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352DF18-2E53-58EF-E465-8BC083EB7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05" y="3858821"/>
            <a:ext cx="4746938" cy="215821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0B55E859-73B2-9E4A-5DEB-A22C7F41C4D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noFill/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How is a variant propagating through the USA?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82BA28-4119-5B43-C9A8-A3283148C273}"/>
              </a:ext>
            </a:extLst>
          </p:cNvPr>
          <p:cNvSpPr txBox="1"/>
          <p:nvPr/>
        </p:nvSpPr>
        <p:spPr>
          <a:xfrm>
            <a:off x="7290285" y="1255462"/>
            <a:ext cx="317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Possible Transmission Map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4A455F0-9D63-901B-5195-BC8473585BB4}"/>
              </a:ext>
            </a:extLst>
          </p:cNvPr>
          <p:cNvSpPr txBox="1">
            <a:spLocks/>
          </p:cNvSpPr>
          <p:nvPr/>
        </p:nvSpPr>
        <p:spPr>
          <a:xfrm>
            <a:off x="257482" y="1018846"/>
            <a:ext cx="4858611" cy="27675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Based on which weeks were flagged when, we can infer that XBB.1.5 started at the coastal regions and then found its way inward.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This can indicate this variant was spread from neighboring geographical areas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B55E859-73B2-9E4A-5DEB-A22C7F41C4D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noFill/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Summary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B379-EB1C-092B-C606-A40C1B37C608}"/>
              </a:ext>
            </a:extLst>
          </p:cNvPr>
          <p:cNvSpPr txBox="1">
            <a:spLocks/>
          </p:cNvSpPr>
          <p:nvPr/>
        </p:nvSpPr>
        <p:spPr>
          <a:xfrm>
            <a:off x="246635" y="1173192"/>
            <a:ext cx="11698729" cy="502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Despite the significant number of COVID-19 variants that exist, there will always be one that emerges as the dominant share % of all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dominance lasts around 6 months before it eventually dies down or mutates into a new variant that becomes the dominant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Latest variant EG.5 looks to be following this same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New variants aren’t necessarily a bad thing, as we can see that after BA.1.1 variant went down the next dominant variant didn’t lead to a death spike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can be different share percentages per variant per HHS region, and it is not always following the overall US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 track how a variant is moving throughout the entire US by checking when the variant first spikes in a region and narrow down a possible origin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Parabolic trend of each dominant variant can show that it is possible people are becoming immune to a certain variant forcing it to mutate to survive.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8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345AED-17C3-5989-1BF8-3418DF1CCE6E}"/>
              </a:ext>
            </a:extLst>
          </p:cNvPr>
          <p:cNvSpPr txBox="1">
            <a:spLocks/>
          </p:cNvSpPr>
          <p:nvPr/>
        </p:nvSpPr>
        <p:spPr>
          <a:xfrm>
            <a:off x="444979" y="1014428"/>
            <a:ext cx="11302041" cy="4949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Greek letter names, Alpha, Beta, Delta, and Omicron are what the news and government organizations use for simplicity. However, this isn’t the full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Omicron has over 20 individual variants (Ex: B.2 / BA.5 / XBB.1)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name of the individual variant changes when it mutates and adds additional numbers. To make them easier to write, when a significant enough change happens, the letters change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example, Omicron variant XBB was created when two different strains infected one individual and their DNA was recombined into a new strain with aspects of both parent strains.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think of this as taxonomy as well. The Greek letters are the families, the English letters are the genus, and the numbers denote the individual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3FB56-F179-E8AD-ECF3-7B09C2F59F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noFill/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What is a variant?</a:t>
            </a:r>
          </a:p>
        </p:txBody>
      </p:sp>
    </p:spTree>
    <p:extLst>
      <p:ext uri="{BB962C8B-B14F-4D97-AF65-F5344CB8AC3E}">
        <p14:creationId xmlns:p14="http://schemas.microsoft.com/office/powerpoint/2010/main" val="33863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125C91E-D2DB-E55F-57E5-1A7094E8D53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noFill/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Data collection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320837-CBE9-6863-4B0F-6A396008A202}"/>
              </a:ext>
            </a:extLst>
          </p:cNvPr>
          <p:cNvSpPr txBox="1">
            <a:spLocks/>
          </p:cNvSpPr>
          <p:nvPr/>
        </p:nvSpPr>
        <p:spPr>
          <a:xfrm>
            <a:off x="444979" y="1014428"/>
            <a:ext cx="11302041" cy="17891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used two different methods to retrieve the data we wanted to analyze: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Retrieved COVID death count data from downloading a csv from the following link: https://covid.cdc.gov/covid-data-tracker/#trends_weeklydeaths_testpositivity_00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Retrieved variant share % data from a CDC API at the following link: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https://data.cdc.gov/Laboratory-Surveillance/SARS-CoV-2-Variant-Proportions/jr58-6ysp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2CB96-928D-F506-4C2F-409604B60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088" y="2691790"/>
            <a:ext cx="7563906" cy="4010585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20F45F-0185-AE22-4E63-94B241CB9923}"/>
              </a:ext>
            </a:extLst>
          </p:cNvPr>
          <p:cNvSpPr txBox="1">
            <a:spLocks/>
          </p:cNvSpPr>
          <p:nvPr/>
        </p:nvSpPr>
        <p:spPr>
          <a:xfrm>
            <a:off x="293298" y="2691790"/>
            <a:ext cx="3516715" cy="4010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Variant dataset was massive (over 1 million rows)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get the entire dataset, we figured out a way to query the data in ‘chunks’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way, instead of creating one huge API request, we create 100 smaller API requests and avoid straining the API while ensuring we get all the data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5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C968ED0-7E60-9A6E-69C1-3EEEE1D5EBA4}"/>
              </a:ext>
            </a:extLst>
          </p:cNvPr>
          <p:cNvSpPr txBox="1">
            <a:spLocks/>
          </p:cNvSpPr>
          <p:nvPr/>
        </p:nvSpPr>
        <p:spPr>
          <a:xfrm>
            <a:off x="1420793" y="5337609"/>
            <a:ext cx="9500250" cy="16497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5 main time periods where there existed a single dominant variant (&gt;75%):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B.1.617.2 from 5/8/2021 to 12/25/2021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BA.1.1 from 1/1/2022 to 3/19/2022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BA.2 from 3/26/2022 to 6/11/2022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BA.5 from 6/18/2022  to 12/24/2022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XBB.1.5 from 12/31/2023 to 7/22/2023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C2D542-A3B1-67A3-96B7-D1D9DC2B967E}"/>
              </a:ext>
            </a:extLst>
          </p:cNvPr>
          <p:cNvGrpSpPr/>
          <p:nvPr/>
        </p:nvGrpSpPr>
        <p:grpSpPr>
          <a:xfrm>
            <a:off x="1420793" y="819510"/>
            <a:ext cx="9500250" cy="4518099"/>
            <a:chOff x="1002465" y="60385"/>
            <a:chExt cx="10328278" cy="49671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0FEA3DC-E4BA-7BA9-3B43-B52FF648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465" y="60385"/>
              <a:ext cx="10328278" cy="496711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C898AD-BD47-631C-567B-8B9D4DFA5062}"/>
                </a:ext>
              </a:extLst>
            </p:cNvPr>
            <p:cNvSpPr txBox="1">
              <a:spLocks/>
            </p:cNvSpPr>
            <p:nvPr/>
          </p:nvSpPr>
          <p:spPr>
            <a:xfrm>
              <a:off x="2655614" y="297756"/>
              <a:ext cx="1385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B.1.617.2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BAF78D-8296-C03A-433B-982FA703E995}"/>
                </a:ext>
              </a:extLst>
            </p:cNvPr>
            <p:cNvSpPr txBox="1">
              <a:spLocks/>
            </p:cNvSpPr>
            <p:nvPr/>
          </p:nvSpPr>
          <p:spPr>
            <a:xfrm>
              <a:off x="5728093" y="769704"/>
              <a:ext cx="1112497" cy="28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BA.5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D8212F-5A83-9394-ED76-5661D20C9EB5}"/>
                </a:ext>
              </a:extLst>
            </p:cNvPr>
            <p:cNvSpPr txBox="1">
              <a:spLocks/>
            </p:cNvSpPr>
            <p:nvPr/>
          </p:nvSpPr>
          <p:spPr>
            <a:xfrm>
              <a:off x="7634532" y="912661"/>
              <a:ext cx="1112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XBB.1.5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953E49-63A7-739E-CF7E-0CD3F5B21147}"/>
                </a:ext>
              </a:extLst>
            </p:cNvPr>
            <p:cNvSpPr txBox="1">
              <a:spLocks/>
            </p:cNvSpPr>
            <p:nvPr/>
          </p:nvSpPr>
          <p:spPr>
            <a:xfrm>
              <a:off x="4041084" y="1181653"/>
              <a:ext cx="107014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BA.1.1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03E43D-25D1-405B-C62A-AB24C0F247B4}"/>
                </a:ext>
              </a:extLst>
            </p:cNvPr>
            <p:cNvSpPr txBox="1">
              <a:spLocks/>
            </p:cNvSpPr>
            <p:nvPr/>
          </p:nvSpPr>
          <p:spPr>
            <a:xfrm>
              <a:off x="4554821" y="1188750"/>
              <a:ext cx="1112497" cy="28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BA.2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B125C91E-D2DB-E55F-57E5-1A7094E8D53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noFill/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USA Covid variants Over Time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0776-26AD-263A-A47D-22E6D38D0F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noFill/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6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Which variants are the Deadliest?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AEC06-4E54-BA56-3F2E-DA69833D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06" y="883442"/>
            <a:ext cx="10601388" cy="4573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66D67A-B2A5-804E-0898-C6C2F8D9DEAC}"/>
              </a:ext>
            </a:extLst>
          </p:cNvPr>
          <p:cNvSpPr txBox="1">
            <a:spLocks/>
          </p:cNvSpPr>
          <p:nvPr/>
        </p:nvSpPr>
        <p:spPr>
          <a:xfrm>
            <a:off x="795306" y="5547240"/>
            <a:ext cx="10601387" cy="12331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We can see that variant B.1.617.2 (Delta) and BA.1.1 (Omicron) are showing higher death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However, as Omicron starts mutating more the COVID related deaths have dropped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2BBD82-B2A9-0AE0-A2BD-A95CD24876B9}"/>
              </a:ext>
            </a:extLst>
          </p:cNvPr>
          <p:cNvCxnSpPr>
            <a:cxnSpLocks/>
          </p:cNvCxnSpPr>
          <p:nvPr/>
        </p:nvCxnSpPr>
        <p:spPr>
          <a:xfrm>
            <a:off x="2527540" y="2130725"/>
            <a:ext cx="195819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3D63BF-BE22-BCE3-80A2-437028EA5F1B}"/>
              </a:ext>
            </a:extLst>
          </p:cNvPr>
          <p:cNvSpPr txBox="1"/>
          <p:nvPr/>
        </p:nvSpPr>
        <p:spPr>
          <a:xfrm>
            <a:off x="2160917" y="1822948"/>
            <a:ext cx="2691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Highest Death Period</a:t>
            </a:r>
          </a:p>
        </p:txBody>
      </p:sp>
    </p:spTree>
    <p:extLst>
      <p:ext uri="{BB962C8B-B14F-4D97-AF65-F5344CB8AC3E}">
        <p14:creationId xmlns:p14="http://schemas.microsoft.com/office/powerpoint/2010/main" val="36996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32D14C-046E-B507-8FDB-4AB2ABCF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6" y="883442"/>
            <a:ext cx="7783011" cy="52775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61B9F-8FA9-DAAD-FFE2-F986857E6D73}"/>
              </a:ext>
            </a:extLst>
          </p:cNvPr>
          <p:cNvSpPr txBox="1"/>
          <p:nvPr/>
        </p:nvSpPr>
        <p:spPr>
          <a:xfrm>
            <a:off x="8272732" y="2169890"/>
            <a:ext cx="3482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Region 1: Boston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Region 2: New York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Region 3: Philadelphia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Region 4: Atlanta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Region 5: Chicago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Region 6: Dallas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Region 7: Kansas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Region 8: Denver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Region 9: San Francisco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Region 10: Seattle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F61F5-C06E-5228-224F-54B531E6CF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noFill/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Health and Human Services (HHS) Region Map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61F5-C06E-5228-224F-54B531E6CF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noFill/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Variant distribution within Specific HHS </a:t>
            </a:r>
            <a:r>
              <a:rPr lang="en-US" b="1" dirty="0" err="1"/>
              <a:t>REgion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CAE27-4149-D33A-A31C-0EFB55C3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480" y="793630"/>
            <a:ext cx="4181719" cy="28586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6C34A3-81A8-F413-4E9B-B5193BD89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540" y="3845876"/>
            <a:ext cx="4181719" cy="28586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DACFD-EB4D-3E46-A592-ABCD493FD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481" y="3845877"/>
            <a:ext cx="4181719" cy="2858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C37129-894D-A2B5-ED4F-D1090B26C253}"/>
              </a:ext>
            </a:extLst>
          </p:cNvPr>
          <p:cNvSpPr txBox="1">
            <a:spLocks/>
          </p:cNvSpPr>
          <p:nvPr/>
        </p:nvSpPr>
        <p:spPr>
          <a:xfrm>
            <a:off x="1320801" y="793631"/>
            <a:ext cx="4775199" cy="30522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Focused on a ‘transition’ period between dominant variant B.1.617.2 and BA.1.1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There exists a 3</a:t>
            </a:r>
            <a:r>
              <a:rPr lang="en-US" sz="2200" baseline="30000" dirty="0">
                <a:solidFill>
                  <a:schemeClr val="tx1"/>
                </a:solidFill>
              </a:rPr>
              <a:t>rd</a:t>
            </a:r>
            <a:r>
              <a:rPr lang="en-US" sz="2200" dirty="0">
                <a:solidFill>
                  <a:schemeClr val="tx1"/>
                </a:solidFill>
              </a:rPr>
              <a:t> variant B.1.1.529 that was a significant share of all COVID.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We can conclude that based on this data, BA.1.1 was a descendent of B.1.1.529 and B.1.1.529 had to mutate to become the dominant COVID variant. 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61F5-C06E-5228-224F-54B531E6CF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noFill/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How is a variant propagating through the USA?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22CF9-0008-FA91-6BED-9E73B9BF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2" y="722240"/>
            <a:ext cx="5989985" cy="2826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DB80E9-9C96-ECB9-5F33-714A2171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483" y="722240"/>
            <a:ext cx="5968501" cy="2826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CF28D-E0AB-C2C1-3A38-A0DA2A451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0" y="3548942"/>
            <a:ext cx="6000728" cy="2780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9871CB-C54C-6025-0B5B-5DF01BE4B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483" y="3555039"/>
            <a:ext cx="5968501" cy="277392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015A8D6-EB7E-6140-5619-2362A028AD6E}"/>
              </a:ext>
            </a:extLst>
          </p:cNvPr>
          <p:cNvSpPr txBox="1">
            <a:spLocks/>
          </p:cNvSpPr>
          <p:nvPr/>
        </p:nvSpPr>
        <p:spPr>
          <a:xfrm>
            <a:off x="1108364" y="6328959"/>
            <a:ext cx="10741891" cy="659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first 4 variants showing more similar spikes in the trends for each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4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61F5-C06E-5228-224F-54B531E6CF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3630"/>
          </a:xfrm>
          <a:prstGeom prst="rect">
            <a:avLst/>
          </a:prstGeom>
          <a:ln w="38100">
            <a:noFill/>
          </a:ln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How is a variant propagating through the USA?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152CF-BEE7-6D74-9217-3860D5C0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" y="1281196"/>
            <a:ext cx="7981124" cy="42956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04BD3A-CECC-FDC5-04BE-55CA4EF3A1B7}"/>
              </a:ext>
            </a:extLst>
          </p:cNvPr>
          <p:cNvSpPr txBox="1">
            <a:spLocks/>
          </p:cNvSpPr>
          <p:nvPr/>
        </p:nvSpPr>
        <p:spPr>
          <a:xfrm>
            <a:off x="8321964" y="1281196"/>
            <a:ext cx="3408218" cy="42956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last variant, XBB.1.5, shows much more variation in when the initial spikes happened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We can calculate the moment each regions trend deviated from the historical baseline to determine when the variant first showed up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6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509</TotalTime>
  <Words>919</Words>
  <Application>Microsoft Office PowerPoint</Application>
  <PresentationFormat>Widescreen</PresentationFormat>
  <Paragraphs>96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COVID-19 Variant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Michael Chiaramonte</dc:creator>
  <cp:lastModifiedBy>Michael Chiaramonte</cp:lastModifiedBy>
  <cp:revision>46</cp:revision>
  <dcterms:created xsi:type="dcterms:W3CDTF">2023-10-10T22:33:52Z</dcterms:created>
  <dcterms:modified xsi:type="dcterms:W3CDTF">2023-10-11T22:28:07Z</dcterms:modified>
</cp:coreProperties>
</file>