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57" r:id="rId4"/>
    <p:sldId id="268" r:id="rId5"/>
    <p:sldId id="258" r:id="rId6"/>
    <p:sldId id="269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919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10/11/2023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10/11/2023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76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54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10/11/2023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7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863970"/>
            <a:ext cx="9374189" cy="793630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Variant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553350" cy="194733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is COVID-19 Evolving Over Time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345AED-17C3-5989-1BF8-3418DF1CCE6E}"/>
              </a:ext>
            </a:extLst>
          </p:cNvPr>
          <p:cNvSpPr txBox="1">
            <a:spLocks/>
          </p:cNvSpPr>
          <p:nvPr/>
        </p:nvSpPr>
        <p:spPr>
          <a:xfrm>
            <a:off x="444979" y="1014428"/>
            <a:ext cx="11302041" cy="494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Greek letter names, Alpha, Beta, Delta, and Omicron are what the news and government organizations use for simplicity. However, this isn’t the full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Omicron has over 20 individual variants (Ex: B.2 / BA.5 / XBB.1)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name of the individual variant changes when it mutates and adds additional numbers. To make them easier to write, when a significant enough change happens, the letters change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example, Omicron variant XBB was created when two different strains infected one individual and their DNA was recombined into a new strain with aspects of both parent strains.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think of this as taxonomy as well. The Greek letters are the families, the English letters are the genus, and the numbers denote the individual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C968ED0-7E60-9A6E-69C1-3EEEE1D5EBA4}"/>
              </a:ext>
            </a:extLst>
          </p:cNvPr>
          <p:cNvSpPr txBox="1">
            <a:spLocks/>
          </p:cNvSpPr>
          <p:nvPr/>
        </p:nvSpPr>
        <p:spPr>
          <a:xfrm>
            <a:off x="1420793" y="5337609"/>
            <a:ext cx="9500250" cy="16497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5 main time periods where there existed a single dominant variant (&gt;75%):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B.1.617.2 from 5/8/2021 to 12/25/2021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BA.1.1 from 1/1/2022 to 3/19/2022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BA.2 from 3/26/2022 to 6/11/2022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BA.5 from 6/18/2022  to 12/24/2022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XBB.1.5 from 12/31/2023 to 7/22/2023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C2D542-A3B1-67A3-96B7-D1D9DC2B967E}"/>
              </a:ext>
            </a:extLst>
          </p:cNvPr>
          <p:cNvGrpSpPr/>
          <p:nvPr/>
        </p:nvGrpSpPr>
        <p:grpSpPr>
          <a:xfrm>
            <a:off x="1420793" y="819510"/>
            <a:ext cx="9500250" cy="4518099"/>
            <a:chOff x="1002465" y="60385"/>
            <a:chExt cx="10328278" cy="49671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FEA3DC-E4BA-7BA9-3B43-B52FF648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465" y="60385"/>
              <a:ext cx="10328278" cy="49671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C898AD-BD47-631C-567B-8B9D4DFA5062}"/>
                </a:ext>
              </a:extLst>
            </p:cNvPr>
            <p:cNvSpPr txBox="1">
              <a:spLocks/>
            </p:cNvSpPr>
            <p:nvPr/>
          </p:nvSpPr>
          <p:spPr>
            <a:xfrm>
              <a:off x="2655614" y="297756"/>
              <a:ext cx="1385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B.1.617.2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BAF78D-8296-C03A-433B-982FA703E995}"/>
                </a:ext>
              </a:extLst>
            </p:cNvPr>
            <p:cNvSpPr txBox="1">
              <a:spLocks/>
            </p:cNvSpPr>
            <p:nvPr/>
          </p:nvSpPr>
          <p:spPr>
            <a:xfrm>
              <a:off x="5728093" y="769704"/>
              <a:ext cx="1112497" cy="28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BA.5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8212F-5A83-9394-ED76-5661D20C9EB5}"/>
                </a:ext>
              </a:extLst>
            </p:cNvPr>
            <p:cNvSpPr txBox="1">
              <a:spLocks/>
            </p:cNvSpPr>
            <p:nvPr/>
          </p:nvSpPr>
          <p:spPr>
            <a:xfrm>
              <a:off x="7634532" y="912661"/>
              <a:ext cx="1112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XBB.1.5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953E49-63A7-739E-CF7E-0CD3F5B21147}"/>
                </a:ext>
              </a:extLst>
            </p:cNvPr>
            <p:cNvSpPr txBox="1">
              <a:spLocks/>
            </p:cNvSpPr>
            <p:nvPr/>
          </p:nvSpPr>
          <p:spPr>
            <a:xfrm>
              <a:off x="4041084" y="1181653"/>
              <a:ext cx="107014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BA.1.1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3E43D-25D1-405B-C62A-AB24C0F247B4}"/>
                </a:ext>
              </a:extLst>
            </p:cNvPr>
            <p:cNvSpPr txBox="1">
              <a:spLocks/>
            </p:cNvSpPr>
            <p:nvPr/>
          </p:nvSpPr>
          <p:spPr>
            <a:xfrm>
              <a:off x="4554821" y="1188750"/>
              <a:ext cx="1112497" cy="28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BA.2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125C91E-D2DB-E55F-57E5-1A7094E8D5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USA Covid variants Over Time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0776-26AD-263A-A47D-22E6D38D0F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Which variants are the Deadliest?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AEC06-4E54-BA56-3F2E-DA69833D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06" y="883442"/>
            <a:ext cx="10601388" cy="4573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66D67A-B2A5-804E-0898-C6C2F8D9DEAC}"/>
              </a:ext>
            </a:extLst>
          </p:cNvPr>
          <p:cNvSpPr txBox="1">
            <a:spLocks/>
          </p:cNvSpPr>
          <p:nvPr/>
        </p:nvSpPr>
        <p:spPr>
          <a:xfrm>
            <a:off x="795306" y="5547240"/>
            <a:ext cx="10601387" cy="12331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We can see that variant B.1.617.2 (Delta) and BA.1.1 (Omicron) are showing higher death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However, as Omicron starts mutating more the COVID related deaths have dropped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2BBD82-B2A9-0AE0-A2BD-A95CD24876B9}"/>
              </a:ext>
            </a:extLst>
          </p:cNvPr>
          <p:cNvCxnSpPr>
            <a:cxnSpLocks/>
          </p:cNvCxnSpPr>
          <p:nvPr/>
        </p:nvCxnSpPr>
        <p:spPr>
          <a:xfrm>
            <a:off x="2527540" y="2130725"/>
            <a:ext cx="195819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3D63BF-BE22-BCE3-80A2-437028EA5F1B}"/>
              </a:ext>
            </a:extLst>
          </p:cNvPr>
          <p:cNvSpPr txBox="1"/>
          <p:nvPr/>
        </p:nvSpPr>
        <p:spPr>
          <a:xfrm>
            <a:off x="2160917" y="1822948"/>
            <a:ext cx="269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Highest Death Period</a:t>
            </a:r>
          </a:p>
        </p:txBody>
      </p:sp>
    </p:spTree>
    <p:extLst>
      <p:ext uri="{BB962C8B-B14F-4D97-AF65-F5344CB8AC3E}">
        <p14:creationId xmlns:p14="http://schemas.microsoft.com/office/powerpoint/2010/main" val="36996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32D14C-046E-B507-8FDB-4AB2ABCF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6" y="883442"/>
            <a:ext cx="7783011" cy="5277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61B9F-8FA9-DAAD-FFE2-F986857E6D73}"/>
              </a:ext>
            </a:extLst>
          </p:cNvPr>
          <p:cNvSpPr txBox="1"/>
          <p:nvPr/>
        </p:nvSpPr>
        <p:spPr>
          <a:xfrm>
            <a:off x="8272732" y="2169890"/>
            <a:ext cx="3482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1: Boston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2: New York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3: Philadelphia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4: Atlanta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5: Chicago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6: Dallas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7: Kansas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8: Denver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9: San Francisco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10: Seattle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F61F5-C06E-5228-224F-54B531E6CF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Health and Human Services (HHS) Region Map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61F5-C06E-5228-224F-54B531E6CF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solidFill>
              <a:schemeClr val="bg1"/>
            </a:solidFill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Health and Human Services (HHS) Region Map</a:t>
            </a:r>
          </a:p>
        </p:txBody>
      </p:sp>
    </p:spTree>
    <p:extLst>
      <p:ext uri="{BB962C8B-B14F-4D97-AF65-F5344CB8AC3E}">
        <p14:creationId xmlns:p14="http://schemas.microsoft.com/office/powerpoint/2010/main" val="28585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407</TotalTime>
  <Words>373</Words>
  <Application>Microsoft Office PowerPoint</Application>
  <PresentationFormat>Widescreen</PresentationFormat>
  <Paragraphs>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Covid-19 Variant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Michael Chiaramonte</dc:creator>
  <cp:lastModifiedBy>Michael Chiaramonte</cp:lastModifiedBy>
  <cp:revision>25</cp:revision>
  <dcterms:created xsi:type="dcterms:W3CDTF">2023-10-10T22:33:52Z</dcterms:created>
  <dcterms:modified xsi:type="dcterms:W3CDTF">2023-10-11T05:47:59Z</dcterms:modified>
</cp:coreProperties>
</file>