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50aa4cb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50aa4cb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Mario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5eaa7f27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5eaa7f27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Patrick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3586ebc1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3586ebc1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3586ebc1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3586ebc1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3586ebc1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3586ebc1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50aa4cbe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50aa4cbe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50aa4cbe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50aa4cb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Amanda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3586ebc1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3586ebc1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Amanda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3586ebc1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3586ebc1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</a:rPr>
              <a:t>Patrick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</a:rPr>
              <a:t>Allows buyers to gain confidence around the list price of their property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3586ebc1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3586ebc1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3586ebc1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3586ebc1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Amanda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AutoNum type="arabicPeriod"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Extract data from the Multiple Listing Service in San Francisco </a:t>
            </a:r>
            <a:r>
              <a:rPr i="1" lang="en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(312 columns, 14K+ rows)</a:t>
            </a:r>
            <a:endParaRPr i="1"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AutoNum type="arabicPeriod"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Remove abstract and unusable values from general glance 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AutoNum type="arabicPeriod"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Evaluate remaining data points, determine if we believe they will help us gain more information around list price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AutoNum type="arabicPeriod"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Normalize remaining data points </a:t>
            </a:r>
            <a:r>
              <a:rPr i="1" lang="en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(36 columns, 14K+ rows) </a:t>
            </a: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create binary variables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AutoNum type="arabicPeriod"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Normalize remaining data points </a:t>
            </a:r>
            <a:r>
              <a:rPr i="1" lang="en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(X how ever many we have left) </a:t>
            </a: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create binary variables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AutoNum type="arabicPeriod"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Run H2o.AI to determine whether our dataset will aid us in predicting our problem statement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AutoNum type="arabicPeriod"/>
            </a:pPr>
            <a:r>
              <a:rPr lang="en" sz="19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Make final adjustments to dataset in Python file</a:t>
            </a:r>
            <a:endParaRPr sz="19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5eaa7f279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5eaa7f279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3586ebc1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3586ebc1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Housing Prices in the Bay Area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Patrick Anderson, Amanda Delfino, and Mario Morales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Random Forest on Days of the Week</a:t>
            </a: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26" y="1017725"/>
            <a:ext cx="4957776" cy="3273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6400" y="3748025"/>
            <a:ext cx="3256999" cy="10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6310075" y="1338900"/>
            <a:ext cx="2306700" cy="212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Key Takeaways: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Train Score: 0.986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Test Score: 0.869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Prediction Accuracy 86%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Higher Variance with prediction of higher Selling Prices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H20.AI Results</a:t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620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Takeaway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311700" y="1017725"/>
            <a:ext cx="8520600" cy="17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87"/>
          </a:p>
          <a:p>
            <a:pPr indent="-318969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2587"/>
              <a:t>The price of a listing is heavily dependent on the location and square footage of the property.</a:t>
            </a:r>
            <a:endParaRPr sz="2587"/>
          </a:p>
          <a:p>
            <a:pPr indent="-3189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87"/>
              <a:t>The day of the week a property is listed has a small, but noticeable, effect on the sale price, with Sunday being the best day of the week to list a property.</a:t>
            </a:r>
            <a:endParaRPr sz="258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66325"/>
            <a:ext cx="8839199" cy="1395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92375"/>
            <a:ext cx="8839200" cy="4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GitHub Links</a:t>
            </a:r>
            <a:endParaRPr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Project’s: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https://github.com/panderson-scu/FNCE-2431-Final-Project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Patrick’s: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https://github.com/panderson-scu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Amanda’s: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https://github.com/adelfino22/RealEstateProjections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Mario’s: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https://github.com/mcmorales415/</a:t>
            </a:r>
            <a:r>
              <a:rPr lang="en"/>
              <a:t>FNCE-2431-Final-Project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If you have further ideas, reach out at: panderson@scu.edu, adelfino@scu.edu, and mcmorales@scu.edu.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5455200" y="5111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455200" y="134515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Current State of ML in Real Estate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Problem Statement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Business Case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Approach to Looking at our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Data Cleansing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Linear Regression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Random Forest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Conclusions</a:t>
            </a:r>
            <a:endParaRPr sz="16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00" y="1345151"/>
            <a:ext cx="4515987" cy="30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55850" y="500550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Issues Concerning </a:t>
            </a:r>
            <a:r>
              <a:rPr lang="en"/>
              <a:t>Machine Learning</a:t>
            </a:r>
            <a:r>
              <a:rPr lang="en"/>
              <a:t> in Real Estate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38725" y="1750000"/>
            <a:ext cx="4473900" cy="26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 many systems, collect data in different ways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Timely and complete data is the biggest barrier to entry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625" y="1384725"/>
            <a:ext cx="4053601" cy="2699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grpSp>
        <p:nvGrpSpPr>
          <p:cNvPr id="75" name="Google Shape;75;p16"/>
          <p:cNvGrpSpPr/>
          <p:nvPr/>
        </p:nvGrpSpPr>
        <p:grpSpPr>
          <a:xfrm>
            <a:off x="3275638" y="1612350"/>
            <a:ext cx="2395942" cy="2202934"/>
            <a:chOff x="3071457" y="2013875"/>
            <a:chExt cx="1944600" cy="1569600"/>
          </a:xfrm>
        </p:grpSpPr>
        <p:sp>
          <p:nvSpPr>
            <p:cNvPr id="76" name="Google Shape;76;p16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6"/>
            <p:cNvSpPr txBox="1"/>
            <p:nvPr/>
          </p:nvSpPr>
          <p:spPr>
            <a:xfrm>
              <a:off x="3218471" y="2417453"/>
              <a:ext cx="1743900" cy="459900"/>
            </a:xfrm>
            <a:prstGeom prst="rect">
              <a:avLst/>
            </a:prstGeom>
            <a:solidFill>
              <a:srgbClr val="E0666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i="1" lang="en" sz="1300">
                  <a:solidFill>
                    <a:schemeClr val="dk1"/>
                  </a:solidFill>
                </a:rPr>
                <a:t>Can we accurately predict housing prices in the Bay Area using Machine Learning?</a:t>
              </a:r>
              <a:endParaRPr sz="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" name="Google Shape;78;p16"/>
          <p:cNvGrpSpPr/>
          <p:nvPr/>
        </p:nvGrpSpPr>
        <p:grpSpPr>
          <a:xfrm>
            <a:off x="882637" y="1612350"/>
            <a:ext cx="2395942" cy="2202934"/>
            <a:chOff x="1126863" y="2013875"/>
            <a:chExt cx="1944600" cy="1569600"/>
          </a:xfrm>
        </p:grpSpPr>
        <p:sp>
          <p:nvSpPr>
            <p:cNvPr id="79" name="Google Shape;79;p16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6"/>
            <p:cNvSpPr txBox="1"/>
            <p:nvPr/>
          </p:nvSpPr>
          <p:spPr>
            <a:xfrm>
              <a:off x="1240603" y="2545026"/>
              <a:ext cx="1591800" cy="5727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San Francisco MLS Data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" name="Google Shape;81;p16"/>
          <p:cNvGrpSpPr/>
          <p:nvPr/>
        </p:nvGrpSpPr>
        <p:grpSpPr>
          <a:xfrm>
            <a:off x="5668324" y="1612350"/>
            <a:ext cx="2593037" cy="2202934"/>
            <a:chOff x="5015938" y="2013875"/>
            <a:chExt cx="3001200" cy="1569600"/>
          </a:xfrm>
        </p:grpSpPr>
        <p:sp>
          <p:nvSpPr>
            <p:cNvPr id="82" name="Google Shape;82;p16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6"/>
            <p:cNvSpPr txBox="1"/>
            <p:nvPr/>
          </p:nvSpPr>
          <p:spPr>
            <a:xfrm>
              <a:off x="5307983" y="2467500"/>
              <a:ext cx="2417100" cy="4599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i="1" lang="en" sz="1300">
                  <a:solidFill>
                    <a:schemeClr val="dk1"/>
                  </a:solidFill>
                </a:rPr>
                <a:t>Is there a day of the week that is best to list your property?</a:t>
              </a:r>
              <a:endParaRPr b="1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" name="Google Shape;84;p16"/>
          <p:cNvGrpSpPr/>
          <p:nvPr/>
        </p:nvGrpSpPr>
        <p:grpSpPr>
          <a:xfrm>
            <a:off x="3071600" y="2577002"/>
            <a:ext cx="322264" cy="365431"/>
            <a:chOff x="4858109" y="2631368"/>
            <a:chExt cx="316442" cy="315000"/>
          </a:xfrm>
        </p:grpSpPr>
        <p:sp>
          <p:nvSpPr>
            <p:cNvPr id="85" name="Google Shape;85;p16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/>
              </a:br>
              <a:endParaRPr/>
            </a:p>
          </p:txBody>
        </p:sp>
      </p:grpSp>
      <p:grpSp>
        <p:nvGrpSpPr>
          <p:cNvPr id="87" name="Google Shape;87;p16"/>
          <p:cNvGrpSpPr/>
          <p:nvPr/>
        </p:nvGrpSpPr>
        <p:grpSpPr>
          <a:xfrm>
            <a:off x="5525211" y="2530996"/>
            <a:ext cx="320766" cy="365407"/>
            <a:chOff x="3157188" y="909150"/>
            <a:chExt cx="470400" cy="470400"/>
          </a:xfrm>
        </p:grpSpPr>
        <p:sp>
          <p:nvSpPr>
            <p:cNvPr id="88" name="Google Shape;88;p16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23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Case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3217941" y="1227840"/>
            <a:ext cx="2675700" cy="23898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17"/>
          <p:cNvGrpSpPr/>
          <p:nvPr/>
        </p:nvGrpSpPr>
        <p:grpSpPr>
          <a:xfrm>
            <a:off x="1513618" y="1368404"/>
            <a:ext cx="2034589" cy="629960"/>
            <a:chOff x="1680836" y="1315124"/>
            <a:chExt cx="1931633" cy="669600"/>
          </a:xfrm>
        </p:grpSpPr>
        <p:cxnSp>
          <p:nvCxnSpPr>
            <p:cNvPr id="97" name="Google Shape;97;p17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65F0AD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98" name="Google Shape;98;p17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BUYER</a:t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Char char="-"/>
              </a:pPr>
              <a:r>
                <a:rPr lang="en" sz="1000">
                  <a:solidFill>
                    <a:schemeClr val="dk1"/>
                  </a:solidFill>
                  <a:highlight>
                    <a:schemeClr val="lt1"/>
                  </a:highlight>
                </a:rPr>
                <a:t>Allows buyers to gain confidence around the list price of their property</a:t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" name="Google Shape;99;p17"/>
          <p:cNvGrpSpPr/>
          <p:nvPr/>
        </p:nvGrpSpPr>
        <p:grpSpPr>
          <a:xfrm>
            <a:off x="5555849" y="1368404"/>
            <a:ext cx="2043409" cy="629960"/>
            <a:chOff x="5517319" y="1315124"/>
            <a:chExt cx="1940006" cy="669600"/>
          </a:xfrm>
        </p:grpSpPr>
        <p:cxnSp>
          <p:nvCxnSpPr>
            <p:cNvPr id="100" name="Google Shape;100;p17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08563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01" name="Google Shape;101;p17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SELLER</a:t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Char char="-"/>
              </a:pPr>
              <a:r>
                <a:rPr lang="en" sz="1000">
                  <a:solidFill>
                    <a:schemeClr val="dk1"/>
                  </a:solidFill>
                  <a:highlight>
                    <a:schemeClr val="lt1"/>
                  </a:highlight>
                </a:rPr>
                <a:t>Enable sellers to feel comfortable with pricing estimates regarding their investment</a:t>
              </a:r>
              <a:endParaRPr sz="1000">
                <a:solidFill>
                  <a:schemeClr val="dk1"/>
                </a:solidFill>
                <a:highlight>
                  <a:schemeClr val="lt1"/>
                </a:highlight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" name="Google Shape;102;p17"/>
          <p:cNvGrpSpPr/>
          <p:nvPr/>
        </p:nvGrpSpPr>
        <p:grpSpPr>
          <a:xfrm>
            <a:off x="3217714" y="3456996"/>
            <a:ext cx="2912480" cy="1093289"/>
            <a:chOff x="3297500" y="3535140"/>
            <a:chExt cx="2765100" cy="1162085"/>
          </a:xfrm>
        </p:grpSpPr>
        <p:cxnSp>
          <p:nvCxnSpPr>
            <p:cNvPr id="103" name="Google Shape;103;p17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cap="flat" cmpd="sng" w="19050">
              <a:solidFill>
                <a:srgbClr val="0E945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04" name="Google Shape;104;p17"/>
            <p:cNvSpPr txBox="1"/>
            <p:nvPr/>
          </p:nvSpPr>
          <p:spPr>
            <a:xfrm>
              <a:off x="3297500" y="4027625"/>
              <a:ext cx="27651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INVESTORS</a:t>
              </a:r>
              <a:endPara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Char char="-"/>
              </a:pPr>
              <a:r>
                <a:rPr lang="en" sz="1000">
                  <a:solidFill>
                    <a:schemeClr val="dk1"/>
                  </a:solidFill>
                  <a:highlight>
                    <a:schemeClr val="lt1"/>
                  </a:highlight>
                </a:rPr>
                <a:t>what goes in to pricing a real investment</a:t>
              </a:r>
              <a:endParaRPr sz="1000">
                <a:solidFill>
                  <a:schemeClr val="dk1"/>
                </a:solidFill>
                <a:highlight>
                  <a:schemeClr val="lt1"/>
                </a:highlight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Char char="-"/>
              </a:pPr>
              <a:r>
                <a:rPr lang="en" sz="1000">
                  <a:solidFill>
                    <a:schemeClr val="dk1"/>
                  </a:solidFill>
                  <a:highlight>
                    <a:schemeClr val="lt1"/>
                  </a:highlight>
                </a:rPr>
                <a:t>Helps appraisers appraise true value of properties for taxes</a:t>
              </a:r>
              <a:endParaRPr sz="1000">
                <a:solidFill>
                  <a:schemeClr val="dk1"/>
                </a:solidFill>
                <a:highlight>
                  <a:schemeClr val="lt1"/>
                </a:highlight>
              </a:endParaRPr>
            </a:p>
          </p:txBody>
        </p:sp>
      </p:grpSp>
      <p:sp>
        <p:nvSpPr>
          <p:cNvPr id="105" name="Google Shape;105;p17"/>
          <p:cNvSpPr txBox="1"/>
          <p:nvPr/>
        </p:nvSpPr>
        <p:spPr>
          <a:xfrm>
            <a:off x="3795486" y="2065808"/>
            <a:ext cx="15210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REAL ESTATE ENVIRONMENT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6" name="Google Shape;106;p17"/>
          <p:cNvSpPr/>
          <p:nvPr/>
        </p:nvSpPr>
        <p:spPr>
          <a:xfrm rot="1636818">
            <a:off x="3172324" y="1113723"/>
            <a:ext cx="2762117" cy="2610481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rgbClr val="08563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 flipH="1" rot="-1636818">
            <a:off x="3174612" y="1113723"/>
            <a:ext cx="2762117" cy="2610481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rgbClr val="65F0AD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 rot="-8295140">
            <a:off x="4371002" y="1087261"/>
            <a:ext cx="362694" cy="362694"/>
          </a:xfrm>
          <a:prstGeom prst="rtTriangle">
            <a:avLst/>
          </a:prstGeom>
          <a:solidFill>
            <a:srgbClr val="65F0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 flipH="1" rot="-9163996">
            <a:off x="3173569" y="1112431"/>
            <a:ext cx="2760767" cy="2609577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rgbClr val="0E9453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 rot="-924174">
            <a:off x="5524642" y="2810527"/>
            <a:ext cx="326425" cy="297431"/>
          </a:xfrm>
          <a:prstGeom prst="rtTriangle">
            <a:avLst/>
          </a:prstGeom>
          <a:solidFill>
            <a:srgbClr val="085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 rot="6468321">
            <a:off x="3255889" y="2791176"/>
            <a:ext cx="345342" cy="380253"/>
          </a:xfrm>
          <a:prstGeom prst="rtTriangle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3217941" y="1227840"/>
            <a:ext cx="2675700" cy="23898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17"/>
          <p:cNvCxnSpPr/>
          <p:nvPr/>
        </p:nvCxnSpPr>
        <p:spPr>
          <a:xfrm>
            <a:off x="3093084" y="1672412"/>
            <a:ext cx="456300" cy="237600"/>
          </a:xfrm>
          <a:prstGeom prst="straightConnector1">
            <a:avLst/>
          </a:prstGeom>
          <a:noFill/>
          <a:ln cap="flat" cmpd="sng" w="19050">
            <a:solidFill>
              <a:srgbClr val="EDA29B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14" name="Google Shape;114;p17"/>
          <p:cNvCxnSpPr/>
          <p:nvPr/>
        </p:nvCxnSpPr>
        <p:spPr>
          <a:xfrm flipH="1">
            <a:off x="5556564" y="1672412"/>
            <a:ext cx="456300" cy="237600"/>
          </a:xfrm>
          <a:prstGeom prst="straightConnector1">
            <a:avLst/>
          </a:prstGeom>
          <a:noFill/>
          <a:ln cap="flat" cmpd="sng" w="19050">
            <a:solidFill>
              <a:srgbClr val="802017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15" name="Google Shape;115;p17"/>
          <p:cNvCxnSpPr/>
          <p:nvPr/>
        </p:nvCxnSpPr>
        <p:spPr>
          <a:xfrm rot="10800000">
            <a:off x="4544018" y="3456945"/>
            <a:ext cx="0" cy="433200"/>
          </a:xfrm>
          <a:prstGeom prst="straightConnector1">
            <a:avLst/>
          </a:prstGeom>
          <a:noFill/>
          <a:ln cap="flat" cmpd="sng" w="19050">
            <a:solidFill>
              <a:srgbClr val="D83829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16" name="Google Shape;116;p17"/>
          <p:cNvSpPr/>
          <p:nvPr/>
        </p:nvSpPr>
        <p:spPr>
          <a:xfrm rot="1636818">
            <a:off x="3172324" y="1113723"/>
            <a:ext cx="2762117" cy="2610481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rgbClr val="802017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 flipH="1" rot="-1636818">
            <a:off x="3174612" y="1113723"/>
            <a:ext cx="2762117" cy="2610481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rgbClr val="EDA29B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 rot="-8295140">
            <a:off x="4371002" y="1087261"/>
            <a:ext cx="362694" cy="362694"/>
          </a:xfrm>
          <a:prstGeom prst="rtTriangl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 flipH="1" rot="-9163996">
            <a:off x="3173569" y="1112431"/>
            <a:ext cx="2760767" cy="2609577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rgbClr val="D83829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 rot="-924174">
            <a:off x="5524642" y="2810527"/>
            <a:ext cx="326425" cy="297431"/>
          </a:xfrm>
          <a:prstGeom prst="rtTriangle">
            <a:avLst/>
          </a:prstGeom>
          <a:solidFill>
            <a:srgbClr val="8020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 rot="6468321">
            <a:off x="3255889" y="2791176"/>
            <a:ext cx="345342" cy="380253"/>
          </a:xfrm>
          <a:prstGeom prst="rtTriangle">
            <a:avLst/>
          </a:prstGeom>
          <a:solidFill>
            <a:srgbClr val="D838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and Suggested Approach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67250" y="1374650"/>
            <a:ext cx="327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Collected data from SF MLS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prices of residential properties in SF, sold in the year 2020.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this finding to predict prices on currently active homes in San Francisco. </a:t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350" y="1576474"/>
            <a:ext cx="4114725" cy="250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Data Cleansing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48" y="1146373"/>
            <a:ext cx="6856172" cy="13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5925" y="2655948"/>
            <a:ext cx="2945665" cy="231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3223" y="2971350"/>
            <a:ext cx="3392101" cy="16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311700" y="28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Heat Map</a:t>
            </a: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503" y="823300"/>
            <a:ext cx="4858271" cy="375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625" y="2613746"/>
            <a:ext cx="1565400" cy="1674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625" y="894300"/>
            <a:ext cx="1565400" cy="173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379" y="4184339"/>
            <a:ext cx="1565400" cy="215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 </a:t>
            </a:r>
            <a:r>
              <a:rPr lang="en"/>
              <a:t>Using Linear Regression</a:t>
            </a: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913" y="1365251"/>
            <a:ext cx="7626174" cy="214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>
            <a:off x="649575" y="3711825"/>
            <a:ext cx="2306700" cy="126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Key Takeaways: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R2 = 0.716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Adj. R2 = 0.715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LR fits 72% of 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