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485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2800" b="1" dirty="0"/>
              <a:t>DATA STRUCTURES USED FOR THE GEOLOCALIZATION OF ROBOTIC BEES AND AVOIDING CRASHES BETWEEN THEM</a:t>
            </a:r>
            <a:endParaRPr lang="es-CO" sz="2800" dirty="0"/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Maria Camila Morales R</a:t>
            </a:r>
            <a:r>
              <a:rPr lang="es-ES" sz="28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íos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8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May 15</a:t>
            </a:r>
            <a:r>
              <a:rPr lang="en-US" sz="2800" i="1" spc="-1" baseline="30000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lang="en-US" sz="28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Data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60240" y="4327560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Graphic 1: </a:t>
            </a:r>
            <a:r>
              <a:rPr lang="en-US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Quadtree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data structure for a population of 10 bees based in a 4 quadrant design, each circle represents a bee.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387120" y="479880"/>
            <a:ext cx="2404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6175080" y="5253480"/>
            <a:ext cx="293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5963400" y="5074200"/>
            <a:ext cx="423000" cy="35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11E86D-A2C5-9242-9454-39DEA0DC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54" y="1317926"/>
            <a:ext cx="2712830" cy="24714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987AF49-BDA9-9F4C-87D5-9C31F175C3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445220"/>
            <a:ext cx="3587554" cy="1957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-594869" y="2033931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 2: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Defining a root node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40BDE06-8186-BA42-B724-14844AB53A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5" y="2539651"/>
            <a:ext cx="1845612" cy="13386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559E5C8-3451-194B-8733-C802729F80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1" y="1137785"/>
            <a:ext cx="3805818" cy="694109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3A6DABC5-8626-994B-BE83-6B77168249E3}"/>
              </a:ext>
            </a:extLst>
          </p:cNvPr>
          <p:cNvSpPr/>
          <p:nvPr/>
        </p:nvSpPr>
        <p:spPr>
          <a:xfrm>
            <a:off x="-256320" y="440087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 3: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Inserting a node to the root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46A4657-81CB-B844-81A5-BFF7AD1AE42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44" y="714911"/>
            <a:ext cx="3802073" cy="2664274"/>
          </a:xfrm>
          <a:prstGeom prst="rect">
            <a:avLst/>
          </a:prstGeom>
        </p:spPr>
      </p:pic>
      <p:sp>
        <p:nvSpPr>
          <p:cNvPr id="20" name="CustomShape 2">
            <a:extLst>
              <a:ext uri="{FF2B5EF4-FFF2-40B4-BE49-F238E27FC236}">
                <a16:creationId xmlns:a16="http://schemas.microsoft.com/office/drawing/2014/main" id="{63CC6697-79DB-1C42-B288-721E842727F4}"/>
              </a:ext>
            </a:extLst>
          </p:cNvPr>
          <p:cNvSpPr/>
          <p:nvPr/>
        </p:nvSpPr>
        <p:spPr>
          <a:xfrm>
            <a:off x="4300380" y="3131815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 4: </a:t>
            </a:r>
            <a:r>
              <a:rPr lang="en-US" dirty="0"/>
              <a:t>Defining </a:t>
            </a:r>
            <a:r>
              <a:rPr lang="es-CO" dirty="0"/>
              <a:t>s a region quadtree of a shape in the plane and its tree data structure in which each node has four children. Every node in the three corresponds to a quadrant or squared box in the region of interest hence, the quadrants NE (northeast), NW (northwest), SW (southwest) and SE (southeast).</a:t>
            </a:r>
          </a:p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3A6DABC5-8626-994B-BE83-6B77168249E3}"/>
              </a:ext>
            </a:extLst>
          </p:cNvPr>
          <p:cNvSpPr/>
          <p:nvPr/>
        </p:nvSpPr>
        <p:spPr>
          <a:xfrm>
            <a:off x="588192" y="3777848"/>
            <a:ext cx="7424375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 5: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analysis of the methods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89A3618-E696-1A4A-9094-379D0F6A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51622"/>
              </p:ext>
            </p:extLst>
          </p:nvPr>
        </p:nvGraphicFramePr>
        <p:xfrm>
          <a:off x="1467003" y="1393012"/>
          <a:ext cx="5848198" cy="2311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4099">
                  <a:extLst>
                    <a:ext uri="{9D8B030D-6E8A-4147-A177-3AD203B41FA5}">
                      <a16:colId xmlns:a16="http://schemas.microsoft.com/office/drawing/2014/main" val="289227007"/>
                    </a:ext>
                  </a:extLst>
                </a:gridCol>
                <a:gridCol w="2924099">
                  <a:extLst>
                    <a:ext uri="{9D8B030D-6E8A-4147-A177-3AD203B41FA5}">
                      <a16:colId xmlns:a16="http://schemas.microsoft.com/office/drawing/2014/main" val="2501676272"/>
                    </a:ext>
                  </a:extLst>
                </a:gridCol>
              </a:tblGrid>
              <a:tr h="57776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Method 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Complexity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529928"/>
                  </a:ext>
                </a:extLst>
              </a:tr>
              <a:tr h="57776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Remove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O(1)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359260"/>
                  </a:ext>
                </a:extLst>
              </a:tr>
              <a:tr h="57776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Insert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O(log s)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618655"/>
                  </a:ext>
                </a:extLst>
              </a:tr>
              <a:tr h="577761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GetCollisions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O(s )*O (m)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47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16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3A6DABC5-8626-994B-BE83-6B77168249E3}"/>
              </a:ext>
            </a:extLst>
          </p:cNvPr>
          <p:cNvSpPr/>
          <p:nvPr/>
        </p:nvSpPr>
        <p:spPr>
          <a:xfrm>
            <a:off x="588192" y="3777848"/>
            <a:ext cx="7424375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 6: execution time of the methods based on a certain data inserted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3097E1B-3432-9B42-AA5F-33BB7B4B6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05101"/>
              </p:ext>
            </p:extLst>
          </p:nvPr>
        </p:nvGraphicFramePr>
        <p:xfrm>
          <a:off x="2117260" y="1187668"/>
          <a:ext cx="4366238" cy="259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2522">
                  <a:extLst>
                    <a:ext uri="{9D8B030D-6E8A-4147-A177-3AD203B41FA5}">
                      <a16:colId xmlns:a16="http://schemas.microsoft.com/office/drawing/2014/main" val="2544882423"/>
                    </a:ext>
                  </a:extLst>
                </a:gridCol>
                <a:gridCol w="873429">
                  <a:extLst>
                    <a:ext uri="{9D8B030D-6E8A-4147-A177-3AD203B41FA5}">
                      <a16:colId xmlns:a16="http://schemas.microsoft.com/office/drawing/2014/main" val="1766799217"/>
                    </a:ext>
                  </a:extLst>
                </a:gridCol>
                <a:gridCol w="873429">
                  <a:extLst>
                    <a:ext uri="{9D8B030D-6E8A-4147-A177-3AD203B41FA5}">
                      <a16:colId xmlns:a16="http://schemas.microsoft.com/office/drawing/2014/main" val="4221416522"/>
                    </a:ext>
                  </a:extLst>
                </a:gridCol>
                <a:gridCol w="873429">
                  <a:extLst>
                    <a:ext uri="{9D8B030D-6E8A-4147-A177-3AD203B41FA5}">
                      <a16:colId xmlns:a16="http://schemas.microsoft.com/office/drawing/2014/main" val="2854084890"/>
                    </a:ext>
                  </a:extLst>
                </a:gridCol>
                <a:gridCol w="873429">
                  <a:extLst>
                    <a:ext uri="{9D8B030D-6E8A-4147-A177-3AD203B41FA5}">
                      <a16:colId xmlns:a16="http://schemas.microsoft.com/office/drawing/2014/main" val="2495177822"/>
                    </a:ext>
                  </a:extLst>
                </a:gridCol>
              </a:tblGrid>
              <a:tr h="9542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 bees</a:t>
                      </a:r>
                      <a:endParaRPr lang="es-CO" sz="10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(Ms)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100 bees (Ms)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10000 bees (Ms)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1000000 bees</a:t>
                      </a:r>
                      <a:endParaRPr lang="es-CO" sz="10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(Ms)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354050"/>
                  </a:ext>
                </a:extLst>
              </a:tr>
              <a:tr h="54530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Remove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12,3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12,3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12,3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12,3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498762"/>
                  </a:ext>
                </a:extLst>
              </a:tr>
              <a:tr h="54530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Insert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7034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1346000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43324"/>
                  </a:ext>
                </a:extLst>
              </a:tr>
              <a:tr h="54530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GetCollisions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118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57894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34591008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3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89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 choose the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quadtree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a solution to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problem because the idea of dividing a square area into smaller square and quadrants was one of the most interesting spatial Partitioning I found, these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subcubes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form the child nodes of the root node, t</a:t>
            </a:r>
            <a:r>
              <a:rPr lang="en-US" dirty="0"/>
              <a:t>he child nodes are, in turn, recursively subdivided in the same fashion, the </a:t>
            </a:r>
            <a:r>
              <a:rPr lang="en-US" dirty="0" err="1"/>
              <a:t>Quadtree</a:t>
            </a:r>
            <a:r>
              <a:rPr lang="en-US" dirty="0"/>
              <a:t> stops being a recursive creation when the tree reaches a maximum depth, or the child nodes keep getting smaller than some preset minimum size.  </a:t>
            </a:r>
          </a:p>
          <a:p>
            <a:pPr marL="360" algn="just">
              <a:buClr>
                <a:srgbClr val="000000"/>
              </a:buClr>
              <a:buSzPct val="45000"/>
            </a:pPr>
            <a:r>
              <a:rPr lang="en-US" dirty="0"/>
              <a:t>- At comparing it with the other data structures that were investigated I discovered that implementing a the spatial hash algorithm was not the best based on the fact that spatial attributes are of higher dimensions, and thus more complicated, make spatial hashing a difficult problem, the AABB tree is very efficient for queries,, but a  </a:t>
            </a:r>
            <a:r>
              <a:rPr lang="en-US" dirty="0" err="1"/>
              <a:t>Quadtree</a:t>
            </a:r>
            <a:r>
              <a:rPr lang="en-US" dirty="0"/>
              <a:t> is more flexible over time, as the modification are kept more locally.</a:t>
            </a:r>
            <a:endParaRPr lang="es-CO" dirty="0"/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5479560" y="510912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678720" y="4500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223360" y="5417640"/>
            <a:ext cx="5790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4336002-3ABE-6B4A-A1D1-FC86B89C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19814"/>
              </p:ext>
            </p:extLst>
          </p:nvPr>
        </p:nvGraphicFramePr>
        <p:xfrm>
          <a:off x="2480441" y="1912884"/>
          <a:ext cx="3972911" cy="143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565">
                  <a:extLst>
                    <a:ext uri="{9D8B030D-6E8A-4147-A177-3AD203B41FA5}">
                      <a16:colId xmlns:a16="http://schemas.microsoft.com/office/drawing/2014/main" val="3510177693"/>
                    </a:ext>
                  </a:extLst>
                </a:gridCol>
                <a:gridCol w="776591">
                  <a:extLst>
                    <a:ext uri="{9D8B030D-6E8A-4147-A177-3AD203B41FA5}">
                      <a16:colId xmlns:a16="http://schemas.microsoft.com/office/drawing/2014/main" val="2252372812"/>
                    </a:ext>
                  </a:extLst>
                </a:gridCol>
                <a:gridCol w="776591">
                  <a:extLst>
                    <a:ext uri="{9D8B030D-6E8A-4147-A177-3AD203B41FA5}">
                      <a16:colId xmlns:a16="http://schemas.microsoft.com/office/drawing/2014/main" val="845896364"/>
                    </a:ext>
                  </a:extLst>
                </a:gridCol>
                <a:gridCol w="779892">
                  <a:extLst>
                    <a:ext uri="{9D8B030D-6E8A-4147-A177-3AD203B41FA5}">
                      <a16:colId xmlns:a16="http://schemas.microsoft.com/office/drawing/2014/main" val="1621059020"/>
                    </a:ext>
                  </a:extLst>
                </a:gridCol>
                <a:gridCol w="792272">
                  <a:extLst>
                    <a:ext uri="{9D8B030D-6E8A-4147-A177-3AD203B41FA5}">
                      <a16:colId xmlns:a16="http://schemas.microsoft.com/office/drawing/2014/main" val="3129669446"/>
                    </a:ext>
                  </a:extLst>
                </a:gridCol>
              </a:tblGrid>
              <a:tr h="77533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 bees</a:t>
                      </a:r>
                      <a:endParaRPr lang="es-CO" sz="10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100 bees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10000 bees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1000000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429143"/>
                  </a:ext>
                </a:extLst>
              </a:tr>
              <a:tr h="6645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Memory consumed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0,010 MB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0,036 MB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2,013</a:t>
                      </a:r>
                      <a:endParaRPr lang="es-CO" sz="10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43,218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2617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1783</TotalTime>
  <Words>412</Words>
  <Application>Microsoft Macintosh PowerPoint</Application>
  <PresentationFormat>Presentación en pantalla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Maria Camila Morales Rios</cp:lastModifiedBy>
  <cp:revision>83</cp:revision>
  <dcterms:created xsi:type="dcterms:W3CDTF">2015-03-03T14:30:17Z</dcterms:created>
  <dcterms:modified xsi:type="dcterms:W3CDTF">2018-05-15T13:31:55Z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