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</a:t>
            </a:r>
            <a:r>
              <a:rPr b="0" lang="en-US" sz="4400" spc="-1" strike="noStrike">
                <a:latin typeface="Arial"/>
              </a:rPr>
              <a:t>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</a:t>
            </a:r>
            <a:r>
              <a:rPr b="0" lang="en-US" sz="4400" spc="-1" strike="noStrike">
                <a:latin typeface="Arial"/>
              </a:rPr>
              <a:t>it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</a:t>
            </a:r>
            <a:r>
              <a:rPr b="0" lang="en-US" sz="4400" spc="-1" strike="noStrike">
                <a:latin typeface="Arial"/>
              </a:rPr>
              <a:t>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</a:t>
            </a:r>
            <a:r>
              <a:rPr b="0" lang="en-US" sz="4400" spc="-1" strike="noStrike">
                <a:latin typeface="Arial"/>
              </a:rPr>
              <a:t>it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LeetCode #347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JetBrains Mono"/>
              </a:rPr>
              <a:t>Top K Frequent Elements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1645920" y="154080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[1,3]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365760" y="163224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freq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365760" y="254736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heap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5" name="Line 4"/>
          <p:cNvSpPr/>
          <p:nvPr/>
        </p:nvSpPr>
        <p:spPr>
          <a:xfrm>
            <a:off x="2468880" y="1220760"/>
            <a:ext cx="0" cy="320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5"/>
          <p:cNvSpPr/>
          <p:nvPr/>
        </p:nvSpPr>
        <p:spPr>
          <a:xfrm>
            <a:off x="3657600" y="164592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 =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7" name="CustomShape 6"/>
          <p:cNvSpPr/>
          <p:nvPr/>
        </p:nvSpPr>
        <p:spPr>
          <a:xfrm>
            <a:off x="327240" y="3749040"/>
            <a:ext cx="41529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k, v = freq[i] = 2, 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heap.push((v, k)) =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heap.push((2, 2))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8" name="CustomShape 7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Track frequency with a heap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9" name="CustomShape 8"/>
          <p:cNvSpPr/>
          <p:nvPr/>
        </p:nvSpPr>
        <p:spPr>
          <a:xfrm>
            <a:off x="2193480" y="154080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[2,2]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0" name="CustomShape 9"/>
          <p:cNvSpPr/>
          <p:nvPr/>
        </p:nvSpPr>
        <p:spPr>
          <a:xfrm>
            <a:off x="2742120" y="153972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[3,1]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1" name="CustomShape 10"/>
          <p:cNvSpPr/>
          <p:nvPr/>
        </p:nvSpPr>
        <p:spPr>
          <a:xfrm>
            <a:off x="1645920" y="246996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[2,2]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2" name="CustomShape 11"/>
          <p:cNvSpPr/>
          <p:nvPr/>
        </p:nvSpPr>
        <p:spPr>
          <a:xfrm>
            <a:off x="2193480" y="246996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[3,1]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3" name="CustomShape 12"/>
          <p:cNvSpPr/>
          <p:nvPr/>
        </p:nvSpPr>
        <p:spPr>
          <a:xfrm>
            <a:off x="2742120" y="246888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1645920" y="154080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[1,3]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365760" y="163224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freq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365760" y="254736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heap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Line 4"/>
          <p:cNvSpPr/>
          <p:nvPr/>
        </p:nvSpPr>
        <p:spPr>
          <a:xfrm>
            <a:off x="3017520" y="1219680"/>
            <a:ext cx="0" cy="320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5"/>
          <p:cNvSpPr/>
          <p:nvPr/>
        </p:nvSpPr>
        <p:spPr>
          <a:xfrm>
            <a:off x="3657600" y="164592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 =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9" name="CustomShape 6"/>
          <p:cNvSpPr/>
          <p:nvPr/>
        </p:nvSpPr>
        <p:spPr>
          <a:xfrm>
            <a:off x="327240" y="3749040"/>
            <a:ext cx="41529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k, v = freq[i] = 3, 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heap.push((v, k)) =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heap.push((1, 3))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CustomShape 7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Track frequency with a heap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1" name="CustomShape 8"/>
          <p:cNvSpPr/>
          <p:nvPr/>
        </p:nvSpPr>
        <p:spPr>
          <a:xfrm>
            <a:off x="2193480" y="154080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[2,2]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2" name="CustomShape 9"/>
          <p:cNvSpPr/>
          <p:nvPr/>
        </p:nvSpPr>
        <p:spPr>
          <a:xfrm>
            <a:off x="2742120" y="153972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[3,1]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3" name="CustomShape 10"/>
          <p:cNvSpPr/>
          <p:nvPr/>
        </p:nvSpPr>
        <p:spPr>
          <a:xfrm>
            <a:off x="1645920" y="246996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[1,3]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4" name="CustomShape 11"/>
          <p:cNvSpPr/>
          <p:nvPr/>
        </p:nvSpPr>
        <p:spPr>
          <a:xfrm>
            <a:off x="2193480" y="246996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[2,2]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5" name="CustomShape 12"/>
          <p:cNvSpPr/>
          <p:nvPr/>
        </p:nvSpPr>
        <p:spPr>
          <a:xfrm>
            <a:off x="2742120" y="246888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[3,1]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1645920" y="154080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[1,3]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365760" y="163224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freq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365760" y="254736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heap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9" name="Line 4"/>
          <p:cNvSpPr/>
          <p:nvPr/>
        </p:nvSpPr>
        <p:spPr>
          <a:xfrm>
            <a:off x="3017520" y="1219680"/>
            <a:ext cx="0" cy="320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5"/>
          <p:cNvSpPr/>
          <p:nvPr/>
        </p:nvSpPr>
        <p:spPr>
          <a:xfrm>
            <a:off x="3657600" y="164592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 =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1" name="CustomShape 6"/>
          <p:cNvSpPr/>
          <p:nvPr/>
        </p:nvSpPr>
        <p:spPr>
          <a:xfrm>
            <a:off x="327240" y="3749040"/>
            <a:ext cx="680472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 the heap size exceeds k, then we pop the smallest element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heap.pop()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CustomShape 7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Track frequency with a heap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3" name="CustomShape 8"/>
          <p:cNvSpPr/>
          <p:nvPr/>
        </p:nvSpPr>
        <p:spPr>
          <a:xfrm>
            <a:off x="2193480" y="154080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[2,2]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4" name="CustomShape 9"/>
          <p:cNvSpPr/>
          <p:nvPr/>
        </p:nvSpPr>
        <p:spPr>
          <a:xfrm>
            <a:off x="2742120" y="153972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[3,1]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5" name="CustomShape 10"/>
          <p:cNvSpPr/>
          <p:nvPr/>
        </p:nvSpPr>
        <p:spPr>
          <a:xfrm>
            <a:off x="1644840" y="246888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[2,2]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CustomShape 11"/>
          <p:cNvSpPr/>
          <p:nvPr/>
        </p:nvSpPr>
        <p:spPr>
          <a:xfrm>
            <a:off x="2193480" y="246780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[3,1]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1645920" y="154080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[2,2]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365760" y="163224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heap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365760" y="254736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0" name="Line 4"/>
          <p:cNvSpPr/>
          <p:nvPr/>
        </p:nvSpPr>
        <p:spPr>
          <a:xfrm>
            <a:off x="1920240" y="1220760"/>
            <a:ext cx="0" cy="320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5"/>
          <p:cNvSpPr/>
          <p:nvPr/>
        </p:nvSpPr>
        <p:spPr>
          <a:xfrm>
            <a:off x="327240" y="3749040"/>
            <a:ext cx="680472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res[i] = heap[i][1] =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2" name="CustomShape 6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Fill the result array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3" name="CustomShape 7"/>
          <p:cNvSpPr/>
          <p:nvPr/>
        </p:nvSpPr>
        <p:spPr>
          <a:xfrm>
            <a:off x="2193480" y="154080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[3,1]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4" name="CustomShape 8"/>
          <p:cNvSpPr/>
          <p:nvPr/>
        </p:nvSpPr>
        <p:spPr>
          <a:xfrm>
            <a:off x="1644840" y="246888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5" name="CustomShape 9"/>
          <p:cNvSpPr/>
          <p:nvPr/>
        </p:nvSpPr>
        <p:spPr>
          <a:xfrm>
            <a:off x="2193480" y="246780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1645920" y="154080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[2,2]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365760" y="163224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heap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365760" y="254736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Line 4"/>
          <p:cNvSpPr/>
          <p:nvPr/>
        </p:nvSpPr>
        <p:spPr>
          <a:xfrm>
            <a:off x="2468880" y="1220760"/>
            <a:ext cx="0" cy="320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5"/>
          <p:cNvSpPr/>
          <p:nvPr/>
        </p:nvSpPr>
        <p:spPr>
          <a:xfrm>
            <a:off x="327240" y="3749040"/>
            <a:ext cx="680472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res[i] = heap[i][1] =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1" name="CustomShape 6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Fill the result array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2" name="CustomShape 7"/>
          <p:cNvSpPr/>
          <p:nvPr/>
        </p:nvSpPr>
        <p:spPr>
          <a:xfrm>
            <a:off x="2193480" y="154080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[3,1]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3" name="CustomShape 8"/>
          <p:cNvSpPr/>
          <p:nvPr/>
        </p:nvSpPr>
        <p:spPr>
          <a:xfrm>
            <a:off x="1644840" y="246888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4" name="CustomShape 9"/>
          <p:cNvSpPr/>
          <p:nvPr/>
        </p:nvSpPr>
        <p:spPr>
          <a:xfrm>
            <a:off x="2193480" y="246780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29560" y="1828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Hash table count-value and value-count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83600" y="2233080"/>
            <a:ext cx="9691200" cy="10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 get the top k frequent elements, we first count the occurrences of all elements using a hash table. Then, we iterate through the hash table and use a heap to keep track of the k most frequent elements, popping the smallest one when the heap size exceeds k. Alternatively, we can use an array of size n + 1, where n is the size of the input array. In this approach, we store a list at each index of the array and append the i-th key to the list at the index corresponding to its frequency. Finally, we iterate through this array in reverse order to fill the result array.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645920" y="154080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2743200" y="154080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2194560" y="154080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3291840" y="154080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365760" y="163224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CustomShape 6"/>
          <p:cNvSpPr/>
          <p:nvPr/>
        </p:nvSpPr>
        <p:spPr>
          <a:xfrm>
            <a:off x="1645920" y="245592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CustomShape 7"/>
          <p:cNvSpPr/>
          <p:nvPr/>
        </p:nvSpPr>
        <p:spPr>
          <a:xfrm>
            <a:off x="2742120" y="245592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CustomShape 8"/>
          <p:cNvSpPr/>
          <p:nvPr/>
        </p:nvSpPr>
        <p:spPr>
          <a:xfrm>
            <a:off x="365760" y="254736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freq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Line 9"/>
          <p:cNvSpPr/>
          <p:nvPr/>
        </p:nvSpPr>
        <p:spPr>
          <a:xfrm>
            <a:off x="1950480" y="1220760"/>
            <a:ext cx="0" cy="320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10"/>
          <p:cNvSpPr/>
          <p:nvPr/>
        </p:nvSpPr>
        <p:spPr>
          <a:xfrm>
            <a:off x="3839400" y="154188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CustomShape 11"/>
          <p:cNvSpPr/>
          <p:nvPr/>
        </p:nvSpPr>
        <p:spPr>
          <a:xfrm>
            <a:off x="4386960" y="154080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12"/>
          <p:cNvSpPr/>
          <p:nvPr/>
        </p:nvSpPr>
        <p:spPr>
          <a:xfrm>
            <a:off x="5395320" y="163224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 =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CustomShape 13"/>
          <p:cNvSpPr/>
          <p:nvPr/>
        </p:nvSpPr>
        <p:spPr>
          <a:xfrm>
            <a:off x="1647000" y="300492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CustomShape 14"/>
          <p:cNvSpPr/>
          <p:nvPr/>
        </p:nvSpPr>
        <p:spPr>
          <a:xfrm>
            <a:off x="2743200" y="300492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CustomShape 15"/>
          <p:cNvSpPr/>
          <p:nvPr/>
        </p:nvSpPr>
        <p:spPr>
          <a:xfrm>
            <a:off x="1645920" y="355248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16"/>
          <p:cNvSpPr/>
          <p:nvPr/>
        </p:nvSpPr>
        <p:spPr>
          <a:xfrm>
            <a:off x="2742120" y="355248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17"/>
          <p:cNvSpPr/>
          <p:nvPr/>
        </p:nvSpPr>
        <p:spPr>
          <a:xfrm>
            <a:off x="1645920" y="410220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18"/>
          <p:cNvSpPr/>
          <p:nvPr/>
        </p:nvSpPr>
        <p:spPr>
          <a:xfrm>
            <a:off x="2742120" y="410220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9"/>
          <p:cNvSpPr/>
          <p:nvPr/>
        </p:nvSpPr>
        <p:spPr>
          <a:xfrm>
            <a:off x="327240" y="4924080"/>
            <a:ext cx="3512880" cy="4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freq[nums[i]] += 1 = freq[1] =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CustomShape 20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Counting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645920" y="154080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743200" y="154080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194560" y="154080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3291840" y="154080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365760" y="163224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1645920" y="245592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2742120" y="245592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365760" y="254736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freq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2468880" y="1220760"/>
            <a:ext cx="0" cy="320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10"/>
          <p:cNvSpPr/>
          <p:nvPr/>
        </p:nvSpPr>
        <p:spPr>
          <a:xfrm>
            <a:off x="3839400" y="154188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CustomShape 11"/>
          <p:cNvSpPr/>
          <p:nvPr/>
        </p:nvSpPr>
        <p:spPr>
          <a:xfrm>
            <a:off x="4386960" y="154080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CustomShape 12"/>
          <p:cNvSpPr/>
          <p:nvPr/>
        </p:nvSpPr>
        <p:spPr>
          <a:xfrm>
            <a:off x="5395320" y="163224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 =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CustomShape 13"/>
          <p:cNvSpPr/>
          <p:nvPr/>
        </p:nvSpPr>
        <p:spPr>
          <a:xfrm>
            <a:off x="1647000" y="300492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CustomShape 14"/>
          <p:cNvSpPr/>
          <p:nvPr/>
        </p:nvSpPr>
        <p:spPr>
          <a:xfrm>
            <a:off x="2743200" y="300492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CustomShape 15"/>
          <p:cNvSpPr/>
          <p:nvPr/>
        </p:nvSpPr>
        <p:spPr>
          <a:xfrm>
            <a:off x="1645920" y="355248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16"/>
          <p:cNvSpPr/>
          <p:nvPr/>
        </p:nvSpPr>
        <p:spPr>
          <a:xfrm>
            <a:off x="2742120" y="355248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17"/>
          <p:cNvSpPr/>
          <p:nvPr/>
        </p:nvSpPr>
        <p:spPr>
          <a:xfrm>
            <a:off x="1645920" y="410220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18"/>
          <p:cNvSpPr/>
          <p:nvPr/>
        </p:nvSpPr>
        <p:spPr>
          <a:xfrm>
            <a:off x="2742120" y="410220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19"/>
          <p:cNvSpPr/>
          <p:nvPr/>
        </p:nvSpPr>
        <p:spPr>
          <a:xfrm>
            <a:off x="327240" y="4924080"/>
            <a:ext cx="3512880" cy="4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freq[nums[i]] += 1 = freq[1] =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CustomShape 20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Counting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645920" y="154080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2743200" y="154080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2194560" y="154080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3291840" y="154080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365760" y="163224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CustomShape 6"/>
          <p:cNvSpPr/>
          <p:nvPr/>
        </p:nvSpPr>
        <p:spPr>
          <a:xfrm>
            <a:off x="1645920" y="245592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CustomShape 7"/>
          <p:cNvSpPr/>
          <p:nvPr/>
        </p:nvSpPr>
        <p:spPr>
          <a:xfrm>
            <a:off x="2742120" y="245592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CustomShape 8"/>
          <p:cNvSpPr/>
          <p:nvPr/>
        </p:nvSpPr>
        <p:spPr>
          <a:xfrm>
            <a:off x="365760" y="254736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freq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Line 9"/>
          <p:cNvSpPr/>
          <p:nvPr/>
        </p:nvSpPr>
        <p:spPr>
          <a:xfrm>
            <a:off x="3017520" y="1220760"/>
            <a:ext cx="0" cy="320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10"/>
          <p:cNvSpPr/>
          <p:nvPr/>
        </p:nvSpPr>
        <p:spPr>
          <a:xfrm>
            <a:off x="3839400" y="154188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11"/>
          <p:cNvSpPr/>
          <p:nvPr/>
        </p:nvSpPr>
        <p:spPr>
          <a:xfrm>
            <a:off x="4386960" y="154080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CustomShape 12"/>
          <p:cNvSpPr/>
          <p:nvPr/>
        </p:nvSpPr>
        <p:spPr>
          <a:xfrm>
            <a:off x="5395320" y="163224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 =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CustomShape 13"/>
          <p:cNvSpPr/>
          <p:nvPr/>
        </p:nvSpPr>
        <p:spPr>
          <a:xfrm>
            <a:off x="1647000" y="300492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14"/>
          <p:cNvSpPr/>
          <p:nvPr/>
        </p:nvSpPr>
        <p:spPr>
          <a:xfrm>
            <a:off x="2743200" y="300492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15"/>
          <p:cNvSpPr/>
          <p:nvPr/>
        </p:nvSpPr>
        <p:spPr>
          <a:xfrm>
            <a:off x="1645920" y="355248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6"/>
          <p:cNvSpPr/>
          <p:nvPr/>
        </p:nvSpPr>
        <p:spPr>
          <a:xfrm>
            <a:off x="2742120" y="355248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7"/>
          <p:cNvSpPr/>
          <p:nvPr/>
        </p:nvSpPr>
        <p:spPr>
          <a:xfrm>
            <a:off x="1645920" y="410220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8"/>
          <p:cNvSpPr/>
          <p:nvPr/>
        </p:nvSpPr>
        <p:spPr>
          <a:xfrm>
            <a:off x="2742120" y="410220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9"/>
          <p:cNvSpPr/>
          <p:nvPr/>
        </p:nvSpPr>
        <p:spPr>
          <a:xfrm>
            <a:off x="327240" y="4924080"/>
            <a:ext cx="3512880" cy="4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freq[nums[i]] += 1 = freq[1] =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20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Counting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645920" y="154080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2743200" y="154080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194560" y="154080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3291840" y="154080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365760" y="163224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1645920" y="245592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CustomShape 7"/>
          <p:cNvSpPr/>
          <p:nvPr/>
        </p:nvSpPr>
        <p:spPr>
          <a:xfrm>
            <a:off x="2742120" y="245592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CustomShape 8"/>
          <p:cNvSpPr/>
          <p:nvPr/>
        </p:nvSpPr>
        <p:spPr>
          <a:xfrm>
            <a:off x="365760" y="254736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freq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Line 9"/>
          <p:cNvSpPr/>
          <p:nvPr/>
        </p:nvSpPr>
        <p:spPr>
          <a:xfrm>
            <a:off x="3566160" y="1220760"/>
            <a:ext cx="0" cy="320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0"/>
          <p:cNvSpPr/>
          <p:nvPr/>
        </p:nvSpPr>
        <p:spPr>
          <a:xfrm>
            <a:off x="3839400" y="154188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CustomShape 11"/>
          <p:cNvSpPr/>
          <p:nvPr/>
        </p:nvSpPr>
        <p:spPr>
          <a:xfrm>
            <a:off x="4386960" y="154080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" name="CustomShape 12"/>
          <p:cNvSpPr/>
          <p:nvPr/>
        </p:nvSpPr>
        <p:spPr>
          <a:xfrm>
            <a:off x="5395320" y="163224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 =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CustomShape 13"/>
          <p:cNvSpPr/>
          <p:nvPr/>
        </p:nvSpPr>
        <p:spPr>
          <a:xfrm>
            <a:off x="1647000" y="300492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CustomShape 14"/>
          <p:cNvSpPr/>
          <p:nvPr/>
        </p:nvSpPr>
        <p:spPr>
          <a:xfrm>
            <a:off x="2743200" y="300492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CustomShape 15"/>
          <p:cNvSpPr/>
          <p:nvPr/>
        </p:nvSpPr>
        <p:spPr>
          <a:xfrm>
            <a:off x="1645920" y="355248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CustomShape 16"/>
          <p:cNvSpPr/>
          <p:nvPr/>
        </p:nvSpPr>
        <p:spPr>
          <a:xfrm>
            <a:off x="2742120" y="355248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CustomShape 17"/>
          <p:cNvSpPr/>
          <p:nvPr/>
        </p:nvSpPr>
        <p:spPr>
          <a:xfrm>
            <a:off x="1645920" y="410220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8"/>
          <p:cNvSpPr/>
          <p:nvPr/>
        </p:nvSpPr>
        <p:spPr>
          <a:xfrm>
            <a:off x="2742120" y="410220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19"/>
          <p:cNvSpPr/>
          <p:nvPr/>
        </p:nvSpPr>
        <p:spPr>
          <a:xfrm>
            <a:off x="327240" y="4924080"/>
            <a:ext cx="3512880" cy="4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freq[nums[i]] += 1 = freq[2] =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CustomShape 20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Counting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645920" y="154080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2743200" y="154080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2194560" y="154080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3291840" y="154080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" name="CustomShape 5"/>
          <p:cNvSpPr/>
          <p:nvPr/>
        </p:nvSpPr>
        <p:spPr>
          <a:xfrm>
            <a:off x="365760" y="163224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CustomShape 6"/>
          <p:cNvSpPr/>
          <p:nvPr/>
        </p:nvSpPr>
        <p:spPr>
          <a:xfrm>
            <a:off x="1645920" y="245592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CustomShape 7"/>
          <p:cNvSpPr/>
          <p:nvPr/>
        </p:nvSpPr>
        <p:spPr>
          <a:xfrm>
            <a:off x="2742120" y="245592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CustomShape 8"/>
          <p:cNvSpPr/>
          <p:nvPr/>
        </p:nvSpPr>
        <p:spPr>
          <a:xfrm>
            <a:off x="365760" y="254736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freq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" name="Line 9"/>
          <p:cNvSpPr/>
          <p:nvPr/>
        </p:nvSpPr>
        <p:spPr>
          <a:xfrm>
            <a:off x="4114800" y="1221840"/>
            <a:ext cx="0" cy="320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10"/>
          <p:cNvSpPr/>
          <p:nvPr/>
        </p:nvSpPr>
        <p:spPr>
          <a:xfrm>
            <a:off x="3839400" y="154188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CustomShape 11"/>
          <p:cNvSpPr/>
          <p:nvPr/>
        </p:nvSpPr>
        <p:spPr>
          <a:xfrm>
            <a:off x="4386960" y="154080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CustomShape 12"/>
          <p:cNvSpPr/>
          <p:nvPr/>
        </p:nvSpPr>
        <p:spPr>
          <a:xfrm>
            <a:off x="5395320" y="163224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 =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CustomShape 13"/>
          <p:cNvSpPr/>
          <p:nvPr/>
        </p:nvSpPr>
        <p:spPr>
          <a:xfrm>
            <a:off x="1647000" y="300492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CustomShape 14"/>
          <p:cNvSpPr/>
          <p:nvPr/>
        </p:nvSpPr>
        <p:spPr>
          <a:xfrm>
            <a:off x="2743200" y="300492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CustomShape 15"/>
          <p:cNvSpPr/>
          <p:nvPr/>
        </p:nvSpPr>
        <p:spPr>
          <a:xfrm>
            <a:off x="1645920" y="355248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CustomShape 16"/>
          <p:cNvSpPr/>
          <p:nvPr/>
        </p:nvSpPr>
        <p:spPr>
          <a:xfrm>
            <a:off x="2742120" y="355248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" name="CustomShape 17"/>
          <p:cNvSpPr/>
          <p:nvPr/>
        </p:nvSpPr>
        <p:spPr>
          <a:xfrm>
            <a:off x="1645920" y="410220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18"/>
          <p:cNvSpPr/>
          <p:nvPr/>
        </p:nvSpPr>
        <p:spPr>
          <a:xfrm>
            <a:off x="2742120" y="410220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19"/>
          <p:cNvSpPr/>
          <p:nvPr/>
        </p:nvSpPr>
        <p:spPr>
          <a:xfrm>
            <a:off x="327240" y="4924080"/>
            <a:ext cx="3512880" cy="4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freq[nums[i]] += 1 = freq[2] =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CustomShape 20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Counting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645920" y="154080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2743200" y="154080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2194560" y="154080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3291840" y="154080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365760" y="163224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1645920" y="245592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6" name="CustomShape 7"/>
          <p:cNvSpPr/>
          <p:nvPr/>
        </p:nvSpPr>
        <p:spPr>
          <a:xfrm>
            <a:off x="2742120" y="245592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7" name="CustomShape 8"/>
          <p:cNvSpPr/>
          <p:nvPr/>
        </p:nvSpPr>
        <p:spPr>
          <a:xfrm>
            <a:off x="365760" y="254736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freq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8" name="Line 9"/>
          <p:cNvSpPr/>
          <p:nvPr/>
        </p:nvSpPr>
        <p:spPr>
          <a:xfrm>
            <a:off x="4663440" y="1220760"/>
            <a:ext cx="0" cy="320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10"/>
          <p:cNvSpPr/>
          <p:nvPr/>
        </p:nvSpPr>
        <p:spPr>
          <a:xfrm>
            <a:off x="3839400" y="154188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0" name="CustomShape 11"/>
          <p:cNvSpPr/>
          <p:nvPr/>
        </p:nvSpPr>
        <p:spPr>
          <a:xfrm>
            <a:off x="4386960" y="154080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1" name="CustomShape 12"/>
          <p:cNvSpPr/>
          <p:nvPr/>
        </p:nvSpPr>
        <p:spPr>
          <a:xfrm>
            <a:off x="5395320" y="163224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 =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CustomShape 13"/>
          <p:cNvSpPr/>
          <p:nvPr/>
        </p:nvSpPr>
        <p:spPr>
          <a:xfrm>
            <a:off x="1647000" y="300492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CustomShape 14"/>
          <p:cNvSpPr/>
          <p:nvPr/>
        </p:nvSpPr>
        <p:spPr>
          <a:xfrm>
            <a:off x="2743200" y="300492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CustomShape 15"/>
          <p:cNvSpPr/>
          <p:nvPr/>
        </p:nvSpPr>
        <p:spPr>
          <a:xfrm>
            <a:off x="1645920" y="355248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CustomShape 16"/>
          <p:cNvSpPr/>
          <p:nvPr/>
        </p:nvSpPr>
        <p:spPr>
          <a:xfrm>
            <a:off x="2742120" y="355248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6" name="CustomShape 17"/>
          <p:cNvSpPr/>
          <p:nvPr/>
        </p:nvSpPr>
        <p:spPr>
          <a:xfrm>
            <a:off x="1645920" y="410220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7" name="CustomShape 18"/>
          <p:cNvSpPr/>
          <p:nvPr/>
        </p:nvSpPr>
        <p:spPr>
          <a:xfrm>
            <a:off x="2742120" y="4102200"/>
            <a:ext cx="109692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CustomShape 19"/>
          <p:cNvSpPr/>
          <p:nvPr/>
        </p:nvSpPr>
        <p:spPr>
          <a:xfrm>
            <a:off x="327240" y="4924080"/>
            <a:ext cx="3512880" cy="4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freq[nums[i]] += 1 = freq[3] =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CustomShape 20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Counting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645920" y="154080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[1,3]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365760" y="163224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freq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365760" y="254736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heap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Line 4"/>
          <p:cNvSpPr/>
          <p:nvPr/>
        </p:nvSpPr>
        <p:spPr>
          <a:xfrm>
            <a:off x="1920240" y="1220760"/>
            <a:ext cx="0" cy="320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5"/>
          <p:cNvSpPr/>
          <p:nvPr/>
        </p:nvSpPr>
        <p:spPr>
          <a:xfrm>
            <a:off x="3657600" y="1645920"/>
            <a:ext cx="9136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 =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CustomShape 6"/>
          <p:cNvSpPr/>
          <p:nvPr/>
        </p:nvSpPr>
        <p:spPr>
          <a:xfrm>
            <a:off x="327240" y="3749040"/>
            <a:ext cx="415296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k, v = freq[i] = 1, 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heap.push((v, k)) =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heap.push((3, 1))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CustomShape 7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Track frequency with a heap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7" name="CustomShape 8"/>
          <p:cNvSpPr/>
          <p:nvPr/>
        </p:nvSpPr>
        <p:spPr>
          <a:xfrm>
            <a:off x="2193480" y="154080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[2,2]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8" name="CustomShape 9"/>
          <p:cNvSpPr/>
          <p:nvPr/>
        </p:nvSpPr>
        <p:spPr>
          <a:xfrm>
            <a:off x="2742120" y="153972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[3,1]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9" name="CustomShape 10"/>
          <p:cNvSpPr/>
          <p:nvPr/>
        </p:nvSpPr>
        <p:spPr>
          <a:xfrm>
            <a:off x="1645920" y="246996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[3,1]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0" name="CustomShape 11"/>
          <p:cNvSpPr/>
          <p:nvPr/>
        </p:nvSpPr>
        <p:spPr>
          <a:xfrm>
            <a:off x="2193480" y="246996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12"/>
          <p:cNvSpPr/>
          <p:nvPr/>
        </p:nvSpPr>
        <p:spPr>
          <a:xfrm>
            <a:off x="2742120" y="2468880"/>
            <a:ext cx="547200" cy="54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2025-04-25T18:28:57Z</dcterms:created>
  <dc:creator/>
  <dc:description/>
  <dc:language>en-US</dc:language>
  <cp:lastModifiedBy/>
  <dcterms:modified xsi:type="dcterms:W3CDTF">2025-05-06T00:54:44Z</dcterms:modified>
  <cp:revision>11</cp:revision>
  <dc:subject/>
  <dc:title/>
</cp:coreProperties>
</file>