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70560" cy="945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LeetCode #128</a:t>
            </a:r>
            <a:endParaRPr b="0" lang="en-US" sz="4400" spc="-1" strike="noStrike">
              <a:latin typeface="Arial"/>
            </a:endParaRPr>
          </a:p>
        </p:txBody>
      </p:sp>
      <p:sp>
        <p:nvSpPr>
          <p:cNvPr id="77"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chor="ctr">
            <a:noAutofit/>
          </a:bodyPr>
          <a:p>
            <a:pPr algn="ctr"/>
            <a:r>
              <a:rPr b="0" lang="en-US" sz="4800" spc="-1" strike="noStrike">
                <a:solidFill>
                  <a:srgbClr val="000000"/>
                </a:solidFill>
                <a:latin typeface="Arial"/>
                <a:ea typeface="JetBrains Mono"/>
              </a:rPr>
              <a:t>Longest Consecutive Sequence</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count = 2</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3</a:t>
            </a:r>
            <a:endParaRPr b="0" lang="en-US" sz="1800" spc="-1" strike="noStrike">
              <a:latin typeface="Arial"/>
            </a:endParaRPr>
          </a:p>
          <a:p>
            <a:pPr>
              <a:lnSpc>
                <a:spcPct val="100000"/>
              </a:lnSpc>
            </a:pPr>
            <a:r>
              <a:rPr b="0" lang="en-US" sz="1800" spc="-1" strike="noStrike">
                <a:solidFill>
                  <a:srgbClr val="000000"/>
                </a:solidFill>
                <a:latin typeface="Arial"/>
                <a:ea typeface="DejaVu Sans"/>
              </a:rPr>
              <a:t>while next in nums:</a:t>
            </a:r>
            <a:endParaRPr b="0" lang="en-US" sz="1800" spc="-1" strike="noStrike">
              <a:latin typeface="Arial"/>
            </a:endParaRPr>
          </a:p>
          <a:p>
            <a:pPr>
              <a:lnSpc>
                <a:spcPct val="100000"/>
              </a:lnSpc>
            </a:pPr>
            <a:r>
              <a:rPr b="0" lang="en-US" sz="1800" spc="-1" strike="noStrike">
                <a:solidFill>
                  <a:srgbClr val="000000"/>
                </a:solidFill>
                <a:latin typeface="Arial"/>
                <a:ea typeface="DejaVu Sans"/>
              </a:rPr>
              <a:t>since 3 in nums, increment count and next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count += 1 = 3</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1 = 4</a:t>
            </a:r>
            <a:endParaRPr b="0" lang="en-US" sz="1800" spc="-1" strike="noStrike">
              <a:latin typeface="Arial"/>
            </a:endParaRPr>
          </a:p>
        </p:txBody>
      </p:sp>
      <p:sp>
        <p:nvSpPr>
          <p:cNvPr id="15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5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5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6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6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6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6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64" name="Line 9"/>
          <p:cNvSpPr/>
          <p:nvPr/>
        </p:nvSpPr>
        <p:spPr>
          <a:xfrm flipV="1">
            <a:off x="3566160" y="1005840"/>
            <a:ext cx="0" cy="548640"/>
          </a:xfrm>
          <a:prstGeom prst="line">
            <a:avLst/>
          </a:prstGeom>
          <a:ln w="6480">
            <a:solidFill>
              <a:srgbClr val="000000"/>
            </a:solidFill>
            <a:round/>
            <a:tailEnd len="med" type="triangle" w="med"/>
          </a:ln>
        </p:spPr>
        <p:style>
          <a:lnRef idx="0"/>
          <a:fillRef idx="0"/>
          <a:effectRef idx="0"/>
          <a:fontRef idx="minor"/>
        </p:style>
      </p:sp>
      <p:sp>
        <p:nvSpPr>
          <p:cNvPr id="16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count = 3</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4</a:t>
            </a:r>
            <a:endParaRPr b="0" lang="en-US" sz="1800" spc="-1" strike="noStrike">
              <a:latin typeface="Arial"/>
            </a:endParaRPr>
          </a:p>
          <a:p>
            <a:pPr>
              <a:lnSpc>
                <a:spcPct val="100000"/>
              </a:lnSpc>
            </a:pPr>
            <a:r>
              <a:rPr b="0" lang="en-US" sz="1800" spc="-1" strike="noStrike">
                <a:solidFill>
                  <a:srgbClr val="000000"/>
                </a:solidFill>
                <a:latin typeface="Arial"/>
                <a:ea typeface="DejaVu Sans"/>
              </a:rPr>
              <a:t>while next in nums:</a:t>
            </a:r>
            <a:endParaRPr b="0" lang="en-US" sz="1800" spc="-1" strike="noStrike">
              <a:latin typeface="Arial"/>
            </a:endParaRPr>
          </a:p>
          <a:p>
            <a:pPr>
              <a:lnSpc>
                <a:spcPct val="100000"/>
              </a:lnSpc>
            </a:pPr>
            <a:r>
              <a:rPr b="0" lang="en-US" sz="1800" spc="-1" strike="noStrike">
                <a:solidFill>
                  <a:srgbClr val="000000"/>
                </a:solidFill>
                <a:latin typeface="Arial"/>
                <a:ea typeface="DejaVu Sans"/>
              </a:rPr>
              <a:t>since 4 in nums, increment count and next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count += 1 = 4</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1 = 5</a:t>
            </a:r>
            <a:endParaRPr b="0" lang="en-US" sz="1800" spc="-1" strike="noStrike">
              <a:latin typeface="Arial"/>
            </a:endParaRPr>
          </a:p>
        </p:txBody>
      </p:sp>
      <p:sp>
        <p:nvSpPr>
          <p:cNvPr id="16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6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6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7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7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7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7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74" name="Line 9"/>
          <p:cNvSpPr/>
          <p:nvPr/>
        </p:nvSpPr>
        <p:spPr>
          <a:xfrm flipV="1">
            <a:off x="3566160" y="1005840"/>
            <a:ext cx="0" cy="548640"/>
          </a:xfrm>
          <a:prstGeom prst="line">
            <a:avLst/>
          </a:prstGeom>
          <a:ln w="6480">
            <a:solidFill>
              <a:srgbClr val="000000"/>
            </a:solidFill>
            <a:round/>
            <a:tailEnd len="med" type="triangle" w="med"/>
          </a:ln>
        </p:spPr>
        <p:style>
          <a:lnRef idx="0"/>
          <a:fillRef idx="0"/>
          <a:effectRef idx="0"/>
          <a:fontRef idx="minor"/>
        </p:style>
      </p:sp>
      <p:sp>
        <p:nvSpPr>
          <p:cNvPr id="17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count = 4</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5</a:t>
            </a:r>
            <a:endParaRPr b="0" lang="en-US" sz="1800" spc="-1" strike="noStrike">
              <a:latin typeface="Arial"/>
            </a:endParaRPr>
          </a:p>
          <a:p>
            <a:pPr>
              <a:lnSpc>
                <a:spcPct val="100000"/>
              </a:lnSpc>
            </a:pPr>
            <a:r>
              <a:rPr b="0" lang="en-US" sz="1800" spc="-1" strike="noStrike">
                <a:solidFill>
                  <a:srgbClr val="000000"/>
                </a:solidFill>
                <a:latin typeface="Arial"/>
                <a:ea typeface="DejaVu Sans"/>
              </a:rPr>
              <a:t>while next in nums:</a:t>
            </a:r>
            <a:endParaRPr b="0" lang="en-US" sz="1800" spc="-1" strike="noStrike">
              <a:latin typeface="Arial"/>
            </a:endParaRPr>
          </a:p>
          <a:p>
            <a:pPr>
              <a:lnSpc>
                <a:spcPct val="100000"/>
              </a:lnSpc>
            </a:pPr>
            <a:r>
              <a:rPr b="0" lang="en-US" sz="1800" spc="-1" strike="noStrike">
                <a:solidFill>
                  <a:srgbClr val="000000"/>
                </a:solidFill>
                <a:latin typeface="Arial"/>
                <a:ea typeface="DejaVu Sans"/>
              </a:rPr>
              <a:t>since 5 not in nums, the loop is finished</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 = max(res, count) = max(1, 4) = 4</a:t>
            </a:r>
            <a:endParaRPr b="0" lang="en-US" sz="1800" spc="-1" strike="noStrike">
              <a:latin typeface="Arial"/>
            </a:endParaRPr>
          </a:p>
        </p:txBody>
      </p:sp>
      <p:sp>
        <p:nvSpPr>
          <p:cNvPr id="17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7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7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8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8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8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8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84" name="Line 9"/>
          <p:cNvSpPr/>
          <p:nvPr/>
        </p:nvSpPr>
        <p:spPr>
          <a:xfrm flipV="1">
            <a:off x="3566160" y="1005840"/>
            <a:ext cx="0" cy="548640"/>
          </a:xfrm>
          <a:prstGeom prst="line">
            <a:avLst/>
          </a:prstGeom>
          <a:ln w="6480">
            <a:solidFill>
              <a:srgbClr val="000000"/>
            </a:solidFill>
            <a:round/>
            <a:tailEnd len="med" type="triangle" w="med"/>
          </a:ln>
        </p:spPr>
        <p:style>
          <a:lnRef idx="0"/>
          <a:fillRef idx="0"/>
          <a:effectRef idx="0"/>
          <a:fontRef idx="minor"/>
        </p:style>
      </p:sp>
      <p:sp>
        <p:nvSpPr>
          <p:cNvPr id="18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nums[i] – 1 in nums -&gt; 100 – 1 = 99 -&gt; 99 not in nums -&gt;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count = 1</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nums[i] + 1 = 100 + 1 = 101</a:t>
            </a:r>
            <a:endParaRPr b="0" lang="en-US" sz="1800" spc="-1" strike="noStrike">
              <a:latin typeface="Arial"/>
            </a:endParaRPr>
          </a:p>
        </p:txBody>
      </p:sp>
      <p:sp>
        <p:nvSpPr>
          <p:cNvPr id="18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8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8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9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9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9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9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94" name="Line 9"/>
          <p:cNvSpPr/>
          <p:nvPr/>
        </p:nvSpPr>
        <p:spPr>
          <a:xfrm flipV="1">
            <a:off x="4114800" y="1005840"/>
            <a:ext cx="0" cy="548640"/>
          </a:xfrm>
          <a:prstGeom prst="line">
            <a:avLst/>
          </a:prstGeom>
          <a:ln w="6480">
            <a:solidFill>
              <a:srgbClr val="000000"/>
            </a:solidFill>
            <a:round/>
            <a:tailEnd len="med" type="triangle" w="med"/>
          </a:ln>
        </p:spPr>
        <p:style>
          <a:lnRef idx="0"/>
          <a:fillRef idx="0"/>
          <a:effectRef idx="0"/>
          <a:fontRef idx="minor"/>
        </p:style>
      </p:sp>
      <p:sp>
        <p:nvSpPr>
          <p:cNvPr id="19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count = 1</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101</a:t>
            </a:r>
            <a:endParaRPr b="0" lang="en-US" sz="1800" spc="-1" strike="noStrike">
              <a:latin typeface="Arial"/>
            </a:endParaRPr>
          </a:p>
          <a:p>
            <a:pPr>
              <a:lnSpc>
                <a:spcPct val="100000"/>
              </a:lnSpc>
            </a:pPr>
            <a:r>
              <a:rPr b="0" lang="en-US" sz="1800" spc="-1" strike="noStrike">
                <a:solidFill>
                  <a:srgbClr val="000000"/>
                </a:solidFill>
                <a:latin typeface="Arial"/>
                <a:ea typeface="DejaVu Sans"/>
              </a:rPr>
              <a:t>while next in nums:</a:t>
            </a:r>
            <a:endParaRPr b="0" lang="en-US" sz="1800" spc="-1" strike="noStrike">
              <a:latin typeface="Arial"/>
            </a:endParaRPr>
          </a:p>
          <a:p>
            <a:pPr>
              <a:lnSpc>
                <a:spcPct val="100000"/>
              </a:lnSpc>
            </a:pPr>
            <a:r>
              <a:rPr b="0" lang="en-US" sz="1800" spc="-1" strike="noStrike">
                <a:solidFill>
                  <a:srgbClr val="000000"/>
                </a:solidFill>
                <a:latin typeface="Arial"/>
                <a:ea typeface="DejaVu Sans"/>
              </a:rPr>
              <a:t>since 101 not in nums, the loop is finished</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 = max(res, count) = max(4, 1) = 4</a:t>
            </a:r>
            <a:endParaRPr b="0" lang="en-US" sz="1800" spc="-1" strike="noStrike">
              <a:latin typeface="Arial"/>
            </a:endParaRPr>
          </a:p>
        </p:txBody>
      </p:sp>
      <p:sp>
        <p:nvSpPr>
          <p:cNvPr id="19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9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9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20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0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20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204" name="Line 9"/>
          <p:cNvSpPr/>
          <p:nvPr/>
        </p:nvSpPr>
        <p:spPr>
          <a:xfrm flipV="1">
            <a:off x="4114800" y="1005840"/>
            <a:ext cx="0" cy="548640"/>
          </a:xfrm>
          <a:prstGeom prst="line">
            <a:avLst/>
          </a:prstGeom>
          <a:ln w="6480">
            <a:solidFill>
              <a:srgbClr val="000000"/>
            </a:solidFill>
            <a:round/>
            <a:tailEnd len="med" type="triangle" w="med"/>
          </a:ln>
        </p:spPr>
        <p:style>
          <a:lnRef idx="0"/>
          <a:fillRef idx="0"/>
          <a:effectRef idx="0"/>
          <a:fontRef idx="minor"/>
        </p:style>
      </p:sp>
      <p:sp>
        <p:nvSpPr>
          <p:cNvPr id="20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nums[</a:t>
            </a:r>
            <a:r>
              <a:rPr b="0" lang="en-US" sz="1800" spc="-1" strike="noStrike">
                <a:solidFill>
                  <a:srgbClr val="000000"/>
                </a:solidFill>
                <a:latin typeface="Arial"/>
                <a:ea typeface="DejaVu Sans"/>
              </a:rPr>
              <a:t>i] – 1 </a:t>
            </a:r>
            <a:r>
              <a:rPr b="0" lang="en-US" sz="1800" spc="-1" strike="noStrike">
                <a:solidFill>
                  <a:srgbClr val="000000"/>
                </a:solidFill>
                <a:latin typeface="Arial"/>
                <a:ea typeface="DejaVu Sans"/>
              </a:rPr>
              <a:t>in </a:t>
            </a:r>
            <a:r>
              <a:rPr b="0" lang="en-US" sz="1800" spc="-1" strike="noStrike">
                <a:solidFill>
                  <a:srgbClr val="000000"/>
                </a:solidFill>
                <a:latin typeface="Arial"/>
                <a:ea typeface="DejaVu Sans"/>
              </a:rPr>
              <a:t>nums </a:t>
            </a:r>
            <a:r>
              <a:rPr b="0" lang="en-US" sz="1800" spc="-1" strike="noStrike">
                <a:solidFill>
                  <a:srgbClr val="000000"/>
                </a:solidFill>
                <a:latin typeface="Arial"/>
                <a:ea typeface="DejaVu Sans"/>
              </a:rPr>
              <a:t>-&gt; 4 – </a:t>
            </a:r>
            <a:r>
              <a:rPr b="0" lang="en-US" sz="1800" spc="-1" strike="noStrike">
                <a:solidFill>
                  <a:srgbClr val="000000"/>
                </a:solidFill>
                <a:latin typeface="Arial"/>
                <a:ea typeface="DejaVu Sans"/>
              </a:rPr>
              <a:t>1 = 3 </a:t>
            </a:r>
            <a:r>
              <a:rPr b="0" lang="en-US" sz="1800" spc="-1" strike="noStrike">
                <a:solidFill>
                  <a:srgbClr val="000000"/>
                </a:solidFill>
                <a:latin typeface="Arial"/>
                <a:ea typeface="DejaVu Sans"/>
              </a:rPr>
              <a:t>-&gt; 3 in </a:t>
            </a:r>
            <a:r>
              <a:rPr b="0" lang="en-US" sz="1800" spc="-1" strike="noStrike">
                <a:solidFill>
                  <a:srgbClr val="000000"/>
                </a:solidFill>
                <a:latin typeface="Arial"/>
                <a:ea typeface="DejaVu Sans"/>
              </a:rPr>
              <a:t>nums </a:t>
            </a:r>
            <a:r>
              <a:rPr b="0" lang="en-US" sz="1800" spc="-1" strike="noStrike">
                <a:solidFill>
                  <a:srgbClr val="000000"/>
                </a:solidFill>
                <a:latin typeface="Arial"/>
                <a:ea typeface="DejaVu Sans"/>
              </a:rPr>
              <a:t>-&gt; </a:t>
            </a:r>
            <a:r>
              <a:rPr b="0" lang="en-US" sz="1800" spc="-1" strike="noStrike">
                <a:solidFill>
                  <a:srgbClr val="000000"/>
                </a:solidFill>
                <a:latin typeface="Arial"/>
                <a:ea typeface="DejaVu Sans"/>
              </a:rPr>
              <a:t>contin</a:t>
            </a:r>
            <a:r>
              <a:rPr b="0" lang="en-US" sz="1800" spc="-1" strike="noStrike">
                <a:solidFill>
                  <a:srgbClr val="000000"/>
                </a:solidFill>
                <a:latin typeface="Arial"/>
                <a:ea typeface="DejaVu Sans"/>
              </a:rPr>
              <a:t>ue</a:t>
            </a:r>
            <a:endParaRPr b="0" lang="en-US" sz="1800" spc="-1" strike="noStrike">
              <a:latin typeface="Arial"/>
            </a:endParaRPr>
          </a:p>
        </p:txBody>
      </p:sp>
      <p:sp>
        <p:nvSpPr>
          <p:cNvPr id="20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0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0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21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1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1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21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214" name="Line 9"/>
          <p:cNvSpPr/>
          <p:nvPr/>
        </p:nvSpPr>
        <p:spPr>
          <a:xfrm flipV="1">
            <a:off x="4663440" y="1005840"/>
            <a:ext cx="0" cy="548640"/>
          </a:xfrm>
          <a:prstGeom prst="line">
            <a:avLst/>
          </a:prstGeom>
          <a:ln w="6480">
            <a:solidFill>
              <a:srgbClr val="000000"/>
            </a:solidFill>
            <a:round/>
            <a:tailEnd len="med" type="triangle" w="med"/>
          </a:ln>
        </p:spPr>
        <p:style>
          <a:lnRef idx="0"/>
          <a:fillRef idx="0"/>
          <a:effectRef idx="0"/>
          <a:fontRef idx="minor"/>
        </p:style>
      </p:sp>
      <p:sp>
        <p:nvSpPr>
          <p:cNvPr id="21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Iteration has been finished, the result is 4.</a:t>
            </a:r>
            <a:endParaRPr b="0" lang="en-US" sz="1800" spc="-1" strike="noStrike">
              <a:latin typeface="Arial"/>
            </a:endParaRPr>
          </a:p>
        </p:txBody>
      </p:sp>
      <p:sp>
        <p:nvSpPr>
          <p:cNvPr id="21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1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1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22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2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2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22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224" name="Line 9"/>
          <p:cNvSpPr/>
          <p:nvPr/>
        </p:nvSpPr>
        <p:spPr>
          <a:xfrm flipV="1">
            <a:off x="5212080" y="1005840"/>
            <a:ext cx="0" cy="548640"/>
          </a:xfrm>
          <a:prstGeom prst="line">
            <a:avLst/>
          </a:prstGeom>
          <a:ln w="6480">
            <a:solidFill>
              <a:srgbClr val="000000"/>
            </a:solidFill>
            <a:round/>
            <a:tailEnd len="med" type="triangle" w="med"/>
          </a:ln>
        </p:spPr>
        <p:style>
          <a:lnRef idx="0"/>
          <a:fillRef idx="0"/>
          <a:effectRef idx="0"/>
          <a:fontRef idx="minor"/>
        </p:style>
      </p:sp>
      <p:sp>
        <p:nvSpPr>
          <p:cNvPr id="22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29560" y="427320"/>
            <a:ext cx="9068400" cy="486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Arial"/>
                <a:ea typeface="DejaVu Sans"/>
              </a:rPr>
              <a:t>Hash Set</a:t>
            </a:r>
            <a:endParaRPr b="0" lang="en-US" sz="3600" spc="-1" strike="noStrike">
              <a:latin typeface="Arial"/>
            </a:endParaRPr>
          </a:p>
        </p:txBody>
      </p:sp>
      <p:sp>
        <p:nvSpPr>
          <p:cNvPr id="79" name="CustomShape 2"/>
          <p:cNvSpPr/>
          <p:nvPr/>
        </p:nvSpPr>
        <p:spPr>
          <a:xfrm>
            <a:off x="185040" y="1097280"/>
            <a:ext cx="9689400" cy="438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Arial"/>
                <a:ea typeface="DejaVu Sans"/>
              </a:rPr>
              <a:t>To solve this problem we will use a hash set. First, we store all the elements from the input array in a hash set. We initialize a variable result with 0 (this is important because it handles the corner case when the input array is empty).Then, we iterate through the hash set. On each iteration, we check whether the current element – 1 is present in the hash set. If it is not, we initialize two variables: one to count the length of the current sequence (starting from 1), and another representing the next element in the sequence (initialized to the current element + 1). We then launch a loop that continues while the next element is present in the hash set. In each iteration of the loop, we increment both the count and the next element by one. After finishing the inner loop, we update the result by taking the maximum between the current result and the count of consecutive elements found. Finally, we return the result.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646640" y="45828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81" name="CustomShape 2"/>
          <p:cNvSpPr/>
          <p:nvPr/>
        </p:nvSpPr>
        <p:spPr>
          <a:xfrm>
            <a:off x="2743920" y="45828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82" name="CustomShape 3"/>
          <p:cNvSpPr/>
          <p:nvPr/>
        </p:nvSpPr>
        <p:spPr>
          <a:xfrm>
            <a:off x="2195280" y="45828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83" name="CustomShape 4"/>
          <p:cNvSpPr/>
          <p:nvPr/>
        </p:nvSpPr>
        <p:spPr>
          <a:xfrm>
            <a:off x="3292560" y="45828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84" name="CustomShape 5"/>
          <p:cNvSpPr/>
          <p:nvPr/>
        </p:nvSpPr>
        <p:spPr>
          <a:xfrm>
            <a:off x="4389840" y="45828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85" name="CustomShape 6"/>
          <p:cNvSpPr/>
          <p:nvPr/>
        </p:nvSpPr>
        <p:spPr>
          <a:xfrm>
            <a:off x="3841200" y="45828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86" name="CustomShape 7"/>
          <p:cNvSpPr/>
          <p:nvPr/>
        </p:nvSpPr>
        <p:spPr>
          <a:xfrm>
            <a:off x="182880" y="3474720"/>
            <a:ext cx="9509400" cy="105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Since the original input array is no longer needed, we convert it into a hash set by inserting all its elements.</a:t>
            </a:r>
            <a:endParaRPr b="0" lang="en-US" sz="1800" spc="-1" strike="noStrike">
              <a:latin typeface="Arial"/>
            </a:endParaRPr>
          </a:p>
          <a:p>
            <a:pPr>
              <a:lnSpc>
                <a:spcPct val="100000"/>
              </a:lnSpc>
            </a:pPr>
            <a:r>
              <a:rPr b="0" lang="en-US" sz="1800" spc="-1" strike="noStrike">
                <a:solidFill>
                  <a:srgbClr val="000000"/>
                </a:solidFill>
                <a:latin typeface="Arial"/>
                <a:ea typeface="DejaVu Sans"/>
              </a:rPr>
              <a:t>nums = set(nums)</a:t>
            </a:r>
            <a:endParaRPr b="0" lang="en-US" sz="1800" spc="-1" strike="noStrike">
              <a:latin typeface="Arial"/>
            </a:endParaRPr>
          </a:p>
        </p:txBody>
      </p:sp>
      <p:sp>
        <p:nvSpPr>
          <p:cNvPr id="87" name="CustomShape 8"/>
          <p:cNvSpPr/>
          <p:nvPr/>
        </p:nvSpPr>
        <p:spPr>
          <a:xfrm>
            <a:off x="1646640" y="155484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88" name="CustomShape 9"/>
          <p:cNvSpPr/>
          <p:nvPr/>
        </p:nvSpPr>
        <p:spPr>
          <a:xfrm>
            <a:off x="2744640" y="155484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89" name="CustomShape 10"/>
          <p:cNvSpPr/>
          <p:nvPr/>
        </p:nvSpPr>
        <p:spPr>
          <a:xfrm>
            <a:off x="2195280" y="155484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90" name="CustomShape 11"/>
          <p:cNvSpPr/>
          <p:nvPr/>
        </p:nvSpPr>
        <p:spPr>
          <a:xfrm>
            <a:off x="3292560" y="155484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1" name="CustomShape 12"/>
          <p:cNvSpPr/>
          <p:nvPr/>
        </p:nvSpPr>
        <p:spPr>
          <a:xfrm>
            <a:off x="4389840" y="155484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92" name="CustomShape 13"/>
          <p:cNvSpPr/>
          <p:nvPr/>
        </p:nvSpPr>
        <p:spPr>
          <a:xfrm>
            <a:off x="3841200" y="155484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93" name="CustomShape 14"/>
          <p:cNvSpPr/>
          <p:nvPr/>
        </p:nvSpPr>
        <p:spPr>
          <a:xfrm>
            <a:off x="548640" y="54972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94" name="CustomShape 15"/>
          <p:cNvSpPr/>
          <p:nvPr/>
        </p:nvSpPr>
        <p:spPr>
          <a:xfrm>
            <a:off x="548640" y="164628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95" name="CustomShape 16"/>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74320" y="3422160"/>
            <a:ext cx="950940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nums[i] – 1 in nums -&gt; 2 – 1 = 1 -&gt; 1 in nums -&gt; continue</a:t>
            </a:r>
            <a:endParaRPr b="0" lang="en-US" sz="1800" spc="-1" strike="noStrike">
              <a:latin typeface="Arial"/>
            </a:endParaRPr>
          </a:p>
        </p:txBody>
      </p:sp>
      <p:sp>
        <p:nvSpPr>
          <p:cNvPr id="9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9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9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0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0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0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04" name="Line 9"/>
          <p:cNvSpPr/>
          <p:nvPr/>
        </p:nvSpPr>
        <p:spPr>
          <a:xfrm flipV="1">
            <a:off x="1920240" y="1005840"/>
            <a:ext cx="0" cy="548640"/>
          </a:xfrm>
          <a:prstGeom prst="line">
            <a:avLst/>
          </a:prstGeom>
          <a:ln w="6480">
            <a:solidFill>
              <a:srgbClr val="000000"/>
            </a:solidFill>
            <a:round/>
            <a:tailEnd len="med" type="triangle" w="med"/>
          </a:ln>
        </p:spPr>
        <p:style>
          <a:lnRef idx="0"/>
          <a:fillRef idx="0"/>
          <a:effectRef idx="0"/>
          <a:fontRef idx="minor"/>
        </p:style>
      </p:sp>
      <p:sp>
        <p:nvSpPr>
          <p:cNvPr id="10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nums[i] – 1 in nums -&gt; 200 – 1 = 199 -&gt; 199 not in nums -&gt;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count = 1</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nums[i] + 1 = 200 + 1 = 201</a:t>
            </a:r>
            <a:endParaRPr b="0" lang="en-US" sz="1800" spc="-1" strike="noStrike">
              <a:latin typeface="Arial"/>
            </a:endParaRPr>
          </a:p>
        </p:txBody>
      </p:sp>
      <p:sp>
        <p:nvSpPr>
          <p:cNvPr id="10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0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0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1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1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1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1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14" name="Line 9"/>
          <p:cNvSpPr/>
          <p:nvPr/>
        </p:nvSpPr>
        <p:spPr>
          <a:xfrm flipV="1">
            <a:off x="2468880" y="1005840"/>
            <a:ext cx="0" cy="548640"/>
          </a:xfrm>
          <a:prstGeom prst="line">
            <a:avLst/>
          </a:prstGeom>
          <a:ln w="6480">
            <a:solidFill>
              <a:srgbClr val="000000"/>
            </a:solidFill>
            <a:round/>
            <a:tailEnd len="med" type="triangle" w="med"/>
          </a:ln>
        </p:spPr>
        <p:style>
          <a:lnRef idx="0"/>
          <a:fillRef idx="0"/>
          <a:effectRef idx="0"/>
          <a:fontRef idx="minor"/>
        </p:style>
      </p:sp>
      <p:sp>
        <p:nvSpPr>
          <p:cNvPr id="11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count = 1</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next = 201</a:t>
            </a:r>
            <a:endParaRPr b="0" lang="en-US" sz="1800" spc="-1" strike="noStrike">
              <a:latin typeface="Arial"/>
            </a:endParaRPr>
          </a:p>
          <a:p>
            <a:pPr>
              <a:lnSpc>
                <a:spcPct val="100000"/>
              </a:lnSpc>
            </a:pPr>
            <a:r>
              <a:rPr b="0" lang="en-US" sz="1800" spc="-1" strike="noStrike">
                <a:solidFill>
                  <a:srgbClr val="000000"/>
                </a:solidFill>
                <a:latin typeface="Arial"/>
                <a:ea typeface="DejaVu Sans"/>
              </a:rPr>
              <a:t>while next in nums:</a:t>
            </a:r>
            <a:endParaRPr b="0" lang="en-US" sz="1800" spc="-1" strike="noStrike">
              <a:latin typeface="Arial"/>
            </a:endParaRPr>
          </a:p>
          <a:p>
            <a:pPr>
              <a:lnSpc>
                <a:spcPct val="100000"/>
              </a:lnSpc>
            </a:pPr>
            <a:r>
              <a:rPr b="0" lang="en-US" sz="1800" spc="-1" strike="noStrike">
                <a:solidFill>
                  <a:srgbClr val="000000"/>
                </a:solidFill>
                <a:latin typeface="Arial"/>
                <a:ea typeface="DejaVu Sans"/>
              </a:rPr>
              <a:t>since 201 not in nums, the loop is finished</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 = max(res, count) = max(0, 1) = 1</a:t>
            </a:r>
            <a:endParaRPr b="0" lang="en-US" sz="1800" spc="-1" strike="noStrike">
              <a:latin typeface="Arial"/>
            </a:endParaRPr>
          </a:p>
        </p:txBody>
      </p:sp>
      <p:sp>
        <p:nvSpPr>
          <p:cNvPr id="11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1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1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2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2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2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2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24" name="Line 9"/>
          <p:cNvSpPr/>
          <p:nvPr/>
        </p:nvSpPr>
        <p:spPr>
          <a:xfrm flipV="1">
            <a:off x="2468880" y="1005840"/>
            <a:ext cx="0" cy="548640"/>
          </a:xfrm>
          <a:prstGeom prst="line">
            <a:avLst/>
          </a:prstGeom>
          <a:ln w="6480">
            <a:solidFill>
              <a:srgbClr val="000000"/>
            </a:solidFill>
            <a:round/>
            <a:tailEnd len="med" type="triangle" w="med"/>
          </a:ln>
        </p:spPr>
        <p:style>
          <a:lnRef idx="0"/>
          <a:fillRef idx="0"/>
          <a:effectRef idx="0"/>
          <a:fontRef idx="minor"/>
        </p:style>
      </p:sp>
      <p:sp>
        <p:nvSpPr>
          <p:cNvPr id="12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nums[i] – 1 in nums -&gt; 3 – 1 = 2 -&gt; 2 in nums -&gt; continue</a:t>
            </a:r>
            <a:endParaRPr b="0" lang="en-US" sz="1800" spc="-1" strike="noStrike">
              <a:latin typeface="Arial"/>
            </a:endParaRPr>
          </a:p>
        </p:txBody>
      </p:sp>
      <p:sp>
        <p:nvSpPr>
          <p:cNvPr id="12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2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2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r>
              <a:rPr b="0" lang="en-US" sz="1800" spc="-1" strike="noStrike">
                <a:solidFill>
                  <a:srgbClr val="000000"/>
                </a:solidFill>
                <a:latin typeface="Arial"/>
                <a:ea typeface="DejaVu Sans"/>
              </a:rPr>
              <a:t>0</a:t>
            </a:r>
            <a:endParaRPr b="0" lang="en-US" sz="1800" spc="-1" strike="noStrike">
              <a:latin typeface="Arial"/>
            </a:endParaRPr>
          </a:p>
        </p:txBody>
      </p:sp>
      <p:sp>
        <p:nvSpPr>
          <p:cNvPr id="13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3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3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3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34" name="Line 9"/>
          <p:cNvSpPr/>
          <p:nvPr/>
        </p:nvSpPr>
        <p:spPr>
          <a:xfrm flipV="1">
            <a:off x="3017520" y="1004760"/>
            <a:ext cx="0" cy="548640"/>
          </a:xfrm>
          <a:prstGeom prst="line">
            <a:avLst/>
          </a:prstGeom>
          <a:ln w="6480">
            <a:solidFill>
              <a:srgbClr val="000000"/>
            </a:solidFill>
            <a:round/>
            <a:tailEnd len="med" type="triangle" w="med"/>
          </a:ln>
        </p:spPr>
        <p:style>
          <a:lnRef idx="0"/>
          <a:fillRef idx="0"/>
          <a:effectRef idx="0"/>
          <a:fontRef idx="minor"/>
        </p:style>
      </p:sp>
      <p:sp>
        <p:nvSpPr>
          <p:cNvPr id="13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f </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&gt;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0</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&gt;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0</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t </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&gt;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a:t>
            </a:r>
            <a:endParaRPr b="0" lang="en-US" sz="1800" spc="-1" strike="noStrike">
              <a:latin typeface="Arial"/>
            </a:endParaRPr>
          </a:p>
          <a:p>
            <a:pPr>
              <a:lnSpc>
                <a:spcPct val="100000"/>
              </a:lnSpc>
            </a:pP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x</a:t>
            </a:r>
            <a:r>
              <a:rPr b="0" lang="en-US" sz="1800" spc="-1" strike="noStrike">
                <a:solidFill>
                  <a:srgbClr val="000000"/>
                </a:solidFill>
                <a:latin typeface="Arial"/>
                <a:ea typeface="DejaVu Sans"/>
              </a:rPr>
              <a:t>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2</a:t>
            </a:r>
            <a:endParaRPr b="0" lang="en-US" sz="1800" spc="-1" strike="noStrike">
              <a:latin typeface="Arial"/>
            </a:endParaRPr>
          </a:p>
        </p:txBody>
      </p:sp>
      <p:sp>
        <p:nvSpPr>
          <p:cNvPr id="13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3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3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4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4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4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4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44" name="Line 9"/>
          <p:cNvSpPr/>
          <p:nvPr/>
        </p:nvSpPr>
        <p:spPr>
          <a:xfrm flipV="1">
            <a:off x="3566160" y="1005840"/>
            <a:ext cx="0" cy="548640"/>
          </a:xfrm>
          <a:prstGeom prst="line">
            <a:avLst/>
          </a:prstGeom>
          <a:ln w="6480">
            <a:solidFill>
              <a:srgbClr val="000000"/>
            </a:solidFill>
            <a:round/>
            <a:tailEnd len="med" type="triangle" w="med"/>
          </a:ln>
        </p:spPr>
        <p:style>
          <a:lnRef idx="0"/>
          <a:fillRef idx="0"/>
          <a:effectRef idx="0"/>
          <a:fontRef idx="minor"/>
        </p:style>
      </p:sp>
      <p:sp>
        <p:nvSpPr>
          <p:cNvPr id="14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74320" y="3383280"/>
            <a:ext cx="9509400" cy="192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cou</a:t>
            </a:r>
            <a:r>
              <a:rPr b="0" lang="en-US" sz="1800" spc="-1" strike="noStrike">
                <a:solidFill>
                  <a:srgbClr val="000000"/>
                </a:solidFill>
                <a:latin typeface="Arial"/>
                <a:ea typeface="DejaVu Sans"/>
              </a:rPr>
              <a:t>nt </a:t>
            </a:r>
            <a:r>
              <a:rPr b="0" lang="en-US" sz="1800" spc="-1" strike="noStrike">
                <a:solidFill>
                  <a:srgbClr val="000000"/>
                </a:solidFill>
                <a:latin typeface="Arial"/>
                <a:ea typeface="DejaVu Sans"/>
              </a:rPr>
              <a:t>= 1</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a:t>
            </a:r>
            <a:r>
              <a:rPr b="0" lang="en-US" sz="1800" spc="-1" strike="noStrike">
                <a:solidFill>
                  <a:srgbClr val="000000"/>
                </a:solidFill>
                <a:latin typeface="Arial"/>
                <a:ea typeface="DejaVu Sans"/>
              </a:rPr>
              <a:t>t = </a:t>
            </a:r>
            <a:r>
              <a:rPr b="0" lang="en-US" sz="1800" spc="-1" strike="noStrike">
                <a:solidFill>
                  <a:srgbClr val="000000"/>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whi</a:t>
            </a:r>
            <a:r>
              <a:rPr b="0" lang="en-US" sz="1800" spc="-1" strike="noStrike">
                <a:solidFill>
                  <a:srgbClr val="000000"/>
                </a:solidFill>
                <a:latin typeface="Arial"/>
                <a:ea typeface="DejaVu Sans"/>
              </a:rPr>
              <a:t>le </a:t>
            </a:r>
            <a:r>
              <a:rPr b="0" lang="en-US" sz="1800" spc="-1" strike="noStrike">
                <a:solidFill>
                  <a:srgbClr val="000000"/>
                </a:solidFill>
                <a:latin typeface="Arial"/>
                <a:ea typeface="DejaVu Sans"/>
              </a:rPr>
              <a:t>nex</a:t>
            </a:r>
            <a:r>
              <a:rPr b="0" lang="en-US" sz="1800" spc="-1" strike="noStrike">
                <a:solidFill>
                  <a:srgbClr val="000000"/>
                </a:solidFill>
                <a:latin typeface="Arial"/>
                <a:ea typeface="DejaVu Sans"/>
              </a:rPr>
              <a:t>t in </a:t>
            </a:r>
            <a:r>
              <a:rPr b="0" lang="en-US" sz="1800" spc="-1" strike="noStrike">
                <a:solidFill>
                  <a:srgbClr val="000000"/>
                </a:solidFill>
                <a:latin typeface="Arial"/>
                <a:ea typeface="DejaVu Sans"/>
              </a:rPr>
              <a:t>nu</a:t>
            </a:r>
            <a:r>
              <a:rPr b="0" lang="en-US" sz="1800" spc="-1" strike="noStrike">
                <a:solidFill>
                  <a:srgbClr val="000000"/>
                </a:solidFill>
                <a:latin typeface="Arial"/>
                <a:ea typeface="DejaVu Sans"/>
              </a:rPr>
              <a:t>ms</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sin</a:t>
            </a:r>
            <a:r>
              <a:rPr b="0" lang="en-US" sz="1800" spc="-1" strike="noStrike">
                <a:solidFill>
                  <a:srgbClr val="000000"/>
                </a:solidFill>
                <a:latin typeface="Arial"/>
                <a:ea typeface="DejaVu Sans"/>
              </a:rPr>
              <a:t>ce </a:t>
            </a:r>
            <a:r>
              <a:rPr b="0" lang="en-US" sz="1800" spc="-1" strike="noStrike">
                <a:solidFill>
                  <a:srgbClr val="000000"/>
                </a:solidFill>
                <a:latin typeface="Arial"/>
                <a:ea typeface="DejaVu Sans"/>
              </a:rPr>
              <a:t>2 in </a:t>
            </a:r>
            <a:r>
              <a:rPr b="0" lang="en-US" sz="1800" spc="-1" strike="noStrike">
                <a:solidFill>
                  <a:srgbClr val="000000"/>
                </a:solidFill>
                <a:latin typeface="Arial"/>
                <a:ea typeface="DejaVu Sans"/>
              </a:rPr>
              <a:t>nu</a:t>
            </a:r>
            <a:r>
              <a:rPr b="0" lang="en-US" sz="1800" spc="-1" strike="noStrike">
                <a:solidFill>
                  <a:srgbClr val="000000"/>
                </a:solidFill>
                <a:latin typeface="Arial"/>
                <a:ea typeface="DejaVu Sans"/>
              </a:rPr>
              <a:t>ms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incr</a:t>
            </a:r>
            <a:r>
              <a:rPr b="0" lang="en-US" sz="1800" spc="-1" strike="noStrike">
                <a:solidFill>
                  <a:srgbClr val="000000"/>
                </a:solidFill>
                <a:latin typeface="Arial"/>
                <a:ea typeface="DejaVu Sans"/>
              </a:rPr>
              <a:t>em</a:t>
            </a:r>
            <a:r>
              <a:rPr b="0" lang="en-US" sz="1800" spc="-1" strike="noStrike">
                <a:solidFill>
                  <a:srgbClr val="000000"/>
                </a:solidFill>
                <a:latin typeface="Arial"/>
                <a:ea typeface="DejaVu Sans"/>
              </a:rPr>
              <a:t>ent </a:t>
            </a:r>
            <a:r>
              <a:rPr b="0" lang="en-US" sz="1800" spc="-1" strike="noStrike">
                <a:solidFill>
                  <a:srgbClr val="000000"/>
                </a:solidFill>
                <a:latin typeface="Arial"/>
                <a:ea typeface="DejaVu Sans"/>
              </a:rPr>
              <a:t>cou</a:t>
            </a:r>
            <a:r>
              <a:rPr b="0" lang="en-US" sz="1800" spc="-1" strike="noStrike">
                <a:solidFill>
                  <a:srgbClr val="000000"/>
                </a:solidFill>
                <a:latin typeface="Arial"/>
                <a:ea typeface="DejaVu Sans"/>
              </a:rPr>
              <a:t>nt </a:t>
            </a:r>
            <a:r>
              <a:rPr b="0" lang="en-US" sz="1800" spc="-1" strike="noStrike">
                <a:solidFill>
                  <a:srgbClr val="000000"/>
                </a:solidFill>
                <a:latin typeface="Arial"/>
                <a:ea typeface="DejaVu Sans"/>
              </a:rPr>
              <a:t>an</a:t>
            </a:r>
            <a:r>
              <a:rPr b="0" lang="en-US" sz="1800" spc="-1" strike="noStrike">
                <a:solidFill>
                  <a:srgbClr val="000000"/>
                </a:solidFill>
                <a:latin typeface="Arial"/>
                <a:ea typeface="DejaVu Sans"/>
              </a:rPr>
              <a:t>d </a:t>
            </a:r>
            <a:r>
              <a:rPr b="0" lang="en-US" sz="1800" spc="-1" strike="noStrike">
                <a:solidFill>
                  <a:srgbClr val="000000"/>
                </a:solidFill>
                <a:latin typeface="Arial"/>
                <a:ea typeface="DejaVu Sans"/>
              </a:rPr>
              <a:t>nex</a:t>
            </a:r>
            <a:r>
              <a:rPr b="0" lang="en-US" sz="1800" spc="-1" strike="noStrike">
                <a:solidFill>
                  <a:srgbClr val="000000"/>
                </a:solidFill>
                <a:latin typeface="Arial"/>
                <a:ea typeface="DejaVu Sans"/>
              </a:rPr>
              <a:t>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cou</a:t>
            </a:r>
            <a:r>
              <a:rPr b="0" lang="en-US" sz="1800" spc="-1" strike="noStrike">
                <a:solidFill>
                  <a:srgbClr val="000000"/>
                </a:solidFill>
                <a:latin typeface="Arial"/>
                <a:ea typeface="DejaVu Sans"/>
              </a:rPr>
              <a:t>nt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 = </a:t>
            </a:r>
            <a:r>
              <a:rPr b="0" lang="en-US" sz="1800" spc="-1" strike="noStrike">
                <a:solidFill>
                  <a:srgbClr val="000000"/>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nex</a:t>
            </a:r>
            <a:r>
              <a:rPr b="0" lang="en-US" sz="1800" spc="-1" strike="noStrike">
                <a:solidFill>
                  <a:srgbClr val="000000"/>
                </a:solidFill>
                <a:latin typeface="Arial"/>
                <a:ea typeface="DejaVu Sans"/>
              </a:rPr>
              <a:t>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 = </a:t>
            </a:r>
            <a:r>
              <a:rPr b="0" lang="en-US" sz="1800" spc="-1" strike="noStrike">
                <a:solidFill>
                  <a:srgbClr val="000000"/>
                </a:solidFill>
                <a:latin typeface="Arial"/>
                <a:ea typeface="DejaVu Sans"/>
              </a:rPr>
              <a:t>3</a:t>
            </a:r>
            <a:endParaRPr b="0" lang="en-US" sz="1800" spc="-1" strike="noStrike">
              <a:latin typeface="Arial"/>
            </a:endParaRPr>
          </a:p>
        </p:txBody>
      </p:sp>
      <p:sp>
        <p:nvSpPr>
          <p:cNvPr id="147" name="CustomShape 2"/>
          <p:cNvSpPr/>
          <p:nvPr/>
        </p:nvSpPr>
        <p:spPr>
          <a:xfrm>
            <a:off x="1647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48" name="CustomShape 3"/>
          <p:cNvSpPr/>
          <p:nvPr/>
        </p:nvSpPr>
        <p:spPr>
          <a:xfrm>
            <a:off x="27450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49" name="CustomShape 4"/>
          <p:cNvSpPr/>
          <p:nvPr/>
        </p:nvSpPr>
        <p:spPr>
          <a:xfrm>
            <a:off x="219564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200</a:t>
            </a:r>
            <a:endParaRPr b="0" lang="en-US" sz="1800" spc="-1" strike="noStrike">
              <a:latin typeface="Arial"/>
            </a:endParaRPr>
          </a:p>
        </p:txBody>
      </p:sp>
      <p:sp>
        <p:nvSpPr>
          <p:cNvPr id="150" name="CustomShape 5"/>
          <p:cNvSpPr/>
          <p:nvPr/>
        </p:nvSpPr>
        <p:spPr>
          <a:xfrm>
            <a:off x="329292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51" name="CustomShape 6"/>
          <p:cNvSpPr/>
          <p:nvPr/>
        </p:nvSpPr>
        <p:spPr>
          <a:xfrm>
            <a:off x="439020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52" name="CustomShape 7"/>
          <p:cNvSpPr/>
          <p:nvPr/>
        </p:nvSpPr>
        <p:spPr>
          <a:xfrm>
            <a:off x="3841560" y="457200"/>
            <a:ext cx="547560" cy="54756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153" name="CustomShape 8"/>
          <p:cNvSpPr/>
          <p:nvPr/>
        </p:nvSpPr>
        <p:spPr>
          <a:xfrm>
            <a:off x="549000" y="548640"/>
            <a:ext cx="82260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nums</a:t>
            </a:r>
            <a:endParaRPr b="0" lang="en-US" sz="1800" spc="-1" strike="noStrike">
              <a:latin typeface="Arial"/>
            </a:endParaRPr>
          </a:p>
        </p:txBody>
      </p:sp>
      <p:sp>
        <p:nvSpPr>
          <p:cNvPr id="154" name="Line 9"/>
          <p:cNvSpPr/>
          <p:nvPr/>
        </p:nvSpPr>
        <p:spPr>
          <a:xfrm flipV="1">
            <a:off x="3566160" y="1005840"/>
            <a:ext cx="0" cy="548640"/>
          </a:xfrm>
          <a:prstGeom prst="line">
            <a:avLst/>
          </a:prstGeom>
          <a:ln w="6480">
            <a:solidFill>
              <a:srgbClr val="000000"/>
            </a:solidFill>
            <a:round/>
            <a:tailEnd len="med" type="triangle" w="med"/>
          </a:ln>
        </p:spPr>
        <p:style>
          <a:lnRef idx="0"/>
          <a:fillRef idx="0"/>
          <a:effectRef idx="0"/>
          <a:fontRef idx="minor"/>
        </p:style>
      </p:sp>
      <p:sp>
        <p:nvSpPr>
          <p:cNvPr id="155" name="CustomShape 10"/>
          <p:cNvSpPr/>
          <p:nvPr/>
        </p:nvSpPr>
        <p:spPr>
          <a:xfrm>
            <a:off x="548640" y="2652120"/>
            <a:ext cx="1005840" cy="36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res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2025-04-25T18:28:57Z</dcterms:created>
  <dc:creator/>
  <dc:description/>
  <dc:language>en-US</dc:language>
  <cp:lastModifiedBy/>
  <dcterms:modified xsi:type="dcterms:W3CDTF">2025-06-01T19:06:10Z</dcterms:modified>
  <cp:revision>11</cp:revision>
  <dc:subject/>
  <dc:title/>
</cp:coreProperties>
</file>