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LeetCode #238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/>
            <a:r>
              <a:rPr b="0" lang="en-US" sz="4800" spc="-1" strike="noStrike">
                <a:solidFill>
                  <a:srgbClr val="000000"/>
                </a:solidFill>
                <a:latin typeface="Arial"/>
                <a:ea typeface="JetBrains Mono"/>
              </a:rPr>
              <a:t>Product of Array Except Self</a:t>
            </a:r>
            <a:endParaRPr b="0" i="1" lang="en-US" sz="4800" spc="-1" strike="noStrike">
              <a:solidFill>
                <a:srgbClr val="5f826b"/>
              </a:solidFill>
              <a:latin typeface="JetBrains Mono"/>
              <a:ea typeface="JetBrains Mon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9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6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Line 21"/>
          <p:cNvSpPr/>
          <p:nvPr/>
        </p:nvSpPr>
        <p:spPr>
          <a:xfrm>
            <a:off x="195048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6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58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3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</a:t>
            </a:r>
            <a:r>
              <a:rPr b="0" lang="en-US" sz="1800" spc="-1" strike="noStrike">
                <a:latin typeface="Arial"/>
              </a:rPr>
              <a:t>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Line 21"/>
          <p:cNvSpPr/>
          <p:nvPr/>
        </p:nvSpPr>
        <p:spPr>
          <a:xfrm>
            <a:off x="192024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1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Line 34"/>
          <p:cNvSpPr/>
          <p:nvPr/>
        </p:nvSpPr>
        <p:spPr>
          <a:xfrm>
            <a:off x="1471680" y="2243160"/>
            <a:ext cx="905760" cy="591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35"/>
          <p:cNvSpPr/>
          <p:nvPr/>
        </p:nvSpPr>
        <p:spPr>
          <a:xfrm flipV="1">
            <a:off x="1645920" y="164664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6"/>
          <p:cNvSpPr/>
          <p:nvPr/>
        </p:nvSpPr>
        <p:spPr>
          <a:xfrm>
            <a:off x="1645920" y="164664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37"/>
          <p:cNvSpPr/>
          <p:nvPr/>
        </p:nvSpPr>
        <p:spPr>
          <a:xfrm flipV="1">
            <a:off x="1646640" y="283536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Line 38"/>
          <p:cNvSpPr/>
          <p:nvPr/>
        </p:nvSpPr>
        <p:spPr>
          <a:xfrm>
            <a:off x="1646640" y="283464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7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9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0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Line 21"/>
          <p:cNvSpPr/>
          <p:nvPr/>
        </p:nvSpPr>
        <p:spPr>
          <a:xfrm>
            <a:off x="246888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4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5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6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Line 34"/>
          <p:cNvSpPr/>
          <p:nvPr/>
        </p:nvSpPr>
        <p:spPr>
          <a:xfrm>
            <a:off x="1920240" y="2212920"/>
            <a:ext cx="1097280" cy="621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35"/>
          <p:cNvSpPr/>
          <p:nvPr/>
        </p:nvSpPr>
        <p:spPr>
          <a:xfrm flipV="1">
            <a:off x="2193840" y="166572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36"/>
          <p:cNvSpPr/>
          <p:nvPr/>
        </p:nvSpPr>
        <p:spPr>
          <a:xfrm flipV="1">
            <a:off x="2194560" y="283536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37"/>
          <p:cNvSpPr/>
          <p:nvPr/>
        </p:nvSpPr>
        <p:spPr>
          <a:xfrm>
            <a:off x="2193120" y="164664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38"/>
          <p:cNvSpPr/>
          <p:nvPr/>
        </p:nvSpPr>
        <p:spPr>
          <a:xfrm>
            <a:off x="2193840" y="283464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9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2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3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Line 21"/>
          <p:cNvSpPr/>
          <p:nvPr/>
        </p:nvSpPr>
        <p:spPr>
          <a:xfrm>
            <a:off x="301752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6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0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Line 34"/>
          <p:cNvSpPr/>
          <p:nvPr/>
        </p:nvSpPr>
        <p:spPr>
          <a:xfrm>
            <a:off x="2560320" y="2212920"/>
            <a:ext cx="1005840" cy="621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Line 35"/>
          <p:cNvSpPr/>
          <p:nvPr/>
        </p:nvSpPr>
        <p:spPr>
          <a:xfrm>
            <a:off x="2743200" y="164664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Line 36"/>
          <p:cNvSpPr/>
          <p:nvPr/>
        </p:nvSpPr>
        <p:spPr>
          <a:xfrm>
            <a:off x="2743920" y="283536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Line 37"/>
          <p:cNvSpPr/>
          <p:nvPr/>
        </p:nvSpPr>
        <p:spPr>
          <a:xfrm flipV="1">
            <a:off x="2743200" y="283608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Line 38"/>
          <p:cNvSpPr/>
          <p:nvPr/>
        </p:nvSpPr>
        <p:spPr>
          <a:xfrm flipV="1">
            <a:off x="2742480" y="166572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7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8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9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2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</a:t>
            </a:r>
            <a:r>
              <a:rPr b="0" lang="en-US" sz="1800" spc="-1" strike="noStrike">
                <a:latin typeface="Arial"/>
              </a:rPr>
              <a:t>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Line 21"/>
          <p:cNvSpPr/>
          <p:nvPr/>
        </p:nvSpPr>
        <p:spPr>
          <a:xfrm>
            <a:off x="356616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6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7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3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6" name="Line 34"/>
          <p:cNvSpPr/>
          <p:nvPr/>
        </p:nvSpPr>
        <p:spPr>
          <a:xfrm>
            <a:off x="3108960" y="2212920"/>
            <a:ext cx="1005840" cy="62172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Line 35"/>
          <p:cNvSpPr/>
          <p:nvPr/>
        </p:nvSpPr>
        <p:spPr>
          <a:xfrm>
            <a:off x="3290400" y="164664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Line 36"/>
          <p:cNvSpPr/>
          <p:nvPr/>
        </p:nvSpPr>
        <p:spPr>
          <a:xfrm>
            <a:off x="3291120" y="2835360"/>
            <a:ext cx="54864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Line 37"/>
          <p:cNvSpPr/>
          <p:nvPr/>
        </p:nvSpPr>
        <p:spPr>
          <a:xfrm flipV="1">
            <a:off x="3291120" y="283464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Line 38"/>
          <p:cNvSpPr/>
          <p:nvPr/>
        </p:nvSpPr>
        <p:spPr>
          <a:xfrm flipV="1">
            <a:off x="3290400" y="1665720"/>
            <a:ext cx="547920" cy="547200"/>
          </a:xfrm>
          <a:prstGeom prst="line">
            <a:avLst/>
          </a:prstGeom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6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0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1" name="Line 11"/>
          <p:cNvSpPr/>
          <p:nvPr/>
        </p:nvSpPr>
        <p:spPr>
          <a:xfrm>
            <a:off x="1371600" y="365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2" name="TextShape 12"/>
          <p:cNvSpPr txBox="1"/>
          <p:nvPr/>
        </p:nvSpPr>
        <p:spPr>
          <a:xfrm>
            <a:off x="352080" y="3207960"/>
            <a:ext cx="9235440" cy="632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It’s </a:t>
            </a:r>
            <a:r>
              <a:rPr b="0" lang="en-US" sz="1800" spc="-1" strike="noStrike">
                <a:latin typeface="Arial"/>
              </a:rPr>
              <a:t>possibl</a:t>
            </a:r>
            <a:r>
              <a:rPr b="0" lang="en-US" sz="1800" spc="-1" strike="noStrike">
                <a:latin typeface="Arial"/>
              </a:rPr>
              <a:t>e to </a:t>
            </a:r>
            <a:r>
              <a:rPr b="0" lang="en-US" sz="1800" spc="-1" strike="noStrike">
                <a:latin typeface="Arial"/>
              </a:rPr>
              <a:t>reduce </a:t>
            </a:r>
            <a:r>
              <a:rPr b="0" lang="en-US" sz="1800" spc="-1" strike="noStrike">
                <a:latin typeface="Arial"/>
              </a:rPr>
              <a:t>extra </a:t>
            </a:r>
            <a:r>
              <a:rPr b="0" lang="en-US" sz="1800" spc="-1" strike="noStrike">
                <a:latin typeface="Arial"/>
              </a:rPr>
              <a:t>memor</a:t>
            </a:r>
            <a:r>
              <a:rPr b="0" lang="en-US" sz="1800" spc="-1" strike="noStrike">
                <a:latin typeface="Arial"/>
              </a:rPr>
              <a:t>y </a:t>
            </a:r>
            <a:r>
              <a:rPr b="0" lang="en-US" sz="1800" spc="-1" strike="noStrike">
                <a:latin typeface="Arial"/>
              </a:rPr>
              <a:t>usage </a:t>
            </a:r>
            <a:r>
              <a:rPr b="0" lang="en-US" sz="1800" spc="-1" strike="noStrike">
                <a:latin typeface="Arial"/>
              </a:rPr>
              <a:t>for the </a:t>
            </a:r>
            <a:r>
              <a:rPr b="0" lang="en-US" sz="1800" spc="-1" strike="noStrike">
                <a:latin typeface="Arial"/>
              </a:rPr>
              <a:t>prefix </a:t>
            </a:r>
            <a:r>
              <a:rPr b="0" lang="en-US" sz="1800" spc="-1" strike="noStrike">
                <a:latin typeface="Arial"/>
              </a:rPr>
              <a:t>and </a:t>
            </a:r>
            <a:r>
              <a:rPr b="0" lang="en-US" sz="1800" spc="-1" strike="noStrike">
                <a:latin typeface="Arial"/>
              </a:rPr>
              <a:t>postfix </a:t>
            </a:r>
            <a:r>
              <a:rPr b="0" lang="en-US" sz="1800" spc="-1" strike="noStrike">
                <a:latin typeface="Arial"/>
              </a:rPr>
              <a:t>arrays </a:t>
            </a:r>
            <a:r>
              <a:rPr b="0" lang="en-US" sz="1800" spc="-1" strike="noStrike">
                <a:latin typeface="Arial"/>
              </a:rPr>
              <a:t>by </a:t>
            </a:r>
            <a:r>
              <a:rPr b="0" lang="en-US" sz="1800" spc="-1" strike="noStrike">
                <a:latin typeface="Arial"/>
              </a:rPr>
              <a:t>calcula</a:t>
            </a:r>
            <a:r>
              <a:rPr b="0" lang="en-US" sz="1800" spc="-1" strike="noStrike">
                <a:latin typeface="Arial"/>
              </a:rPr>
              <a:t>ting </a:t>
            </a:r>
            <a:r>
              <a:rPr b="0" lang="en-US" sz="1800" spc="-1" strike="noStrike">
                <a:latin typeface="Arial"/>
              </a:rPr>
              <a:t>these </a:t>
            </a:r>
            <a:r>
              <a:rPr b="0" lang="en-US" sz="1800" spc="-1" strike="noStrike">
                <a:latin typeface="Arial"/>
              </a:rPr>
              <a:t>values </a:t>
            </a:r>
            <a:r>
              <a:rPr b="0" lang="en-US" sz="1800" spc="-1" strike="noStrike">
                <a:latin typeface="Arial"/>
              </a:rPr>
              <a:t>on the </a:t>
            </a:r>
            <a:r>
              <a:rPr b="0" lang="en-US" sz="1800" spc="-1" strike="noStrike">
                <a:latin typeface="Arial"/>
              </a:rPr>
              <a:t>fly.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7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8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Line 11"/>
          <p:cNvSpPr/>
          <p:nvPr/>
        </p:nvSpPr>
        <p:spPr>
          <a:xfrm>
            <a:off x="1920240" y="36576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TextShape 12"/>
          <p:cNvSpPr txBox="1"/>
          <p:nvPr/>
        </p:nvSpPr>
        <p:spPr>
          <a:xfrm>
            <a:off x="326880" y="3207960"/>
            <a:ext cx="2964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r>
              <a:rPr b="0" lang="en-US" sz="1800" spc="-1" strike="noStrike">
                <a:latin typeface="Arial"/>
              </a:rPr>
              <a:t>[i] </a:t>
            </a:r>
            <a:r>
              <a:rPr b="0" lang="en-US" sz="1800" spc="-1" strike="noStrike">
                <a:latin typeface="Arial"/>
              </a:rPr>
              <a:t>= </a:t>
            </a:r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 </a:t>
            </a:r>
            <a:r>
              <a:rPr b="0" lang="en-US" sz="1800" spc="-1" strike="noStrike">
                <a:latin typeface="Arial"/>
              </a:rPr>
              <a:t>=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 </a:t>
            </a:r>
            <a:r>
              <a:rPr b="0" lang="en-US" sz="1800" spc="-1" strike="noStrike">
                <a:latin typeface="Arial"/>
              </a:rPr>
              <a:t>*= </a:t>
            </a:r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r>
              <a:rPr b="0" lang="en-US" sz="1800" spc="-1" strike="noStrike">
                <a:latin typeface="Arial"/>
              </a:rPr>
              <a:t>[i] </a:t>
            </a:r>
            <a:r>
              <a:rPr b="0" lang="en-US" sz="1800" spc="-1" strike="noStrike">
                <a:latin typeface="Arial"/>
              </a:rPr>
              <a:t>= 1 </a:t>
            </a:r>
            <a:r>
              <a:rPr b="0" lang="en-US" sz="1800" spc="-1" strike="noStrike">
                <a:latin typeface="Arial"/>
              </a:rPr>
              <a:t>* 1 </a:t>
            </a:r>
            <a:r>
              <a:rPr b="0" lang="en-US" sz="1800" spc="-1" strike="noStrike">
                <a:latin typeface="Arial"/>
              </a:rPr>
              <a:t>=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5" name="TextShape 13"/>
          <p:cNvSpPr txBox="1"/>
          <p:nvPr/>
        </p:nvSpPr>
        <p:spPr>
          <a:xfrm>
            <a:off x="365760" y="274320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prefix 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9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0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5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Line 11"/>
          <p:cNvSpPr/>
          <p:nvPr/>
        </p:nvSpPr>
        <p:spPr>
          <a:xfrm>
            <a:off x="246888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TextShape 12"/>
          <p:cNvSpPr txBox="1"/>
          <p:nvPr/>
        </p:nvSpPr>
        <p:spPr>
          <a:xfrm>
            <a:off x="326880" y="3207960"/>
            <a:ext cx="2964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output[i] = prefix = 1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prefix *= nums[i] = 1 * 2 =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8" name="TextShape 13"/>
          <p:cNvSpPr txBox="1"/>
          <p:nvPr/>
        </p:nvSpPr>
        <p:spPr>
          <a:xfrm>
            <a:off x="365760" y="274320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prefix 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3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4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9" name="Line 11"/>
          <p:cNvSpPr/>
          <p:nvPr/>
        </p:nvSpPr>
        <p:spPr>
          <a:xfrm>
            <a:off x="301752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0" name="TextShape 12"/>
          <p:cNvSpPr txBox="1"/>
          <p:nvPr/>
        </p:nvSpPr>
        <p:spPr>
          <a:xfrm>
            <a:off x="326880" y="3207960"/>
            <a:ext cx="296496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r>
              <a:rPr b="0" lang="en-US" sz="1800" spc="-1" strike="noStrike">
                <a:latin typeface="Arial"/>
              </a:rPr>
              <a:t>[i] </a:t>
            </a:r>
            <a:r>
              <a:rPr b="0" lang="en-US" sz="1800" spc="-1" strike="noStrike">
                <a:latin typeface="Arial"/>
              </a:rPr>
              <a:t>= </a:t>
            </a:r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 </a:t>
            </a:r>
            <a:r>
              <a:rPr b="0" lang="en-US" sz="1800" spc="-1" strike="noStrike">
                <a:latin typeface="Arial"/>
              </a:rPr>
              <a:t>= 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 </a:t>
            </a:r>
            <a:r>
              <a:rPr b="0" lang="en-US" sz="1800" spc="-1" strike="noStrike">
                <a:latin typeface="Arial"/>
              </a:rPr>
              <a:t>*= </a:t>
            </a:r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r>
              <a:rPr b="0" lang="en-US" sz="1800" spc="-1" strike="noStrike">
                <a:latin typeface="Arial"/>
              </a:rPr>
              <a:t>[i] </a:t>
            </a:r>
            <a:r>
              <a:rPr b="0" lang="en-US" sz="1800" spc="-1" strike="noStrike">
                <a:latin typeface="Arial"/>
              </a:rPr>
              <a:t>= 2 </a:t>
            </a:r>
            <a:r>
              <a:rPr b="0" lang="en-US" sz="1800" spc="-1" strike="noStrike">
                <a:latin typeface="Arial"/>
              </a:rPr>
              <a:t>* 3 </a:t>
            </a:r>
            <a:r>
              <a:rPr b="0" lang="en-US" sz="1800" spc="-1" strike="noStrike">
                <a:latin typeface="Arial"/>
              </a:rPr>
              <a:t>= 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1" name="TextShape 13"/>
          <p:cNvSpPr txBox="1"/>
          <p:nvPr/>
        </p:nvSpPr>
        <p:spPr>
          <a:xfrm>
            <a:off x="365760" y="274320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 </a:t>
            </a:r>
            <a:r>
              <a:rPr b="0" lang="en-US" sz="1800" spc="-1" strike="noStrike">
                <a:latin typeface="Arial"/>
              </a:rPr>
              <a:t>= 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7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9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0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2" name="Line 11"/>
          <p:cNvSpPr/>
          <p:nvPr/>
        </p:nvSpPr>
        <p:spPr>
          <a:xfrm>
            <a:off x="356616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TextShape 12"/>
          <p:cNvSpPr txBox="1"/>
          <p:nvPr/>
        </p:nvSpPr>
        <p:spPr>
          <a:xfrm>
            <a:off x="326880" y="3207960"/>
            <a:ext cx="31478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output[i] = prefix = 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prefix *= nums[i] = 6 * 4 = 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4" name="TextShape 13"/>
          <p:cNvSpPr txBox="1"/>
          <p:nvPr/>
        </p:nvSpPr>
        <p:spPr>
          <a:xfrm>
            <a:off x="365760" y="2743200"/>
            <a:ext cx="1188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prefix = 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29560" y="182880"/>
            <a:ext cx="907092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Prefix and Postfix sum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48640" y="12801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645920" y="12801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1097280" y="12801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2194560" y="12801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183600" y="2233080"/>
            <a:ext cx="9691920" cy="10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get the product of the number 3 at index 2 excluding itself, we need to multiply the product of all elements before index 2 with the product of all elements after index 2. This can be achieved by computing the prefix product for indices 0 and 1, and the postfix product for index 3.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7"/>
          <p:cNvSpPr/>
          <p:nvPr/>
        </p:nvSpPr>
        <p:spPr>
          <a:xfrm>
            <a:off x="1554480" y="1188720"/>
            <a:ext cx="731520" cy="731520"/>
          </a:xfrm>
          <a:prstGeom prst="ellipse">
            <a:avLst/>
          </a:prstGeom>
          <a:noFill/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8"/>
          <p:cNvSpPr/>
          <p:nvPr/>
        </p:nvSpPr>
        <p:spPr>
          <a:xfrm>
            <a:off x="487440" y="1188720"/>
            <a:ext cx="1207080" cy="731520"/>
          </a:xfrm>
          <a:prstGeom prst="rect">
            <a:avLst/>
          </a:prstGeom>
          <a:noFill/>
          <a:ln w="126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9"/>
          <p:cNvSpPr/>
          <p:nvPr/>
        </p:nvSpPr>
        <p:spPr>
          <a:xfrm>
            <a:off x="2103120" y="1188720"/>
            <a:ext cx="731520" cy="731520"/>
          </a:xfrm>
          <a:prstGeom prst="rect">
            <a:avLst/>
          </a:prstGeom>
          <a:noFill/>
          <a:ln w="1260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8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0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3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4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5" name="Line 11"/>
          <p:cNvSpPr/>
          <p:nvPr/>
        </p:nvSpPr>
        <p:spPr>
          <a:xfrm>
            <a:off x="356616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6" name="TextShape 12"/>
          <p:cNvSpPr txBox="1"/>
          <p:nvPr/>
        </p:nvSpPr>
        <p:spPr>
          <a:xfrm>
            <a:off x="326880" y="3207960"/>
            <a:ext cx="32392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output[i] *= postfix = 6 * 1 = 6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postfix *= nums[i] = 1 * 4 =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7" name="TextShape 13"/>
          <p:cNvSpPr txBox="1"/>
          <p:nvPr/>
        </p:nvSpPr>
        <p:spPr>
          <a:xfrm>
            <a:off x="365760" y="2743200"/>
            <a:ext cx="14630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postfix = 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1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2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7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Line 11"/>
          <p:cNvSpPr/>
          <p:nvPr/>
        </p:nvSpPr>
        <p:spPr>
          <a:xfrm>
            <a:off x="301752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TextShape 12"/>
          <p:cNvSpPr txBox="1"/>
          <p:nvPr/>
        </p:nvSpPr>
        <p:spPr>
          <a:xfrm>
            <a:off x="326880" y="3207960"/>
            <a:ext cx="323928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output[i] *= postfix = 2 * 4 = 8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postfix *= nums[i] = 4 * 3 = 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TextShape 13"/>
          <p:cNvSpPr txBox="1"/>
          <p:nvPr/>
        </p:nvSpPr>
        <p:spPr>
          <a:xfrm>
            <a:off x="365760" y="2743200"/>
            <a:ext cx="14630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postfix = 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4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5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6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7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0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Line 11"/>
          <p:cNvSpPr/>
          <p:nvPr/>
        </p:nvSpPr>
        <p:spPr>
          <a:xfrm>
            <a:off x="246888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TextShape 12"/>
          <p:cNvSpPr txBox="1"/>
          <p:nvPr/>
        </p:nvSpPr>
        <p:spPr>
          <a:xfrm>
            <a:off x="326880" y="3207960"/>
            <a:ext cx="3513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output[i] *= postfix = 1 * 12 = 12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postfix *= nums[i] = 12 * 2 = 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3" name="TextShape 13"/>
          <p:cNvSpPr txBox="1"/>
          <p:nvPr/>
        </p:nvSpPr>
        <p:spPr>
          <a:xfrm>
            <a:off x="365760" y="2743200"/>
            <a:ext cx="14630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postfix = 12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6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8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9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0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3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4" name="Line 11"/>
          <p:cNvSpPr/>
          <p:nvPr/>
        </p:nvSpPr>
        <p:spPr>
          <a:xfrm>
            <a:off x="192024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TextShape 12"/>
          <p:cNvSpPr txBox="1"/>
          <p:nvPr/>
        </p:nvSpPr>
        <p:spPr>
          <a:xfrm>
            <a:off x="326880" y="3207960"/>
            <a:ext cx="351360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output[i] *= postfix = 1 * 24 = 24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postfix *= nums[i] = 24 * 1 = 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6" name="TextShape 13"/>
          <p:cNvSpPr txBox="1"/>
          <p:nvPr/>
        </p:nvSpPr>
        <p:spPr>
          <a:xfrm>
            <a:off x="365760" y="2743200"/>
            <a:ext cx="146304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postfix = 24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21"/>
          <p:cNvSpPr/>
          <p:nvPr/>
        </p:nvSpPr>
        <p:spPr>
          <a:xfrm>
            <a:off x="195048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Line 34"/>
          <p:cNvSpPr/>
          <p:nvPr/>
        </p:nvSpPr>
        <p:spPr>
          <a:xfrm flipH="1">
            <a:off x="1371600" y="1279440"/>
            <a:ext cx="548640" cy="366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21"/>
          <p:cNvSpPr/>
          <p:nvPr/>
        </p:nvSpPr>
        <p:spPr>
          <a:xfrm>
            <a:off x="249912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1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4"/>
          <p:cNvSpPr/>
          <p:nvPr/>
        </p:nvSpPr>
        <p:spPr>
          <a:xfrm flipH="1">
            <a:off x="1920240" y="1280160"/>
            <a:ext cx="548640" cy="366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</a:t>
            </a:r>
            <a:r>
              <a:rPr b="0" lang="en-US" sz="1800" spc="-1" strike="noStrike">
                <a:latin typeface="Arial"/>
              </a:rPr>
              <a:t>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0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Line 21"/>
          <p:cNvSpPr/>
          <p:nvPr/>
        </p:nvSpPr>
        <p:spPr>
          <a:xfrm>
            <a:off x="304776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Line 34"/>
          <p:cNvSpPr/>
          <p:nvPr/>
        </p:nvSpPr>
        <p:spPr>
          <a:xfrm flipH="1">
            <a:off x="2468880" y="1280160"/>
            <a:ext cx="548640" cy="366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</a:t>
            </a:r>
            <a:r>
              <a:rPr b="0" lang="en-US" sz="1800" spc="-1" strike="noStrike">
                <a:latin typeface="Arial"/>
              </a:rPr>
              <a:t>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p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9" name="Line 21"/>
          <p:cNvSpPr/>
          <p:nvPr/>
        </p:nvSpPr>
        <p:spPr>
          <a:xfrm>
            <a:off x="359640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34"/>
          <p:cNvSpPr/>
          <p:nvPr/>
        </p:nvSpPr>
        <p:spPr>
          <a:xfrm flipH="1">
            <a:off x="3017520" y="1279440"/>
            <a:ext cx="548640" cy="36648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8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</a:t>
            </a:r>
            <a:r>
              <a:rPr b="0" lang="en-US" sz="1800" spc="-1" strike="noStrike">
                <a:latin typeface="Arial"/>
              </a:rPr>
              <a:t>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Line 21"/>
          <p:cNvSpPr/>
          <p:nvPr/>
        </p:nvSpPr>
        <p:spPr>
          <a:xfrm>
            <a:off x="359640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5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56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1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</a:t>
            </a:r>
            <a:r>
              <a:rPr b="0" lang="en-US" sz="1800" spc="-1" strike="noStrike">
                <a:latin typeface="Arial"/>
              </a:rPr>
              <a:t>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Line 21"/>
          <p:cNvSpPr/>
          <p:nvPr/>
        </p:nvSpPr>
        <p:spPr>
          <a:xfrm>
            <a:off x="304776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4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5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290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164592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274320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219456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4"/>
          <p:cNvSpPr/>
          <p:nvPr/>
        </p:nvSpPr>
        <p:spPr>
          <a:xfrm>
            <a:off x="3291840" y="7315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TextShape 5"/>
          <p:cNvSpPr txBox="1"/>
          <p:nvPr/>
        </p:nvSpPr>
        <p:spPr>
          <a:xfrm>
            <a:off x="365760" y="82296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nu</a:t>
            </a:r>
            <a:r>
              <a:rPr b="0" lang="en-US" sz="1800" spc="-1" strike="noStrike">
                <a:latin typeface="Arial"/>
              </a:rPr>
              <a:t>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164592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274320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8"/>
          <p:cNvSpPr/>
          <p:nvPr/>
        </p:nvSpPr>
        <p:spPr>
          <a:xfrm>
            <a:off x="219456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9"/>
          <p:cNvSpPr/>
          <p:nvPr/>
        </p:nvSpPr>
        <p:spPr>
          <a:xfrm>
            <a:off x="3291840" y="1646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TextShape 10"/>
          <p:cNvSpPr txBox="1"/>
          <p:nvPr/>
        </p:nvSpPr>
        <p:spPr>
          <a:xfrm>
            <a:off x="365760" y="1738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prefix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11"/>
          <p:cNvSpPr/>
          <p:nvPr/>
        </p:nvSpPr>
        <p:spPr>
          <a:xfrm>
            <a:off x="164664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12"/>
          <p:cNvSpPr/>
          <p:nvPr/>
        </p:nvSpPr>
        <p:spPr>
          <a:xfrm>
            <a:off x="274392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3"/>
          <p:cNvSpPr/>
          <p:nvPr/>
        </p:nvSpPr>
        <p:spPr>
          <a:xfrm>
            <a:off x="219528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14"/>
          <p:cNvSpPr/>
          <p:nvPr/>
        </p:nvSpPr>
        <p:spPr>
          <a:xfrm>
            <a:off x="3292560" y="283464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TextShape 15"/>
          <p:cNvSpPr txBox="1"/>
          <p:nvPr/>
        </p:nvSpPr>
        <p:spPr>
          <a:xfrm>
            <a:off x="366480" y="292608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postfix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16"/>
          <p:cNvSpPr/>
          <p:nvPr/>
        </p:nvSpPr>
        <p:spPr>
          <a:xfrm>
            <a:off x="164592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7"/>
          <p:cNvSpPr/>
          <p:nvPr/>
        </p:nvSpPr>
        <p:spPr>
          <a:xfrm>
            <a:off x="274320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8"/>
          <p:cNvSpPr/>
          <p:nvPr/>
        </p:nvSpPr>
        <p:spPr>
          <a:xfrm>
            <a:off x="219456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9"/>
          <p:cNvSpPr/>
          <p:nvPr/>
        </p:nvSpPr>
        <p:spPr>
          <a:xfrm>
            <a:off x="3291840" y="402408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Shape 20"/>
          <p:cNvSpPr txBox="1"/>
          <p:nvPr/>
        </p:nvSpPr>
        <p:spPr>
          <a:xfrm>
            <a:off x="365760" y="4115520"/>
            <a:ext cx="914400" cy="36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output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Line 21"/>
          <p:cNvSpPr/>
          <p:nvPr/>
        </p:nvSpPr>
        <p:spPr>
          <a:xfrm>
            <a:off x="2499120" y="411480"/>
            <a:ext cx="0" cy="3200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2"/>
          <p:cNvSpPr/>
          <p:nvPr/>
        </p:nvSpPr>
        <p:spPr>
          <a:xfrm>
            <a:off x="1098000" y="164592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23"/>
          <p:cNvSpPr/>
          <p:nvPr/>
        </p:nvSpPr>
        <p:spPr>
          <a:xfrm>
            <a:off x="12034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24"/>
          <p:cNvSpPr/>
          <p:nvPr/>
        </p:nvSpPr>
        <p:spPr>
          <a:xfrm>
            <a:off x="173736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25"/>
          <p:cNvSpPr/>
          <p:nvPr/>
        </p:nvSpPr>
        <p:spPr>
          <a:xfrm>
            <a:off x="228600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26"/>
          <p:cNvSpPr/>
          <p:nvPr/>
        </p:nvSpPr>
        <p:spPr>
          <a:xfrm>
            <a:off x="283464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7"/>
          <p:cNvSpPr/>
          <p:nvPr/>
        </p:nvSpPr>
        <p:spPr>
          <a:xfrm>
            <a:off x="3383280" y="221292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8"/>
          <p:cNvSpPr/>
          <p:nvPr/>
        </p:nvSpPr>
        <p:spPr>
          <a:xfrm>
            <a:off x="17373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29"/>
          <p:cNvSpPr/>
          <p:nvPr/>
        </p:nvSpPr>
        <p:spPr>
          <a:xfrm>
            <a:off x="227124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30"/>
          <p:cNvSpPr/>
          <p:nvPr/>
        </p:nvSpPr>
        <p:spPr>
          <a:xfrm>
            <a:off x="281988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31"/>
          <p:cNvSpPr/>
          <p:nvPr/>
        </p:nvSpPr>
        <p:spPr>
          <a:xfrm>
            <a:off x="336852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32"/>
          <p:cNvSpPr/>
          <p:nvPr/>
        </p:nvSpPr>
        <p:spPr>
          <a:xfrm>
            <a:off x="3917160" y="3401640"/>
            <a:ext cx="365760" cy="365760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alpha val="0"/>
              </a:srgbClr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33"/>
          <p:cNvSpPr/>
          <p:nvPr/>
        </p:nvSpPr>
        <p:spPr>
          <a:xfrm>
            <a:off x="3841200" y="2835360"/>
            <a:ext cx="547920" cy="547920"/>
          </a:xfrm>
          <a:prstGeom prst="rect">
            <a:avLst/>
          </a:prstGeom>
          <a:solidFill>
            <a:srgbClr val="ffffff"/>
          </a:solidFill>
          <a:ln>
            <a:solidFill>
              <a:srgbClr val="1155c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cxnSp>
        <p:nvCxnSpPr>
          <p:cNvPr id="324" name="Line 34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2025-04-25T18:28:57Z</dcterms:created>
  <dc:creator/>
  <dc:description/>
  <dc:language>en-US</dc:language>
  <cp:lastModifiedBy/>
  <dcterms:modified xsi:type="dcterms:W3CDTF">2025-04-27T15:22:32Z</dcterms:modified>
  <cp:revision>8</cp:revision>
  <dc:subject/>
  <dc:title/>
</cp:coreProperties>
</file>