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0"/>
  </p:notesMasterIdLst>
  <p:sldIdLst>
    <p:sldId id="256" r:id="rId2"/>
    <p:sldId id="257" r:id="rId3"/>
    <p:sldId id="600" r:id="rId4"/>
    <p:sldId id="596" r:id="rId5"/>
    <p:sldId id="601" r:id="rId6"/>
    <p:sldId id="597" r:id="rId7"/>
    <p:sldId id="292" r:id="rId8"/>
    <p:sldId id="599" r:id="rId9"/>
    <p:sldId id="407" r:id="rId10"/>
    <p:sldId id="297" r:id="rId11"/>
    <p:sldId id="286" r:id="rId12"/>
    <p:sldId id="460" r:id="rId13"/>
    <p:sldId id="296" r:id="rId14"/>
    <p:sldId id="267" r:id="rId15"/>
    <p:sldId id="282" r:id="rId16"/>
    <p:sldId id="259" r:id="rId17"/>
    <p:sldId id="262" r:id="rId18"/>
    <p:sldId id="488" r:id="rId19"/>
    <p:sldId id="477" r:id="rId20"/>
    <p:sldId id="263" r:id="rId21"/>
    <p:sldId id="545" r:id="rId22"/>
    <p:sldId id="570" r:id="rId23"/>
    <p:sldId id="603" r:id="rId24"/>
    <p:sldId id="580" r:id="rId25"/>
    <p:sldId id="273" r:id="rId26"/>
    <p:sldId id="445" r:id="rId27"/>
    <p:sldId id="316" r:id="rId28"/>
    <p:sldId id="456" r:id="rId29"/>
    <p:sldId id="484" r:id="rId30"/>
    <p:sldId id="478" r:id="rId31"/>
    <p:sldId id="448" r:id="rId32"/>
    <p:sldId id="270" r:id="rId33"/>
    <p:sldId id="301" r:id="rId34"/>
    <p:sldId id="602" r:id="rId35"/>
    <p:sldId id="531" r:id="rId36"/>
    <p:sldId id="552" r:id="rId37"/>
    <p:sldId id="485" r:id="rId38"/>
    <p:sldId id="481" r:id="rId39"/>
  </p:sldIdLst>
  <p:sldSz cx="10287000" cy="6858000" type="35mm"/>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3F4"/>
    <a:srgbClr val="000000"/>
    <a:srgbClr val="FFB1AB"/>
    <a:srgbClr val="C5C5F2"/>
    <a:srgbClr val="A6A6A6"/>
    <a:srgbClr val="C5E0B4"/>
    <a:srgbClr val="0083B4"/>
    <a:srgbClr val="9BD1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2"/>
    <p:restoredTop sz="87500"/>
  </p:normalViewPr>
  <p:slideViewPr>
    <p:cSldViewPr snapToGrid="0" snapToObjects="1">
      <p:cViewPr varScale="1">
        <p:scale>
          <a:sx n="100" d="100"/>
          <a:sy n="100" d="100"/>
        </p:scale>
        <p:origin x="199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Helvetica Neue Regular" panose="02000503000000020004"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Helvetica Neue Regular" panose="02000503000000020004" pitchFamily="2" charset="0"/>
              </a:defRPr>
            </a:lvl1pPr>
          </a:lstStyle>
          <a:p>
            <a:fld id="{81391FB8-8B0C-4446-A815-BF35B87913AB}" type="datetimeFigureOut">
              <a:rPr lang="en-US" smtClean="0"/>
              <a:pPr/>
              <a:t>9/21/20</a:t>
            </a:fld>
            <a:endParaRPr lang="en-US" dirty="0"/>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Helvetica Neue Regular" panose="02000503000000020004"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Helvetica Neue Regular" panose="02000503000000020004" pitchFamily="2" charset="0"/>
              </a:defRPr>
            </a:lvl1pPr>
          </a:lstStyle>
          <a:p>
            <a:fld id="{D255771D-D381-A540-A029-ACDD1C51B573}" type="slidenum">
              <a:rPr lang="en-US" smtClean="0"/>
              <a:pPr/>
              <a:t>‹#›</a:t>
            </a:fld>
            <a:endParaRPr lang="en-US" dirty="0"/>
          </a:p>
        </p:txBody>
      </p:sp>
    </p:spTree>
    <p:extLst>
      <p:ext uri="{BB962C8B-B14F-4D97-AF65-F5344CB8AC3E}">
        <p14:creationId xmlns:p14="http://schemas.microsoft.com/office/powerpoint/2010/main" val="8786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Neue Regular" panose="02000503000000020004" pitchFamily="2" charset="0"/>
        <a:ea typeface="+mn-ea"/>
        <a:cs typeface="+mn-cs"/>
      </a:defRPr>
    </a:lvl1pPr>
    <a:lvl2pPr marL="457200" algn="l" defTabSz="914400" rtl="0" eaLnBrk="1" latinLnBrk="0" hangingPunct="1">
      <a:defRPr sz="1200" b="0" i="0" kern="1200">
        <a:solidFill>
          <a:schemeClr val="tx1"/>
        </a:solidFill>
        <a:latin typeface="Helvetica Neue Regular" panose="02000503000000020004" pitchFamily="2" charset="0"/>
        <a:ea typeface="+mn-ea"/>
        <a:cs typeface="+mn-cs"/>
      </a:defRPr>
    </a:lvl2pPr>
    <a:lvl3pPr marL="914400" algn="l" defTabSz="914400" rtl="0" eaLnBrk="1" latinLnBrk="0" hangingPunct="1">
      <a:defRPr sz="1200" b="0" i="0" kern="1200">
        <a:solidFill>
          <a:schemeClr val="tx1"/>
        </a:solidFill>
        <a:latin typeface="Helvetica Neue Regular" panose="02000503000000020004" pitchFamily="2" charset="0"/>
        <a:ea typeface="+mn-ea"/>
        <a:cs typeface="+mn-cs"/>
      </a:defRPr>
    </a:lvl3pPr>
    <a:lvl4pPr marL="1371600" algn="l" defTabSz="914400" rtl="0" eaLnBrk="1" latinLnBrk="0" hangingPunct="1">
      <a:defRPr sz="1200" b="0" i="0" kern="1200">
        <a:solidFill>
          <a:schemeClr val="tx1"/>
        </a:solidFill>
        <a:latin typeface="Helvetica Neue Regular" panose="02000503000000020004" pitchFamily="2" charset="0"/>
        <a:ea typeface="+mn-ea"/>
        <a:cs typeface="+mn-cs"/>
      </a:defRPr>
    </a:lvl4pPr>
    <a:lvl5pPr marL="1828800" algn="l" defTabSz="914400" rtl="0" eaLnBrk="1" latinLnBrk="0" hangingPunct="1">
      <a:defRPr sz="1200" b="0" i="0" kern="1200">
        <a:solidFill>
          <a:schemeClr val="tx1"/>
        </a:solidFill>
        <a:latin typeface="Helvetica Neue Regular" panose="0200050300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Today I'd like to discuss factors which constrain and license Mention-some readings of embedded questions.</a:t>
            </a:r>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1</a:t>
            </a:fld>
            <a:endParaRPr lang="en-US"/>
          </a:p>
        </p:txBody>
      </p:sp>
    </p:spTree>
    <p:extLst>
      <p:ext uri="{BB962C8B-B14F-4D97-AF65-F5344CB8AC3E}">
        <p14:creationId xmlns:p14="http://schemas.microsoft.com/office/powerpoint/2010/main" val="1476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Here's an example stimulus for a nonfinite clause</a:t>
            </a:r>
          </a:p>
        </p:txBody>
      </p:sp>
      <p:sp>
        <p:nvSpPr>
          <p:cNvPr id="4" name="Slide Number Placeholder 3"/>
          <p:cNvSpPr>
            <a:spLocks noGrp="1"/>
          </p:cNvSpPr>
          <p:nvPr>
            <p:ph type="sldNum" sz="quarter" idx="10"/>
          </p:nvPr>
        </p:nvSpPr>
        <p:spPr/>
        <p:txBody>
          <a:bodyPr/>
          <a:lstStyle/>
          <a:p>
            <a:fld id="{D255771D-D381-A540-A029-ACDD1C51B573}" type="slidenum">
              <a:rPr lang="en-US" smtClean="0"/>
              <a:t>14</a:t>
            </a:fld>
            <a:endParaRPr lang="en-US"/>
          </a:p>
        </p:txBody>
      </p:sp>
    </p:spTree>
    <p:extLst>
      <p:ext uri="{BB962C8B-B14F-4D97-AF65-F5344CB8AC3E}">
        <p14:creationId xmlns:p14="http://schemas.microsoft.com/office/powerpoint/2010/main" val="1414050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So Experiment 1 fully crossed each factor. So within subjects we </a:t>
            </a:r>
          </a:p>
        </p:txBody>
      </p:sp>
      <p:sp>
        <p:nvSpPr>
          <p:cNvPr id="4" name="Slide Number Placeholder 3"/>
          <p:cNvSpPr>
            <a:spLocks noGrp="1"/>
          </p:cNvSpPr>
          <p:nvPr>
            <p:ph type="sldNum" sz="quarter" idx="10"/>
          </p:nvPr>
        </p:nvSpPr>
        <p:spPr/>
        <p:txBody>
          <a:bodyPr/>
          <a:lstStyle/>
          <a:p>
            <a:fld id="{D255771D-D381-A540-A029-ACDD1C51B573}" type="slidenum">
              <a:rPr lang="en-US" smtClean="0"/>
              <a:t>16</a:t>
            </a:fld>
            <a:endParaRPr lang="en-US"/>
          </a:p>
        </p:txBody>
      </p:sp>
    </p:spTree>
    <p:extLst>
      <p:ext uri="{BB962C8B-B14F-4D97-AF65-F5344CB8AC3E}">
        <p14:creationId xmlns:p14="http://schemas.microsoft.com/office/powerpoint/2010/main" val="236371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EXPLAIN X AXIS IN ORDER</a:t>
            </a:r>
          </a:p>
        </p:txBody>
      </p:sp>
      <p:sp>
        <p:nvSpPr>
          <p:cNvPr id="4" name="Slide Number Placeholder 3"/>
          <p:cNvSpPr>
            <a:spLocks noGrp="1"/>
          </p:cNvSpPr>
          <p:nvPr>
            <p:ph type="sldNum" sz="quarter" idx="10"/>
          </p:nvPr>
        </p:nvSpPr>
        <p:spPr/>
        <p:txBody>
          <a:bodyPr/>
          <a:lstStyle/>
          <a:p>
            <a:fld id="{D255771D-D381-A540-A029-ACDD1C51B573}" type="slidenum">
              <a:rPr lang="en-US" smtClean="0"/>
              <a:t>17</a:t>
            </a:fld>
            <a:endParaRPr lang="en-US"/>
          </a:p>
        </p:txBody>
      </p:sp>
    </p:spTree>
    <p:extLst>
      <p:ext uri="{BB962C8B-B14F-4D97-AF65-F5344CB8AC3E}">
        <p14:creationId xmlns:p14="http://schemas.microsoft.com/office/powerpoint/2010/main" val="379721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Here are results. on the y axis is proportion 'yes' </a:t>
            </a:r>
            <a:r>
              <a:rPr lang="en-US" dirty="0" err="1"/>
              <a:t>reponses</a:t>
            </a:r>
            <a:r>
              <a:rPr lang="en-US" dirty="0"/>
              <a:t> to the test sentences....The x-axis graphs context. So the let most bars are the False controls, where a character proffers negative answers as true, represented by blue letters. the next bars over show the MA condition, which were true controls. The second from right are conditions where a subject has a false belief. And the far right are the Mention-some </a:t>
            </a:r>
            <a:r>
              <a:rPr lang="en-US" dirty="0" err="1"/>
              <a:t>condtion</a:t>
            </a:r>
            <a:r>
              <a:rPr lang="en-US" dirty="0"/>
              <a:t> trials, where a character </a:t>
            </a:r>
            <a:r>
              <a:rPr lang="en-US" dirty="0" err="1"/>
              <a:t>presentes</a:t>
            </a:r>
            <a:r>
              <a:rPr lang="en-US" dirty="0"/>
              <a:t> one true answer. We see here a significant difference between finite in black and nonfinite in grey.</a:t>
            </a:r>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18</a:t>
            </a:fld>
            <a:endParaRPr lang="en-US"/>
          </a:p>
        </p:txBody>
      </p:sp>
    </p:spTree>
    <p:extLst>
      <p:ext uri="{BB962C8B-B14F-4D97-AF65-F5344CB8AC3E}">
        <p14:creationId xmlns:p14="http://schemas.microsoft.com/office/powerpoint/2010/main" val="265063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Here are results. on the y axis is proportion 'yes' </a:t>
            </a:r>
            <a:r>
              <a:rPr lang="en-US" dirty="0" err="1"/>
              <a:t>reponses</a:t>
            </a:r>
            <a:r>
              <a:rPr lang="en-US" dirty="0"/>
              <a:t> to the test sentences....The x-axis graphs context. So the let most bars are the False controls, where a character proffers negative answers as true, represented by blue letters. the next bars over show the MA condition, which were true controls. The second from right are conditions where a subject has a false belief. And the far right are the Mention-some </a:t>
            </a:r>
            <a:r>
              <a:rPr lang="en-US" dirty="0" err="1"/>
              <a:t>condtion</a:t>
            </a:r>
            <a:r>
              <a:rPr lang="en-US" dirty="0"/>
              <a:t> trials, where a character </a:t>
            </a:r>
            <a:r>
              <a:rPr lang="en-US" dirty="0" err="1"/>
              <a:t>presentes</a:t>
            </a:r>
            <a:r>
              <a:rPr lang="en-US" dirty="0"/>
              <a:t> one true answer. We see here a significant difference between finite in black and nonfinite in grey.</a:t>
            </a:r>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19</a:t>
            </a:fld>
            <a:endParaRPr lang="en-US"/>
          </a:p>
        </p:txBody>
      </p:sp>
    </p:spTree>
    <p:extLst>
      <p:ext uri="{BB962C8B-B14F-4D97-AF65-F5344CB8AC3E}">
        <p14:creationId xmlns:p14="http://schemas.microsoft.com/office/powerpoint/2010/main" val="119472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I mean there’s a significant difference in predict but +FIN predict is 75% acceptable, so it’s not really degraded acceptability here</a:t>
            </a:r>
          </a:p>
          <a:p>
            <a:r>
              <a:rPr lang="en-US" dirty="0"/>
              <a:t>With know, it IS degraded, clearly</a:t>
            </a:r>
          </a:p>
        </p:txBody>
      </p:sp>
      <p:sp>
        <p:nvSpPr>
          <p:cNvPr id="4" name="Slide Number Placeholder 3"/>
          <p:cNvSpPr>
            <a:spLocks noGrp="1"/>
          </p:cNvSpPr>
          <p:nvPr>
            <p:ph type="sldNum" sz="quarter" idx="10"/>
          </p:nvPr>
        </p:nvSpPr>
        <p:spPr/>
        <p:txBody>
          <a:bodyPr/>
          <a:lstStyle/>
          <a:p>
            <a:fld id="{D255771D-D381-A540-A029-ACDD1C51B573}" type="slidenum">
              <a:rPr lang="en-US" smtClean="0"/>
              <a:t>20</a:t>
            </a:fld>
            <a:endParaRPr lang="en-US"/>
          </a:p>
        </p:txBody>
      </p:sp>
    </p:spTree>
    <p:extLst>
      <p:ext uri="{BB962C8B-B14F-4D97-AF65-F5344CB8AC3E}">
        <p14:creationId xmlns:p14="http://schemas.microsoft.com/office/powerpoint/2010/main" val="68213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lack of a modal doesn’t deliver </a:t>
            </a:r>
            <a:r>
              <a:rPr lang="en-US" b="1" dirty="0"/>
              <a:t>categorical</a:t>
            </a:r>
            <a:r>
              <a:rPr lang="en-US" dirty="0"/>
              <a:t> ungrammaticality</a:t>
            </a:r>
            <a:r>
              <a:rPr lang="en-US" i="1" dirty="0"/>
              <a:t>.</a:t>
            </a:r>
            <a:endParaRPr lang="en-US" dirty="0"/>
          </a:p>
          <a:p>
            <a:endParaRPr lang="en-US" dirty="0"/>
          </a:p>
        </p:txBody>
      </p:sp>
      <p:sp>
        <p:nvSpPr>
          <p:cNvPr id="4" name="Slide Number Placeholder 3"/>
          <p:cNvSpPr>
            <a:spLocks noGrp="1"/>
          </p:cNvSpPr>
          <p:nvPr>
            <p:ph type="sldNum" sz="quarter" idx="5"/>
          </p:nvPr>
        </p:nvSpPr>
        <p:spPr/>
        <p:txBody>
          <a:bodyPr/>
          <a:lstStyle/>
          <a:p>
            <a:fld id="{D255771D-D381-A540-A029-ACDD1C51B573}" type="slidenum">
              <a:rPr lang="en-US" smtClean="0"/>
              <a:pPr/>
              <a:t>22</a:t>
            </a:fld>
            <a:endParaRPr lang="en-US" dirty="0"/>
          </a:p>
        </p:txBody>
      </p:sp>
    </p:spTree>
    <p:extLst>
      <p:ext uri="{BB962C8B-B14F-4D97-AF65-F5344CB8AC3E}">
        <p14:creationId xmlns:p14="http://schemas.microsoft.com/office/powerpoint/2010/main" val="258145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Another long-noted robust observation is that whether a Mention-some answer or interpretation is acceptable will be determined by some kind of non-exhaustive discourse goals.</a:t>
            </a:r>
          </a:p>
          <a:p>
            <a:endParaRPr lang="en-US" dirty="0"/>
          </a:p>
          <a:p>
            <a:r>
              <a:rPr lang="en-US" dirty="0"/>
              <a:t>The classic demonstration of this is "Where can I find an Italian newspaper?" but I like to use this example cause it lets me make a joke about </a:t>
            </a:r>
            <a:r>
              <a:rPr lang="en-US" dirty="0" err="1"/>
              <a:t>aaron</a:t>
            </a:r>
            <a:r>
              <a:rPr lang="en-US" dirty="0"/>
              <a:t>.</a:t>
            </a:r>
          </a:p>
          <a:p>
            <a:endParaRPr lang="en-US" dirty="0"/>
          </a:p>
          <a:p>
            <a:r>
              <a:rPr lang="en-US" dirty="0"/>
              <a:t> is the tourist vs. the entrepreneur. </a:t>
            </a:r>
          </a:p>
          <a:p>
            <a:endParaRPr lang="en-US" dirty="0"/>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23</a:t>
            </a:fld>
            <a:endParaRPr lang="en-US"/>
          </a:p>
        </p:txBody>
      </p:sp>
    </p:spTree>
    <p:extLst>
      <p:ext uri="{BB962C8B-B14F-4D97-AF65-F5344CB8AC3E}">
        <p14:creationId xmlns:p14="http://schemas.microsoft.com/office/powerpoint/2010/main" val="3877634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5771D-D381-A540-A029-ACDD1C51B573}" type="slidenum">
              <a:rPr lang="en-US" smtClean="0"/>
              <a:pPr/>
              <a:t>24</a:t>
            </a:fld>
            <a:endParaRPr lang="en-US" dirty="0"/>
          </a:p>
        </p:txBody>
      </p:sp>
    </p:spTree>
    <p:extLst>
      <p:ext uri="{BB962C8B-B14F-4D97-AF65-F5344CB8AC3E}">
        <p14:creationId xmlns:p14="http://schemas.microsoft.com/office/powerpoint/2010/main" val="4063638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5771D-D381-A540-A029-ACDD1C51B573}" type="slidenum">
              <a:rPr lang="en-US" smtClean="0"/>
              <a:pPr/>
              <a:t>25</a:t>
            </a:fld>
            <a:endParaRPr lang="en-US" dirty="0"/>
          </a:p>
        </p:txBody>
      </p:sp>
    </p:spTree>
    <p:extLst>
      <p:ext uri="{BB962C8B-B14F-4D97-AF65-F5344CB8AC3E}">
        <p14:creationId xmlns:p14="http://schemas.microsoft.com/office/powerpoint/2010/main" val="183881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So I'll start just by giving some background on semantics here.</a:t>
            </a:r>
          </a:p>
          <a:p>
            <a:endParaRPr lang="en-US" dirty="0"/>
          </a:p>
          <a:p>
            <a:r>
              <a:rPr lang="en-US" dirty="0"/>
              <a:t>Questions don't have truth conditions. However, there are two ways that we can study the meaning of questions in truth conditional semantics. </a:t>
            </a:r>
          </a:p>
          <a:p>
            <a:endParaRPr lang="en-US" dirty="0"/>
          </a:p>
          <a:p>
            <a:r>
              <a:rPr lang="en-US" dirty="0"/>
              <a:t>1. if we look at the answers, we see that those can be propositional</a:t>
            </a:r>
          </a:p>
          <a:p>
            <a:endParaRPr lang="en-US" dirty="0"/>
          </a:p>
          <a:p>
            <a:r>
              <a:rPr lang="en-US" dirty="0"/>
              <a:t>if we have a toy model where...</a:t>
            </a:r>
          </a:p>
          <a:p>
            <a:r>
              <a:rPr lang="en-US" dirty="0"/>
              <a:t>then if we substitute each place for 'where' in the question (and unzip our question syntax), we generate a set of propositional answers.</a:t>
            </a:r>
          </a:p>
          <a:p>
            <a:endParaRPr lang="en-US" dirty="0"/>
          </a:p>
          <a:p>
            <a:r>
              <a:rPr lang="en-US" dirty="0"/>
              <a:t>this has led semanticists to say that questions denote this set of (propositional) answers.</a:t>
            </a:r>
          </a:p>
          <a:p>
            <a:endParaRPr lang="en-US" dirty="0"/>
          </a:p>
          <a:p>
            <a:r>
              <a:rPr lang="en-US" dirty="0"/>
              <a:t>2. second, there are cases where interrogative clauses </a:t>
            </a:r>
            <a:r>
              <a:rPr lang="en-US" dirty="0" err="1"/>
              <a:t>occurr</a:t>
            </a:r>
            <a:r>
              <a:rPr lang="en-US" dirty="0"/>
              <a:t> as complements to propositional attitude verbs, as in 'dana knows.....'</a:t>
            </a:r>
          </a:p>
          <a:p>
            <a:endParaRPr lang="en-US" dirty="0"/>
          </a:p>
          <a:p>
            <a:r>
              <a:rPr lang="en-US" dirty="0"/>
              <a:t>Now, it's an interesting question, </a:t>
            </a:r>
            <a:r>
              <a:rPr lang="en-US" dirty="0" err="1"/>
              <a:t>whehter</a:t>
            </a:r>
            <a:r>
              <a:rPr lang="en-US" dirty="0"/>
              <a:t> and how the attitude verb constraints the answers in this set</a:t>
            </a:r>
          </a:p>
        </p:txBody>
      </p:sp>
      <p:sp>
        <p:nvSpPr>
          <p:cNvPr id="4" name="Slide Number Placeholder 3"/>
          <p:cNvSpPr>
            <a:spLocks noGrp="1"/>
          </p:cNvSpPr>
          <p:nvPr>
            <p:ph type="sldNum" sz="quarter" idx="10"/>
          </p:nvPr>
        </p:nvSpPr>
        <p:spPr/>
        <p:txBody>
          <a:bodyPr/>
          <a:lstStyle/>
          <a:p>
            <a:fld id="{D255771D-D381-A540-A029-ACDD1C51B573}" type="slidenum">
              <a:rPr lang="en-US" smtClean="0"/>
              <a:t>2</a:t>
            </a:fld>
            <a:endParaRPr lang="en-US"/>
          </a:p>
        </p:txBody>
      </p:sp>
    </p:spTree>
    <p:extLst>
      <p:ext uri="{BB962C8B-B14F-4D97-AF65-F5344CB8AC3E}">
        <p14:creationId xmlns:p14="http://schemas.microsoft.com/office/powerpoint/2010/main" val="3120804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called this a high stakes condition because lives are at risk</a:t>
            </a:r>
          </a:p>
          <a:p>
            <a:endParaRPr lang="en-US" dirty="0"/>
          </a:p>
          <a:p>
            <a:r>
              <a:rPr lang="en-US" dirty="0"/>
              <a:t>A low stakes example would be finding coffee.</a:t>
            </a:r>
          </a:p>
          <a:p>
            <a:endParaRPr lang="en-US" dirty="0"/>
          </a:p>
          <a:p>
            <a:r>
              <a:rPr lang="en-US" dirty="0"/>
              <a:t>We have a study actually which compares MS in embedded questions with bare plurals and with DDs</a:t>
            </a:r>
          </a:p>
          <a:p>
            <a:r>
              <a:rPr lang="en-US" dirty="0"/>
              <a:t>There is no effect</a:t>
            </a:r>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26</a:t>
            </a:fld>
            <a:endParaRPr lang="en-US"/>
          </a:p>
        </p:txBody>
      </p:sp>
    </p:spTree>
    <p:extLst>
      <p:ext uri="{BB962C8B-B14F-4D97-AF65-F5344CB8AC3E}">
        <p14:creationId xmlns:p14="http://schemas.microsoft.com/office/powerpoint/2010/main" val="304599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because he admits that MS can be as acceptable as MA if utility is balanced by a least effort principle which favors MS over MA</a:t>
            </a:r>
          </a:p>
        </p:txBody>
      </p:sp>
      <p:sp>
        <p:nvSpPr>
          <p:cNvPr id="4" name="Slide Number Placeholder 3"/>
          <p:cNvSpPr>
            <a:spLocks noGrp="1"/>
          </p:cNvSpPr>
          <p:nvPr>
            <p:ph type="sldNum" sz="quarter" idx="5"/>
          </p:nvPr>
        </p:nvSpPr>
        <p:spPr/>
        <p:txBody>
          <a:bodyPr/>
          <a:lstStyle/>
          <a:p>
            <a:fld id="{D255771D-D381-A540-A029-ACDD1C51B573}" type="slidenum">
              <a:rPr lang="en-US" smtClean="0"/>
              <a:pPr/>
              <a:t>28</a:t>
            </a:fld>
            <a:endParaRPr lang="en-US" dirty="0"/>
          </a:p>
        </p:txBody>
      </p:sp>
    </p:spTree>
    <p:extLst>
      <p:ext uri="{BB962C8B-B14F-4D97-AF65-F5344CB8AC3E}">
        <p14:creationId xmlns:p14="http://schemas.microsoft.com/office/powerpoint/2010/main" val="271325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sz="1200" dirty="0">
                <a:solidFill>
                  <a:schemeClr val="bg1">
                    <a:lumMod val="50000"/>
                  </a:schemeClr>
                </a:solidFill>
              </a:rPr>
              <a:t>6 excluded for non-native speaker status, 6 for browser incompatibility issues</a:t>
            </a:r>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29</a:t>
            </a:fld>
            <a:endParaRPr lang="en-US"/>
          </a:p>
        </p:txBody>
      </p:sp>
    </p:spTree>
    <p:extLst>
      <p:ext uri="{BB962C8B-B14F-4D97-AF65-F5344CB8AC3E}">
        <p14:creationId xmlns:p14="http://schemas.microsoft.com/office/powerpoint/2010/main" val="1070970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Discourse goals can make exhaustivity acceptable or not</a:t>
            </a:r>
          </a:p>
          <a:p>
            <a:r>
              <a:rPr lang="en-US" dirty="0"/>
              <a:t>Ignore the stakes manipulation for a second.</a:t>
            </a:r>
          </a:p>
          <a:p>
            <a:r>
              <a:rPr lang="en-US" dirty="0"/>
              <a:t>Low stakes, happy with mention most or mention one, but crucially hate the mention all</a:t>
            </a:r>
          </a:p>
          <a:p>
            <a:r>
              <a:rPr lang="en-US" dirty="0"/>
              <a:t> - bad for </a:t>
            </a:r>
            <a:r>
              <a:rPr lang="en-US" dirty="0" err="1"/>
              <a:t>yimei</a:t>
            </a:r>
            <a:r>
              <a:rPr lang="en-US" dirty="0"/>
              <a:t> because MA should be acceptable </a:t>
            </a:r>
          </a:p>
          <a:p>
            <a:pPr marL="171450" indent="-171450">
              <a:buFontTx/>
              <a:buChar char="-"/>
            </a:pPr>
            <a:r>
              <a:rPr lang="en-US" dirty="0"/>
              <a:t>If it’s a strong notion of mention-one, then we shouldn’t see AB in low stakes</a:t>
            </a:r>
          </a:p>
          <a:p>
            <a:endParaRPr lang="en-US" dirty="0"/>
          </a:p>
          <a:p>
            <a:r>
              <a:rPr lang="en-US" dirty="0"/>
              <a:t>High stakes doesn’t mean just mention-all, but mention enough (mention more than one)</a:t>
            </a:r>
          </a:p>
          <a:p>
            <a:r>
              <a:rPr lang="en-US" dirty="0"/>
              <a:t>	- if HS requires MA, wouldn’t see acceptability of AB (MS)</a:t>
            </a:r>
          </a:p>
          <a:p>
            <a:r>
              <a:rPr lang="en-US" dirty="0"/>
              <a:t>	- not MA driving the bus, it’s mention-ENOUGH</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30</a:t>
            </a:fld>
            <a:endParaRPr lang="en-US"/>
          </a:p>
        </p:txBody>
      </p:sp>
    </p:spTree>
    <p:extLst>
      <p:ext uri="{BB962C8B-B14F-4D97-AF65-F5344CB8AC3E}">
        <p14:creationId xmlns:p14="http://schemas.microsoft.com/office/powerpoint/2010/main" val="2068030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say the same thing</a:t>
            </a:r>
          </a:p>
          <a:p>
            <a:r>
              <a:rPr lang="en-US" dirty="0"/>
              <a:t>Even though responses are generally depressed, the relationship between MA and M-AB is the same</a:t>
            </a:r>
          </a:p>
        </p:txBody>
      </p:sp>
      <p:sp>
        <p:nvSpPr>
          <p:cNvPr id="4" name="Slide Number Placeholder 3"/>
          <p:cNvSpPr>
            <a:spLocks noGrp="1"/>
          </p:cNvSpPr>
          <p:nvPr>
            <p:ph type="sldNum" sz="quarter" idx="5"/>
          </p:nvPr>
        </p:nvSpPr>
        <p:spPr/>
        <p:txBody>
          <a:bodyPr/>
          <a:lstStyle/>
          <a:p>
            <a:fld id="{D255771D-D381-A540-A029-ACDD1C51B573}" type="slidenum">
              <a:rPr lang="en-US" smtClean="0"/>
              <a:pPr/>
              <a:t>31</a:t>
            </a:fld>
            <a:endParaRPr lang="en-US" dirty="0"/>
          </a:p>
        </p:txBody>
      </p:sp>
    </p:spTree>
    <p:extLst>
      <p:ext uri="{BB962C8B-B14F-4D97-AF65-F5344CB8AC3E}">
        <p14:creationId xmlns:p14="http://schemas.microsoft.com/office/powerpoint/2010/main" val="4046895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 point: It looks like there are “thresholds” for acceptability in both the low and high stakes cases. In the high stakes case, you have to minimally answer ‘AB’, but AB+ will do (i.e. ABCD). In the low stakes case, you have to minimally answer ‘A’, but more is fine (AB), however all is too much information – it violates the pragmatic goals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is the threshold in the high stakes case AB? Well potentially because the guideline speakers are using is something like “give some significant percentage of the people” (maybe the most people on the least floors). But crucially, despite the high stakes there is no strong requirement to identify ALL the answers.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the low stakes cases have a threshold of ‘A’ – well because it is a maximally informative answer (it isn’t something that is really low on the usefulness scale), but it also isn’t something that has to be maximally informative in the same way that the high stakes cases require (the one good answer is enough, we don’t need enough good answers to meet some threshold of having </a:t>
            </a:r>
            <a:r>
              <a:rPr lang="en-US" i="1" dirty="0"/>
              <a:t>enough</a:t>
            </a:r>
            <a:r>
              <a:rPr lang="en-US" i="0" dirty="0"/>
              <a:t> coffee)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255771D-D381-A540-A029-ACDD1C51B573}" type="slidenum">
              <a:rPr lang="en-US" smtClean="0"/>
              <a:pPr/>
              <a:t>32</a:t>
            </a:fld>
            <a:endParaRPr lang="en-US" dirty="0"/>
          </a:p>
        </p:txBody>
      </p:sp>
    </p:spTree>
    <p:extLst>
      <p:ext uri="{BB962C8B-B14F-4D97-AF65-F5344CB8AC3E}">
        <p14:creationId xmlns:p14="http://schemas.microsoft.com/office/powerpoint/2010/main" val="3257909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5771D-D381-A540-A029-ACDD1C51B573}" type="slidenum">
              <a:rPr lang="en-US" smtClean="0"/>
              <a:pPr/>
              <a:t>33</a:t>
            </a:fld>
            <a:endParaRPr lang="en-US" dirty="0"/>
          </a:p>
        </p:txBody>
      </p:sp>
    </p:spTree>
    <p:extLst>
      <p:ext uri="{BB962C8B-B14F-4D97-AF65-F5344CB8AC3E}">
        <p14:creationId xmlns:p14="http://schemas.microsoft.com/office/powerpoint/2010/main" val="419310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note that context can also change the likelihood of MS and </a:t>
            </a:r>
          </a:p>
        </p:txBody>
      </p:sp>
      <p:sp>
        <p:nvSpPr>
          <p:cNvPr id="4" name="Slide Number Placeholder 3"/>
          <p:cNvSpPr>
            <a:spLocks noGrp="1"/>
          </p:cNvSpPr>
          <p:nvPr>
            <p:ph type="sldNum" sz="quarter" idx="5"/>
          </p:nvPr>
        </p:nvSpPr>
        <p:spPr/>
        <p:txBody>
          <a:bodyPr/>
          <a:lstStyle/>
          <a:p>
            <a:fld id="{D255771D-D381-A540-A029-ACDD1C51B573}" type="slidenum">
              <a:rPr lang="en-US" smtClean="0"/>
              <a:pPr/>
              <a:t>35</a:t>
            </a:fld>
            <a:endParaRPr lang="en-US" dirty="0"/>
          </a:p>
        </p:txBody>
      </p:sp>
    </p:spTree>
    <p:extLst>
      <p:ext uri="{BB962C8B-B14F-4D97-AF65-F5344CB8AC3E}">
        <p14:creationId xmlns:p14="http://schemas.microsoft.com/office/powerpoint/2010/main" val="3971522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didn’t talk about this, but there was a lot of variation in Ex1 and Ex2 based on the individual test items---effects of Story</a:t>
            </a:r>
          </a:p>
        </p:txBody>
      </p:sp>
      <p:sp>
        <p:nvSpPr>
          <p:cNvPr id="4" name="Slide Number Placeholder 3"/>
          <p:cNvSpPr>
            <a:spLocks noGrp="1"/>
          </p:cNvSpPr>
          <p:nvPr>
            <p:ph type="sldNum" sz="quarter" idx="5"/>
          </p:nvPr>
        </p:nvSpPr>
        <p:spPr/>
        <p:txBody>
          <a:bodyPr/>
          <a:lstStyle/>
          <a:p>
            <a:fld id="{D255771D-D381-A540-A029-ACDD1C51B573}" type="slidenum">
              <a:rPr lang="en-US" smtClean="0"/>
              <a:pPr/>
              <a:t>36</a:t>
            </a:fld>
            <a:endParaRPr lang="en-US" dirty="0"/>
          </a:p>
        </p:txBody>
      </p:sp>
    </p:spTree>
    <p:extLst>
      <p:ext uri="{BB962C8B-B14F-4D97-AF65-F5344CB8AC3E}">
        <p14:creationId xmlns:p14="http://schemas.microsoft.com/office/powerpoint/2010/main" val="207970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does this leave us </a:t>
            </a:r>
          </a:p>
          <a:p>
            <a:endParaRPr lang="en-US" dirty="0"/>
          </a:p>
          <a:p>
            <a:r>
              <a:rPr lang="en-US" dirty="0"/>
              <a:t>Given experiment 3 it seems people’s judgements aren’t purely about form or about context</a:t>
            </a:r>
          </a:p>
          <a:p>
            <a:r>
              <a:rPr lang="en-US" dirty="0"/>
              <a:t>We see some judgements difference related to a modal, and some related to task differences</a:t>
            </a:r>
          </a:p>
          <a:p>
            <a:endParaRPr lang="en-US" dirty="0"/>
          </a:p>
          <a:p>
            <a:r>
              <a:rPr lang="en-US" dirty="0"/>
              <a:t>But there’s more work to be done to understand how exactly that works.</a:t>
            </a:r>
          </a:p>
        </p:txBody>
      </p:sp>
      <p:sp>
        <p:nvSpPr>
          <p:cNvPr id="4" name="Slide Number Placeholder 3"/>
          <p:cNvSpPr>
            <a:spLocks noGrp="1"/>
          </p:cNvSpPr>
          <p:nvPr>
            <p:ph type="sldNum" sz="quarter" idx="5"/>
          </p:nvPr>
        </p:nvSpPr>
        <p:spPr/>
        <p:txBody>
          <a:bodyPr/>
          <a:lstStyle/>
          <a:p>
            <a:fld id="{5A6D4825-15A1-494D-9648-95969CDC653A}" type="slidenum">
              <a:rPr lang="en-US" smtClean="0"/>
              <a:pPr/>
              <a:t>37</a:t>
            </a:fld>
            <a:endParaRPr lang="en-US" dirty="0"/>
          </a:p>
        </p:txBody>
      </p:sp>
    </p:spTree>
    <p:extLst>
      <p:ext uri="{BB962C8B-B14F-4D97-AF65-F5344CB8AC3E}">
        <p14:creationId xmlns:p14="http://schemas.microsoft.com/office/powerpoint/2010/main" val="201818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So I'll start just by giving some background on semantics here.</a:t>
            </a:r>
          </a:p>
          <a:p>
            <a:endParaRPr lang="en-US" dirty="0"/>
          </a:p>
          <a:p>
            <a:r>
              <a:rPr lang="en-US" dirty="0"/>
              <a:t>Questions don't have truth conditions. However, there are two ways that we can study the meaning of questions in truth conditional semantics. </a:t>
            </a:r>
          </a:p>
          <a:p>
            <a:endParaRPr lang="en-US" dirty="0"/>
          </a:p>
          <a:p>
            <a:r>
              <a:rPr lang="en-US" dirty="0"/>
              <a:t>1. if we look at the answers, we see that those can be propositional</a:t>
            </a:r>
          </a:p>
          <a:p>
            <a:endParaRPr lang="en-US" dirty="0"/>
          </a:p>
          <a:p>
            <a:r>
              <a:rPr lang="en-US" dirty="0"/>
              <a:t>if we have a toy model where...</a:t>
            </a:r>
          </a:p>
          <a:p>
            <a:r>
              <a:rPr lang="en-US" dirty="0"/>
              <a:t>then if we substitute each place for 'where' in the question (and unzip our question syntax), we generate a set of propositional answers.</a:t>
            </a:r>
          </a:p>
          <a:p>
            <a:endParaRPr lang="en-US" dirty="0"/>
          </a:p>
          <a:p>
            <a:r>
              <a:rPr lang="en-US" dirty="0"/>
              <a:t>this has led semanticists to say that questions denote this set of (propositional) answers.</a:t>
            </a:r>
          </a:p>
          <a:p>
            <a:endParaRPr lang="en-US" dirty="0"/>
          </a:p>
          <a:p>
            <a:r>
              <a:rPr lang="en-US" dirty="0"/>
              <a:t>2. second, there are cases where interrogative clauses </a:t>
            </a:r>
            <a:r>
              <a:rPr lang="en-US" dirty="0" err="1"/>
              <a:t>occurr</a:t>
            </a:r>
            <a:r>
              <a:rPr lang="en-US" dirty="0"/>
              <a:t> as complements to propositional attitude verbs, as in 'dana knows.....'</a:t>
            </a:r>
          </a:p>
          <a:p>
            <a:endParaRPr lang="en-US" dirty="0"/>
          </a:p>
          <a:p>
            <a:r>
              <a:rPr lang="en-US" dirty="0"/>
              <a:t>Now, it's an interesting question, </a:t>
            </a:r>
            <a:r>
              <a:rPr lang="en-US" dirty="0" err="1"/>
              <a:t>whehter</a:t>
            </a:r>
            <a:r>
              <a:rPr lang="en-US" dirty="0"/>
              <a:t> and how the attitude verb constraints the answers in this set</a:t>
            </a:r>
          </a:p>
        </p:txBody>
      </p:sp>
      <p:sp>
        <p:nvSpPr>
          <p:cNvPr id="4" name="Slide Number Placeholder 3"/>
          <p:cNvSpPr>
            <a:spLocks noGrp="1"/>
          </p:cNvSpPr>
          <p:nvPr>
            <p:ph type="sldNum" sz="quarter" idx="10"/>
          </p:nvPr>
        </p:nvSpPr>
        <p:spPr/>
        <p:txBody>
          <a:bodyPr/>
          <a:lstStyle/>
          <a:p>
            <a:fld id="{D255771D-D381-A540-A029-ACDD1C51B573}" type="slidenum">
              <a:rPr lang="en-US" smtClean="0"/>
              <a:t>6</a:t>
            </a:fld>
            <a:endParaRPr lang="en-US"/>
          </a:p>
        </p:txBody>
      </p:sp>
    </p:spTree>
    <p:extLst>
      <p:ext uri="{BB962C8B-B14F-4D97-AF65-F5344CB8AC3E}">
        <p14:creationId xmlns:p14="http://schemas.microsoft.com/office/powerpoint/2010/main" val="111997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today's talk, I'm going to walk you through 4 observations about the distribution of the MS reading. We will see that while, MS seems constrained by the linguistic form of the question, is it also licensed by discourse goals. Because I don't have all the time in the world but I do have a lot of data to share with you, I'm </a:t>
            </a:r>
            <a:r>
              <a:rPr lang="en-US" dirty="0" err="1"/>
              <a:t>gonna</a:t>
            </a:r>
            <a:r>
              <a:rPr lang="en-US" dirty="0"/>
              <a:t> take a bird's eye view of the theoretical literature, and probably gloss over many details. If you are concerned about any of that, </a:t>
            </a:r>
            <a:r>
              <a:rPr lang="en-US" dirty="0" err="1"/>
              <a:t>i</a:t>
            </a:r>
            <a:r>
              <a:rPr lang="en-US" dirty="0"/>
              <a:t> welcome your questions in the question period.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first set of experiments, we will confirm a long standing observation that some question forms are indeed more felicitous with MS, but I will also show that appropriate discourse goals ultimately override formal constraints.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second set of experiments, I'll present some results from an on-going corpus analysis, and a study that attempts to quantify the conditional probability of MS/MA interpretation, given question form. If time runs short, then I'll leave off the last study, which I can summarize briefly.</a:t>
            </a:r>
          </a:p>
        </p:txBody>
      </p:sp>
      <p:sp>
        <p:nvSpPr>
          <p:cNvPr id="4" name="Slide Number Placeholder 3"/>
          <p:cNvSpPr>
            <a:spLocks noGrp="1"/>
          </p:cNvSpPr>
          <p:nvPr>
            <p:ph type="sldNum" sz="quarter" idx="10"/>
          </p:nvPr>
        </p:nvSpPr>
        <p:spPr/>
        <p:txBody>
          <a:bodyPr/>
          <a:lstStyle/>
          <a:p>
            <a:fld id="{D255771D-D381-A540-A029-ACDD1C51B573}" type="slidenum">
              <a:rPr lang="en-US" smtClean="0"/>
              <a:t>7</a:t>
            </a:fld>
            <a:endParaRPr lang="en-US"/>
          </a:p>
        </p:txBody>
      </p:sp>
    </p:spTree>
    <p:extLst>
      <p:ext uri="{BB962C8B-B14F-4D97-AF65-F5344CB8AC3E}">
        <p14:creationId xmlns:p14="http://schemas.microsoft.com/office/powerpoint/2010/main" val="174584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primary theories as to why a question might want a non-exhaustive answer. CLICK</a:t>
            </a:r>
          </a:p>
          <a:p>
            <a:endParaRPr lang="en-US" dirty="0"/>
          </a:p>
          <a:p>
            <a:r>
              <a:rPr lang="en-US" dirty="0"/>
              <a:t>The Modal Theory posits that the presence of a modal (or a covert modal in a non-finite embedded clause) is what permits a non-exhaustive answer. CLICK</a:t>
            </a:r>
          </a:p>
          <a:p>
            <a:endParaRPr lang="en-US" dirty="0"/>
          </a:p>
          <a:p>
            <a:r>
              <a:rPr lang="en-US" dirty="0"/>
              <a:t>The pragmatic theory posits that non-exhaustivity will be permitted when a non-exhaustive answer satisfies contextual discourse goals. </a:t>
            </a:r>
          </a:p>
          <a:p>
            <a:endParaRPr lang="en-US" dirty="0"/>
          </a:p>
          <a:p>
            <a:r>
              <a:rPr lang="en-US" dirty="0"/>
              <a:t>Now, here, we're grouping together several theories that aren't formally identical, but the main unifying factor is the importance of some feature of the context.</a:t>
            </a:r>
          </a:p>
          <a:p>
            <a:endParaRPr lang="en-US" dirty="0"/>
          </a:p>
          <a:p>
            <a:r>
              <a:rPr lang="en-US" dirty="0"/>
              <a:t>There’s also ambiguity theories, which hold that all  questions are ambiguous between the two readings. As </a:t>
            </a:r>
            <a:r>
              <a:rPr lang="en-US" dirty="0" err="1"/>
              <a:t>yimei</a:t>
            </a:r>
            <a:r>
              <a:rPr lang="en-US" dirty="0"/>
              <a:t> mentioned, these will ultimately reduce to pragmatic theories because ”pragmatics” will determine the reading.</a:t>
            </a:r>
          </a:p>
          <a:p>
            <a:r>
              <a:rPr lang="en-US" dirty="0"/>
              <a:t>but we will put these aside for the purposes of this presentation.  </a:t>
            </a:r>
          </a:p>
          <a:p>
            <a:endParaRPr lang="en-US" dirty="0"/>
          </a:p>
        </p:txBody>
      </p:sp>
      <p:sp>
        <p:nvSpPr>
          <p:cNvPr id="4" name="Slide Number Placeholder 3"/>
          <p:cNvSpPr>
            <a:spLocks noGrp="1"/>
          </p:cNvSpPr>
          <p:nvPr>
            <p:ph type="sldNum" sz="quarter" idx="5"/>
          </p:nvPr>
        </p:nvSpPr>
        <p:spPr/>
        <p:txBody>
          <a:bodyPr/>
          <a:lstStyle/>
          <a:p>
            <a:fld id="{5A6D4825-15A1-494D-9648-95969CDC653A}" type="slidenum">
              <a:rPr lang="en-US" smtClean="0"/>
              <a:pPr/>
              <a:t>9</a:t>
            </a:fld>
            <a:endParaRPr lang="en-US" dirty="0"/>
          </a:p>
        </p:txBody>
      </p:sp>
    </p:spTree>
    <p:extLst>
      <p:ext uri="{BB962C8B-B14F-4D97-AF65-F5344CB8AC3E}">
        <p14:creationId xmlns:p14="http://schemas.microsoft.com/office/powerpoint/2010/main" val="280675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 none of these factors are categorial</a:t>
            </a:r>
            <a:r>
              <a:rPr lang="en-US" dirty="0"/>
              <a:t> in the determination of sentence meaning</a:t>
            </a:r>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10</a:t>
            </a:fld>
            <a:endParaRPr lang="en-US"/>
          </a:p>
        </p:txBody>
      </p:sp>
    </p:spTree>
    <p:extLst>
      <p:ext uri="{BB962C8B-B14F-4D97-AF65-F5344CB8AC3E}">
        <p14:creationId xmlns:p14="http://schemas.microsoft.com/office/powerpoint/2010/main" val="347416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Another long-noted robust observation is that whether a Mention-some answer or interpretation is acceptable will be determined by some kind of non-exhaustive discourse goals.</a:t>
            </a:r>
          </a:p>
          <a:p>
            <a:endParaRPr lang="en-US" dirty="0"/>
          </a:p>
          <a:p>
            <a:r>
              <a:rPr lang="en-US" dirty="0"/>
              <a:t>The classic demonstration of this is "Where can I find an Italian newspaper?" but I like to use this example cause it lets me make a joke about </a:t>
            </a:r>
            <a:r>
              <a:rPr lang="en-US" dirty="0" err="1"/>
              <a:t>aaron</a:t>
            </a:r>
            <a:r>
              <a:rPr lang="en-US" dirty="0"/>
              <a:t>.</a:t>
            </a:r>
          </a:p>
          <a:p>
            <a:endParaRPr lang="en-US" dirty="0"/>
          </a:p>
          <a:p>
            <a:r>
              <a:rPr lang="en-US" dirty="0"/>
              <a:t> is the tourist vs. the entrepreneur. </a:t>
            </a:r>
          </a:p>
          <a:p>
            <a:endParaRPr lang="en-US" dirty="0"/>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11</a:t>
            </a:fld>
            <a:endParaRPr lang="en-US"/>
          </a:p>
        </p:txBody>
      </p:sp>
    </p:spTree>
    <p:extLst>
      <p:ext uri="{BB962C8B-B14F-4D97-AF65-F5344CB8AC3E}">
        <p14:creationId xmlns:p14="http://schemas.microsoft.com/office/powerpoint/2010/main" val="89829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pragmatic theory posits that non-exhaustivity will be permitted when a non-exhaustive answer satisfies contextual discourse goals. </a:t>
            </a:r>
          </a:p>
          <a:p>
            <a:endParaRPr lang="en-US" dirty="0"/>
          </a:p>
          <a:p>
            <a:r>
              <a:rPr lang="en-US" dirty="0"/>
              <a:t>They take as their basic data point </a:t>
            </a:r>
          </a:p>
          <a:p>
            <a:endParaRPr lang="en-US" dirty="0"/>
          </a:p>
          <a:p>
            <a:r>
              <a:rPr lang="en-US" dirty="0"/>
              <a:t>Now, here, we're grouping together several theories that aren't formally identical, but the main unifying factor is the importance of some feature of the context.</a:t>
            </a:r>
          </a:p>
          <a:p>
            <a:endParaRPr lang="en-US" dirty="0"/>
          </a:p>
          <a:p>
            <a:r>
              <a:rPr lang="en-US" dirty="0"/>
              <a:t>There’s also ambiguity theories, which hold that all  questions are ambiguous between the two readings. these will ultimately reduce to pragmatic theories because ”pragmatics” will determine the reading.</a:t>
            </a:r>
          </a:p>
          <a:p>
            <a:r>
              <a:rPr lang="en-US" dirty="0"/>
              <a:t>but we will put these aside for the purposes of this presentation.  </a:t>
            </a:r>
          </a:p>
          <a:p>
            <a:endParaRPr lang="en-US" dirty="0"/>
          </a:p>
        </p:txBody>
      </p:sp>
      <p:sp>
        <p:nvSpPr>
          <p:cNvPr id="4" name="Slide Number Placeholder 3"/>
          <p:cNvSpPr>
            <a:spLocks noGrp="1"/>
          </p:cNvSpPr>
          <p:nvPr>
            <p:ph type="sldNum" sz="quarter" idx="5"/>
          </p:nvPr>
        </p:nvSpPr>
        <p:spPr/>
        <p:txBody>
          <a:bodyPr/>
          <a:lstStyle/>
          <a:p>
            <a:fld id="{5A6D4825-15A1-494D-9648-95969CDC653A}" type="slidenum">
              <a:rPr lang="en-US" smtClean="0"/>
              <a:pPr/>
              <a:t>12</a:t>
            </a:fld>
            <a:endParaRPr lang="en-US" dirty="0"/>
          </a:p>
        </p:txBody>
      </p:sp>
    </p:spTree>
    <p:extLst>
      <p:ext uri="{BB962C8B-B14F-4D97-AF65-F5344CB8AC3E}">
        <p14:creationId xmlns:p14="http://schemas.microsoft.com/office/powerpoint/2010/main" val="1898240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r>
              <a:rPr lang="en-US" dirty="0"/>
              <a:t>we can </a:t>
            </a:r>
            <a:r>
              <a:rPr lang="en-US" dirty="0" err="1"/>
              <a:t>articualte</a:t>
            </a:r>
            <a:r>
              <a:rPr lang="en-US" dirty="0"/>
              <a:t> two hypotheses: MS could only be available in modal clauses. so participants should reject </a:t>
            </a:r>
            <a:r>
              <a:rPr lang="en-US" dirty="0" err="1"/>
              <a:t>nonmodals</a:t>
            </a:r>
            <a:r>
              <a:rPr lang="en-US" dirty="0"/>
              <a:t>. On the other hand, we might </a:t>
            </a:r>
          </a:p>
          <a:p>
            <a:endParaRPr lang="en-US" dirty="0"/>
          </a:p>
          <a:p>
            <a:r>
              <a:rPr lang="en-US" dirty="0"/>
              <a:t>These hypotheses are getting at the question of whether the modal is necessary for MS?</a:t>
            </a:r>
          </a:p>
          <a:p>
            <a:r>
              <a:rPr lang="en-US" dirty="0"/>
              <a:t>Importantly were trying to abstract away from particular theories here</a:t>
            </a:r>
          </a:p>
          <a:p>
            <a:endParaRPr lang="en-US" dirty="0"/>
          </a:p>
          <a:p>
            <a:endParaRPr lang="en-US" dirty="0"/>
          </a:p>
        </p:txBody>
      </p:sp>
      <p:sp>
        <p:nvSpPr>
          <p:cNvPr id="4" name="Slide Number Placeholder 3"/>
          <p:cNvSpPr>
            <a:spLocks noGrp="1"/>
          </p:cNvSpPr>
          <p:nvPr>
            <p:ph type="sldNum" sz="quarter" idx="10"/>
          </p:nvPr>
        </p:nvSpPr>
        <p:spPr/>
        <p:txBody>
          <a:bodyPr/>
          <a:lstStyle/>
          <a:p>
            <a:fld id="{D255771D-D381-A540-A029-ACDD1C51B573}" type="slidenum">
              <a:rPr lang="en-US" smtClean="0"/>
              <a:t>13</a:t>
            </a:fld>
            <a:endParaRPr lang="en-US"/>
          </a:p>
        </p:txBody>
      </p:sp>
    </p:spTree>
    <p:extLst>
      <p:ext uri="{BB962C8B-B14F-4D97-AF65-F5344CB8AC3E}">
        <p14:creationId xmlns:p14="http://schemas.microsoft.com/office/powerpoint/2010/main" val="339624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1122363"/>
            <a:ext cx="874395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85875" y="3602038"/>
            <a:ext cx="77152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3888A-87CD-044C-815F-DC6BAE056D7C}" type="datetime1">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392372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044B8-3E3A-4245-9E46-23AE23436D8B}" type="datetime1">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14961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365125"/>
            <a:ext cx="2218134"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07232" y="365125"/>
            <a:ext cx="652581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1341D-AC96-4B4E-9A9B-BFA68ED9B5BD}" type="datetime1">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192997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E7C274-9179-1F42-8205-BECF072E9DED}" type="datetime1">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303550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4" y="1709740"/>
            <a:ext cx="8872538"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701874" y="4589465"/>
            <a:ext cx="887253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B719C-B0C1-FD4D-AAB1-BB0198C6121D}" type="datetime1">
              <a:rPr lang="en-US" smtClean="0"/>
              <a:t>9/21/20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23864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7231" y="1825625"/>
            <a:ext cx="43719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07794" y="1825625"/>
            <a:ext cx="4371975"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393ECE-AD8A-7749-BBDD-95E43A35FEC9}" type="datetime1">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295615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365127"/>
            <a:ext cx="887253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8572" y="1681163"/>
            <a:ext cx="43518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08572" y="2505075"/>
            <a:ext cx="4351883"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07794" y="1681163"/>
            <a:ext cx="43733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207794" y="2505075"/>
            <a:ext cx="437331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A77FC-93A0-0F4C-BD87-6A224120C0CF}" type="datetime1">
              <a:rPr lang="en-US" smtClean="0"/>
              <a:t>9/21/20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58617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AB268-44F7-074C-991F-3FCF76B7CA1A}" type="datetime1">
              <a:rPr lang="en-US" smtClean="0"/>
              <a:t>9/21/20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244890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8FF1F-826A-F442-AB51-5BCFC6F6C7E1}" type="datetime1">
              <a:rPr lang="en-US" smtClean="0"/>
              <a:t>9/21/20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209758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373315" y="987427"/>
            <a:ext cx="520779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7D90DB-661D-0B48-BC3F-378D40EEF9D8}" type="datetime1">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287326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373315" y="987427"/>
            <a:ext cx="5207794"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C22F0E-3398-7543-B51E-57F5EB524714}" type="datetime1">
              <a:rPr lang="en-US" smtClean="0"/>
              <a:t>9/21/20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A6A5D-4452-2B46-A9F4-EDAA047C7BD2}" type="slidenum">
              <a:rPr lang="en-US" smtClean="0"/>
              <a:t>‹#›</a:t>
            </a:fld>
            <a:endParaRPr lang="en-US"/>
          </a:p>
        </p:txBody>
      </p:sp>
    </p:spTree>
    <p:extLst>
      <p:ext uri="{BB962C8B-B14F-4D97-AF65-F5344CB8AC3E}">
        <p14:creationId xmlns:p14="http://schemas.microsoft.com/office/powerpoint/2010/main" val="207131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365127"/>
            <a:ext cx="8872538"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07231" y="1825625"/>
            <a:ext cx="8872538"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7231" y="6356352"/>
            <a:ext cx="2314575" cy="365125"/>
          </a:xfrm>
          <a:prstGeom prst="rect">
            <a:avLst/>
          </a:prstGeom>
        </p:spPr>
        <p:txBody>
          <a:bodyPr vert="horz" lIns="91440" tIns="45720" rIns="91440" bIns="45720" rtlCol="0" anchor="ctr"/>
          <a:lstStyle>
            <a:lvl1pPr algn="l">
              <a:defRPr sz="1200" b="0" i="0">
                <a:solidFill>
                  <a:schemeClr val="tx1">
                    <a:tint val="75000"/>
                  </a:schemeClr>
                </a:solidFill>
                <a:latin typeface="Helvetica Neue Regular" panose="02000503000000020004" pitchFamily="2" charset="0"/>
              </a:defRPr>
            </a:lvl1pPr>
          </a:lstStyle>
          <a:p>
            <a:fld id="{0536AE78-B668-F648-8FEF-EFE92C8777DF}" type="datetime1">
              <a:rPr lang="en-US" smtClean="0"/>
              <a:pPr/>
              <a:t>9/21/20</a:t>
            </a:fld>
            <a:endParaRPr lang="en-US" dirty="0"/>
          </a:p>
        </p:txBody>
      </p:sp>
      <p:sp>
        <p:nvSpPr>
          <p:cNvPr id="5" name="Footer Placeholder 4"/>
          <p:cNvSpPr>
            <a:spLocks noGrp="1"/>
          </p:cNvSpPr>
          <p:nvPr>
            <p:ph type="ftr" sz="quarter" idx="3"/>
          </p:nvPr>
        </p:nvSpPr>
        <p:spPr>
          <a:xfrm>
            <a:off x="3407569" y="6356352"/>
            <a:ext cx="3471863"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Neue Regular" panose="02000503000000020004" pitchFamily="2" charset="0"/>
              </a:defRPr>
            </a:lvl1pPr>
          </a:lstStyle>
          <a:p>
            <a:endParaRPr lang="en-US" dirty="0"/>
          </a:p>
        </p:txBody>
      </p:sp>
      <p:sp>
        <p:nvSpPr>
          <p:cNvPr id="6" name="Slide Number Placeholder 5"/>
          <p:cNvSpPr>
            <a:spLocks noGrp="1"/>
          </p:cNvSpPr>
          <p:nvPr>
            <p:ph type="sldNum" sz="quarter" idx="4"/>
          </p:nvPr>
        </p:nvSpPr>
        <p:spPr>
          <a:xfrm>
            <a:off x="7265194" y="6356352"/>
            <a:ext cx="2314575" cy="365125"/>
          </a:xfrm>
          <a:prstGeom prst="rect">
            <a:avLst/>
          </a:prstGeom>
        </p:spPr>
        <p:txBody>
          <a:bodyPr vert="horz" lIns="91440" tIns="45720" rIns="91440" bIns="45720" rtlCol="0" anchor="ctr"/>
          <a:lstStyle>
            <a:lvl1pPr algn="r">
              <a:defRPr sz="1200" b="0" i="0">
                <a:solidFill>
                  <a:schemeClr val="tx1">
                    <a:tint val="75000"/>
                  </a:schemeClr>
                </a:solidFill>
                <a:latin typeface="Helvetica Neue Regular" panose="02000503000000020004" pitchFamily="2" charset="0"/>
              </a:defRPr>
            </a:lvl1pPr>
          </a:lstStyle>
          <a:p>
            <a:fld id="{C37A6A5D-4452-2B46-A9F4-EDAA047C7BD2}" type="slidenum">
              <a:rPr lang="en-US" smtClean="0"/>
              <a:pPr/>
              <a:t>‹#›</a:t>
            </a:fld>
            <a:endParaRPr lang="en-US" dirty="0"/>
          </a:p>
        </p:txBody>
      </p:sp>
    </p:spTree>
    <p:extLst>
      <p:ext uri="{BB962C8B-B14F-4D97-AF65-F5344CB8AC3E}">
        <p14:creationId xmlns:p14="http://schemas.microsoft.com/office/powerpoint/2010/main" val="488614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Helvetica Neue Regular" panose="02000503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Regular" panose="020005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Regular" panose="020005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Regular"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Regular"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Regular"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57D1-5D05-F14C-8CE3-9179F1B5BC65}"/>
              </a:ext>
            </a:extLst>
          </p:cNvPr>
          <p:cNvSpPr>
            <a:spLocks noGrp="1"/>
          </p:cNvSpPr>
          <p:nvPr>
            <p:ph type="ctrTitle"/>
          </p:nvPr>
        </p:nvSpPr>
        <p:spPr>
          <a:xfrm>
            <a:off x="-286192" y="1251052"/>
            <a:ext cx="10649520" cy="2092226"/>
          </a:xfrm>
          <a:ln w="76200">
            <a:noFill/>
          </a:ln>
        </p:spPr>
        <p:txBody>
          <a:bodyPr>
            <a:noAutofit/>
          </a:bodyPr>
          <a:lstStyle/>
          <a:p>
            <a:pPr marL="388464">
              <a:lnSpc>
                <a:spcPct val="100000"/>
              </a:lnSpc>
            </a:pPr>
            <a:r>
              <a:rPr lang="en-US" dirty="0"/>
              <a:t>Licensing (non-)exhaustivity in </a:t>
            </a:r>
            <a:r>
              <a:rPr lang="en-US" i="1" dirty="0" err="1"/>
              <a:t>wh</a:t>
            </a:r>
            <a:r>
              <a:rPr lang="en-US" dirty="0"/>
              <a:t>-questions:</a:t>
            </a:r>
            <a:br>
              <a:rPr lang="en-US" dirty="0"/>
            </a:br>
            <a:r>
              <a:rPr lang="en-US" sz="4000" dirty="0"/>
              <a:t>Experimental studies</a:t>
            </a:r>
            <a:endParaRPr lang="en-US" sz="4000" i="1" dirty="0"/>
          </a:p>
        </p:txBody>
      </p:sp>
      <p:sp>
        <p:nvSpPr>
          <p:cNvPr id="3" name="Subtitle 2">
            <a:extLst>
              <a:ext uri="{FF2B5EF4-FFF2-40B4-BE49-F238E27FC236}">
                <a16:creationId xmlns:a16="http://schemas.microsoft.com/office/drawing/2014/main" id="{B3AADB52-1576-0744-B2C9-AA0885B19B2E}"/>
              </a:ext>
            </a:extLst>
          </p:cNvPr>
          <p:cNvSpPr>
            <a:spLocks noGrp="1"/>
          </p:cNvSpPr>
          <p:nvPr>
            <p:ph type="subTitle" idx="1"/>
          </p:nvPr>
        </p:nvSpPr>
        <p:spPr>
          <a:xfrm>
            <a:off x="1180943" y="3814764"/>
            <a:ext cx="7715250" cy="2887832"/>
          </a:xfrm>
        </p:spPr>
        <p:txBody>
          <a:bodyPr>
            <a:normAutofit/>
          </a:bodyPr>
          <a:lstStyle/>
          <a:p>
            <a:r>
              <a:rPr lang="en-US" sz="3375" dirty="0"/>
              <a:t>Morgan </a:t>
            </a:r>
            <a:r>
              <a:rPr lang="en-US" sz="3375" dirty="0" err="1"/>
              <a:t>Moyer</a:t>
            </a:r>
            <a:r>
              <a:rPr lang="en-US" sz="3375" baseline="30000" dirty="0" err="1"/>
              <a:t>i,j</a:t>
            </a:r>
            <a:r>
              <a:rPr lang="en-US" sz="3375" dirty="0"/>
              <a:t> and Kristen </a:t>
            </a:r>
            <a:r>
              <a:rPr lang="en-US" sz="3375" dirty="0" err="1"/>
              <a:t>Syrett</a:t>
            </a:r>
            <a:r>
              <a:rPr lang="en-US" sz="3375" baseline="30000" dirty="0" err="1"/>
              <a:t>i</a:t>
            </a:r>
            <a:br>
              <a:rPr lang="en-US" dirty="0"/>
            </a:br>
            <a:r>
              <a:rPr lang="en-US" sz="2000" baseline="30000" dirty="0" err="1"/>
              <a:t>i</a:t>
            </a:r>
            <a:r>
              <a:rPr lang="en-US" sz="2000" dirty="0" err="1"/>
              <a:t>Rutgers</a:t>
            </a:r>
            <a:r>
              <a:rPr lang="en-US" sz="2000" dirty="0"/>
              <a:t> University, </a:t>
            </a:r>
            <a:r>
              <a:rPr lang="en-US" sz="2000" baseline="30000" dirty="0" err="1"/>
              <a:t>j</a:t>
            </a:r>
            <a:r>
              <a:rPr lang="en-US" sz="2000" dirty="0" err="1"/>
              <a:t>Stanford</a:t>
            </a:r>
            <a:r>
              <a:rPr lang="en-US" sz="2000" dirty="0"/>
              <a:t> University,</a:t>
            </a:r>
          </a:p>
          <a:p>
            <a:endParaRPr lang="en-US" dirty="0"/>
          </a:p>
          <a:p>
            <a:r>
              <a:rPr lang="en-US" dirty="0"/>
              <a:t>Experiments in Linguistic Meaning 1</a:t>
            </a:r>
          </a:p>
          <a:p>
            <a:r>
              <a:rPr lang="en-US" sz="2000" dirty="0"/>
              <a:t>University of Pennsylvania</a:t>
            </a:r>
            <a:br>
              <a:rPr lang="en-US" sz="2000" dirty="0"/>
            </a:br>
            <a:r>
              <a:rPr lang="en-US" sz="2000" dirty="0"/>
              <a:t>September 16, 2020</a:t>
            </a:r>
          </a:p>
        </p:txBody>
      </p:sp>
    </p:spTree>
    <p:extLst>
      <p:ext uri="{BB962C8B-B14F-4D97-AF65-F5344CB8AC3E}">
        <p14:creationId xmlns:p14="http://schemas.microsoft.com/office/powerpoint/2010/main" val="1102255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2512-95BB-8C46-80E1-AEB2116E9031}"/>
              </a:ext>
            </a:extLst>
          </p:cNvPr>
          <p:cNvSpPr>
            <a:spLocks noGrp="1"/>
          </p:cNvSpPr>
          <p:nvPr>
            <p:ph type="title"/>
          </p:nvPr>
        </p:nvSpPr>
        <p:spPr>
          <a:xfrm>
            <a:off x="473311" y="374142"/>
            <a:ext cx="8872538" cy="1325563"/>
          </a:xfrm>
        </p:spPr>
        <p:txBody>
          <a:bodyPr/>
          <a:lstStyle/>
          <a:p>
            <a:r>
              <a:rPr lang="en-US" dirty="0"/>
              <a:t>MS across question forms</a:t>
            </a:r>
          </a:p>
        </p:txBody>
      </p:sp>
      <p:sp>
        <p:nvSpPr>
          <p:cNvPr id="3" name="Content Placeholder 2">
            <a:extLst>
              <a:ext uri="{FF2B5EF4-FFF2-40B4-BE49-F238E27FC236}">
                <a16:creationId xmlns:a16="http://schemas.microsoft.com/office/drawing/2014/main" id="{FBDC4C38-47EA-6048-A89E-901B82D3D8D5}"/>
              </a:ext>
            </a:extLst>
          </p:cNvPr>
          <p:cNvSpPr>
            <a:spLocks noGrp="1"/>
          </p:cNvSpPr>
          <p:nvPr>
            <p:ph idx="1"/>
          </p:nvPr>
        </p:nvSpPr>
        <p:spPr>
          <a:xfrm>
            <a:off x="1484988" y="2005794"/>
            <a:ext cx="7094808" cy="4044469"/>
          </a:xfrm>
        </p:spPr>
        <p:txBody>
          <a:bodyPr>
            <a:normAutofit/>
          </a:bodyPr>
          <a:lstStyle/>
          <a:p>
            <a:pPr marL="0" indent="-71415">
              <a:buNone/>
            </a:pPr>
            <a:r>
              <a:rPr lang="en-US" b="1" dirty="0">
                <a:solidFill>
                  <a:srgbClr val="BCBAFF"/>
                </a:solidFill>
                <a:latin typeface="Helvetica Neue" panose="02000503000000020004" pitchFamily="2" charset="0"/>
                <a:ea typeface="Helvetica Neue" panose="02000503000000020004" pitchFamily="2" charset="0"/>
                <a:cs typeface="Helvetica Neue" panose="02000503000000020004" pitchFamily="2" charset="0"/>
              </a:rPr>
              <a:t>How</a:t>
            </a:r>
            <a:r>
              <a:rPr lang="en-US" dirty="0">
                <a:latin typeface="Helvetica Neue" panose="02000503000000020004" pitchFamily="2" charset="0"/>
                <a:ea typeface="Helvetica Neue" panose="02000503000000020004" pitchFamily="2" charset="0"/>
                <a:cs typeface="Helvetica Neue" panose="02000503000000020004" pitchFamily="2" charset="0"/>
              </a:rPr>
              <a:t> do I get to the buried treasure?</a:t>
            </a:r>
            <a:endParaRPr lang="en-US" sz="19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pPr marL="0" indent="-71415">
              <a:buNone/>
            </a:pPr>
            <a:r>
              <a:rPr lang="en-US" dirty="0">
                <a:latin typeface="Helvetica Neue" panose="02000503000000020004" pitchFamily="2" charset="0"/>
                <a:ea typeface="Helvetica Neue" panose="02000503000000020004" pitchFamily="2" charset="0"/>
                <a:cs typeface="Helvetica Neue" panose="02000503000000020004" pitchFamily="2" charset="0"/>
              </a:rPr>
              <a:t>Dana </a:t>
            </a:r>
            <a:r>
              <a:rPr lang="en-US" b="1" dirty="0">
                <a:solidFill>
                  <a:srgbClr val="BCBAFF"/>
                </a:solidFill>
                <a:latin typeface="Helvetica Neue" panose="02000503000000020004" pitchFamily="2" charset="0"/>
                <a:ea typeface="Helvetica Neue" panose="02000503000000020004" pitchFamily="2" charset="0"/>
                <a:cs typeface="Helvetica Neue" panose="02000503000000020004" pitchFamily="2" charset="0"/>
              </a:rPr>
              <a:t>knows</a:t>
            </a:r>
            <a:r>
              <a:rPr lang="en-US" dirty="0">
                <a:latin typeface="Helvetica Neue" panose="02000503000000020004" pitchFamily="2" charset="0"/>
                <a:ea typeface="Helvetica Neue" panose="02000503000000020004" pitchFamily="2" charset="0"/>
                <a:cs typeface="Helvetica Neue" panose="02000503000000020004" pitchFamily="2" charset="0"/>
              </a:rPr>
              <a:t> how we get to Central Park.</a:t>
            </a:r>
          </a:p>
          <a:p>
            <a:pPr marL="0" indent="-71415">
              <a:buNone/>
            </a:pPr>
            <a:r>
              <a:rPr lang="en-US" sz="21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US" sz="21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Hintikka</a:t>
            </a:r>
            <a:r>
              <a:rPr lang="en-US" sz="21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 1976; Asher &amp; </a:t>
            </a:r>
            <a:r>
              <a:rPr lang="en-US" sz="21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Lascarides</a:t>
            </a:r>
            <a:r>
              <a:rPr lang="en-US" sz="21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 1998)</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71415">
              <a:buNone/>
            </a:pPr>
            <a:r>
              <a:rPr lang="en-US"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What</a:t>
            </a:r>
            <a:r>
              <a:rPr lang="en-US" dirty="0">
                <a:latin typeface="Helvetica Neue" panose="02000503000000020004" pitchFamily="2" charset="0"/>
                <a:ea typeface="Helvetica Neue" panose="02000503000000020004" pitchFamily="2" charset="0"/>
                <a:cs typeface="Helvetica Neue" panose="02000503000000020004" pitchFamily="2" charset="0"/>
              </a:rPr>
              <a:t>’s a typical Russian name?</a:t>
            </a:r>
          </a:p>
          <a:p>
            <a:pPr marL="0" indent="-71415">
              <a:buNone/>
            </a:pPr>
            <a:r>
              <a:rPr lang="en-US" sz="19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US" sz="19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Roelofsen</a:t>
            </a:r>
            <a:r>
              <a:rPr lang="en-US" sz="19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 Ciardelli, </a:t>
            </a:r>
            <a:r>
              <a:rPr lang="en-US" sz="19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Aloni</a:t>
            </a:r>
            <a:r>
              <a:rPr lang="en-US" sz="19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a:t>
            </a:r>
            <a:endParaRPr lang="en-US" b="1" dirty="0">
              <a:latin typeface="Helvetica Neue" panose="02000503000000020004" pitchFamily="2" charset="0"/>
              <a:ea typeface="Helvetica Neue" panose="02000503000000020004" pitchFamily="2" charset="0"/>
              <a:cs typeface="Helvetica Neue" panose="02000503000000020004" pitchFamily="2" charset="0"/>
            </a:endParaRPr>
          </a:p>
          <a:p>
            <a:pPr marL="0" indent="-71415">
              <a:buNone/>
            </a:pPr>
            <a:r>
              <a:rPr lang="en-US" b="1" dirty="0">
                <a:solidFill>
                  <a:srgbClr val="BCBAFF"/>
                </a:solidFill>
                <a:latin typeface="Helvetica Neue" panose="02000503000000020004" pitchFamily="2" charset="0"/>
                <a:ea typeface="Helvetica Neue" panose="02000503000000020004" pitchFamily="2" charset="0"/>
                <a:cs typeface="Helvetica Neue" panose="02000503000000020004" pitchFamily="2" charset="0"/>
              </a:rPr>
              <a:t>Who</a:t>
            </a:r>
            <a:r>
              <a:rPr lang="en-US" dirty="0">
                <a:latin typeface="Helvetica Neue" panose="02000503000000020004" pitchFamily="2" charset="0"/>
                <a:ea typeface="Helvetica Neue" panose="02000503000000020004" pitchFamily="2" charset="0"/>
                <a:cs typeface="Helvetica Neue" panose="02000503000000020004" pitchFamily="2" charset="0"/>
              </a:rPr>
              <a:t>’s going to the party?</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sz="1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US" sz="18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Dayal</a:t>
            </a:r>
            <a:r>
              <a:rPr lang="en-US" sz="1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 pc)</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71415">
              <a:buNone/>
            </a:pPr>
            <a:r>
              <a:rPr lang="en-US" b="1" dirty="0">
                <a:solidFill>
                  <a:srgbClr val="BCBAFF"/>
                </a:solidFill>
                <a:latin typeface="Helvetica Neue" panose="02000503000000020004" pitchFamily="2" charset="0"/>
                <a:ea typeface="Helvetica Neue" panose="02000503000000020004" pitchFamily="2" charset="0"/>
                <a:cs typeface="Helvetica Neue" panose="02000503000000020004" pitchFamily="2" charset="0"/>
              </a:rPr>
              <a:t>Who</a:t>
            </a:r>
            <a:r>
              <a:rPr lang="en-US" dirty="0">
                <a:latin typeface="Helvetica Neue" panose="02000503000000020004" pitchFamily="2" charset="0"/>
                <a:ea typeface="Helvetica Neue" panose="02000503000000020004" pitchFamily="2" charset="0"/>
                <a:cs typeface="Helvetica Neue" panose="02000503000000020004" pitchFamily="2" charset="0"/>
              </a:rPr>
              <a:t> has a light? </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sz="1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US" sz="18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Groenendijk</a:t>
            </a:r>
            <a:r>
              <a:rPr lang="en-US" sz="1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 &amp; </a:t>
            </a:r>
            <a:r>
              <a:rPr lang="en-US" sz="18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Stokhof</a:t>
            </a:r>
            <a:r>
              <a:rPr lang="en-US" sz="1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 1982, 1984; van </a:t>
            </a:r>
            <a:r>
              <a:rPr lang="en-US" sz="1800" dirty="0" err="1">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Rooij</a:t>
            </a:r>
            <a:r>
              <a:rPr lang="en-US" sz="18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 2003)</a:t>
            </a:r>
          </a:p>
        </p:txBody>
      </p:sp>
      <p:sp>
        <p:nvSpPr>
          <p:cNvPr id="7" name="Slide Number Placeholder 6">
            <a:extLst>
              <a:ext uri="{FF2B5EF4-FFF2-40B4-BE49-F238E27FC236}">
                <a16:creationId xmlns:a16="http://schemas.microsoft.com/office/drawing/2014/main" id="{C99239EC-4A92-D240-8DFE-9FAF2738FCF3}"/>
              </a:ext>
            </a:extLst>
          </p:cNvPr>
          <p:cNvSpPr>
            <a:spLocks noGrp="1"/>
          </p:cNvSpPr>
          <p:nvPr>
            <p:ph type="sldNum" sz="quarter" idx="12"/>
          </p:nvPr>
        </p:nvSpPr>
        <p:spPr/>
        <p:txBody>
          <a:bodyPr/>
          <a:lstStyle/>
          <a:p>
            <a:fld id="{C37A6A5D-4452-2B46-A9F4-EDAA047C7BD2}" type="slidenum">
              <a:rPr lang="en-US" smtClean="0"/>
              <a:t>10</a:t>
            </a:fld>
            <a:endParaRPr lang="en-US"/>
          </a:p>
        </p:txBody>
      </p:sp>
    </p:spTree>
    <p:extLst>
      <p:ext uri="{BB962C8B-B14F-4D97-AF65-F5344CB8AC3E}">
        <p14:creationId xmlns:p14="http://schemas.microsoft.com/office/powerpoint/2010/main" val="325830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CBC0-63CD-9E45-A297-CA241CFC2339}"/>
              </a:ext>
            </a:extLst>
          </p:cNvPr>
          <p:cNvSpPr>
            <a:spLocks noGrp="1"/>
          </p:cNvSpPr>
          <p:nvPr>
            <p:ph type="title"/>
          </p:nvPr>
        </p:nvSpPr>
        <p:spPr/>
        <p:txBody>
          <a:bodyPr>
            <a:norm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Discourse goal licensing</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sz="1500" dirty="0" err="1">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Groenendijk</a:t>
            </a:r>
            <a:r>
              <a:rPr lang="en-US" sz="1500"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 &amp; </a:t>
            </a:r>
            <a:r>
              <a:rPr lang="en-US" sz="1500" dirty="0" err="1">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Stokhof</a:t>
            </a:r>
            <a:r>
              <a:rPr lang="en-US" sz="1500"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 1982,1984; Ginzburg 1995; Asher &amp; </a:t>
            </a:r>
            <a:r>
              <a:rPr lang="en-US" sz="1500" dirty="0" err="1">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Lascarides</a:t>
            </a:r>
            <a:r>
              <a:rPr lang="en-US" sz="1500"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 1998; van </a:t>
            </a:r>
            <a:r>
              <a:rPr lang="en-US" sz="1500" dirty="0" err="1">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Rooij</a:t>
            </a:r>
            <a:r>
              <a:rPr lang="en-US" sz="1500"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rPr>
              <a:t> 2003, 2004</a:t>
            </a:r>
          </a:p>
        </p:txBody>
      </p:sp>
      <p:sp>
        <p:nvSpPr>
          <p:cNvPr id="3" name="Content Placeholder 2">
            <a:extLst>
              <a:ext uri="{FF2B5EF4-FFF2-40B4-BE49-F238E27FC236}">
                <a16:creationId xmlns:a16="http://schemas.microsoft.com/office/drawing/2014/main" id="{FAE297AA-61D1-C54F-9724-A756EA9BFC0D}"/>
              </a:ext>
            </a:extLst>
          </p:cNvPr>
          <p:cNvSpPr>
            <a:spLocks noGrp="1"/>
          </p:cNvSpPr>
          <p:nvPr>
            <p:ph idx="1"/>
          </p:nvPr>
        </p:nvSpPr>
        <p:spPr>
          <a:xfrm>
            <a:off x="477539" y="2430693"/>
            <a:ext cx="3756916" cy="860857"/>
          </a:xfrm>
          <a:noFill/>
          <a:ln w="38100">
            <a:solidFill>
              <a:srgbClr val="B9B3F4"/>
            </a:solidFill>
          </a:ln>
        </p:spPr>
        <p:txBody>
          <a:bodyPr>
            <a:noAutofit/>
          </a:bodyPr>
          <a:lstStyle/>
          <a:p>
            <a:pPr marL="0" indent="0" algn="ctr">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Where can I find coffee?</a:t>
            </a:r>
            <a:br>
              <a:rPr lang="en-US" sz="1800" dirty="0">
                <a:latin typeface="Helvetica Neue" panose="02000503000000020004" pitchFamily="2" charset="0"/>
                <a:ea typeface="Helvetica Neue" panose="02000503000000020004" pitchFamily="2" charset="0"/>
                <a:cs typeface="Helvetica Neue" panose="02000503000000020004" pitchFamily="2" charset="0"/>
              </a:rPr>
            </a:br>
            <a:br>
              <a:rPr lang="en-US" sz="1800" dirty="0">
                <a:latin typeface="Helvetica Neue" panose="02000503000000020004" pitchFamily="2" charset="0"/>
                <a:ea typeface="Helvetica Neue" panose="02000503000000020004" pitchFamily="2" charset="0"/>
                <a:cs typeface="Helvetica Neue" panose="02000503000000020004" pitchFamily="2" charset="0"/>
              </a:rPr>
            </a:br>
            <a:r>
              <a:rPr lang="en-US" sz="1800" dirty="0">
                <a:latin typeface="Helvetica Neue" panose="02000503000000020004" pitchFamily="2" charset="0"/>
                <a:ea typeface="Helvetica Neue" panose="02000503000000020004" pitchFamily="2" charset="0"/>
                <a:cs typeface="Helvetica Neue" panose="02000503000000020004" pitchFamily="2" charset="0"/>
              </a:rPr>
              <a:t>Dana knows where to find coffee.</a:t>
            </a:r>
          </a:p>
        </p:txBody>
      </p:sp>
      <p:sp>
        <p:nvSpPr>
          <p:cNvPr id="8" name="Slide Number Placeholder 7">
            <a:extLst>
              <a:ext uri="{FF2B5EF4-FFF2-40B4-BE49-F238E27FC236}">
                <a16:creationId xmlns:a16="http://schemas.microsoft.com/office/drawing/2014/main" id="{414881ED-11EB-B84B-B597-CECAEA56A5F0}"/>
              </a:ext>
            </a:extLst>
          </p:cNvPr>
          <p:cNvSpPr>
            <a:spLocks noGrp="1"/>
          </p:cNvSpPr>
          <p:nvPr>
            <p:ph type="sldNum" sz="quarter" idx="12"/>
          </p:nvPr>
        </p:nvSpPr>
        <p:spPr/>
        <p:txBody>
          <a:bodyPr/>
          <a:lstStyle/>
          <a:p>
            <a:fld id="{C37A6A5D-4452-2B46-A9F4-EDAA047C7BD2}" type="slidenum">
              <a:rPr lang="en-US" smtClean="0"/>
              <a:t>11</a:t>
            </a:fld>
            <a:endParaRPr lang="en-US"/>
          </a:p>
        </p:txBody>
      </p:sp>
      <p:grpSp>
        <p:nvGrpSpPr>
          <p:cNvPr id="9" name="Group 8">
            <a:extLst>
              <a:ext uri="{FF2B5EF4-FFF2-40B4-BE49-F238E27FC236}">
                <a16:creationId xmlns:a16="http://schemas.microsoft.com/office/drawing/2014/main" id="{73E905E1-2684-6C42-A674-FCC4D7C7EEC3}"/>
              </a:ext>
            </a:extLst>
          </p:cNvPr>
          <p:cNvGrpSpPr/>
          <p:nvPr/>
        </p:nvGrpSpPr>
        <p:grpSpPr>
          <a:xfrm>
            <a:off x="4434080" y="1701552"/>
            <a:ext cx="2780715" cy="1729534"/>
            <a:chOff x="602878" y="3362207"/>
            <a:chExt cx="4071246" cy="2785432"/>
          </a:xfrm>
        </p:grpSpPr>
        <p:pic>
          <p:nvPicPr>
            <p:cNvPr id="10" name="Picture 2" descr="Image result for tourist">
              <a:extLst>
                <a:ext uri="{FF2B5EF4-FFF2-40B4-BE49-F238E27FC236}">
                  <a16:creationId xmlns:a16="http://schemas.microsoft.com/office/drawing/2014/main" id="{9690929E-A2B0-AC43-9D76-9AA82155D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31" y="3362207"/>
              <a:ext cx="3517023" cy="2468224"/>
            </a:xfrm>
            <a:prstGeom prst="rect">
              <a:avLst/>
            </a:prstGeom>
            <a:noFill/>
            <a:ln w="76200">
              <a:solidFill>
                <a:srgbClr val="B9B3F4"/>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51F5355-2E8A-0148-B00E-E19E4733CB82}"/>
                </a:ext>
              </a:extLst>
            </p:cNvPr>
            <p:cNvSpPr txBox="1"/>
            <p:nvPr/>
          </p:nvSpPr>
          <p:spPr>
            <a:xfrm>
              <a:off x="602878" y="5850233"/>
              <a:ext cx="4071246" cy="297406"/>
            </a:xfrm>
            <a:prstGeom prst="rect">
              <a:avLst/>
            </a:prstGeom>
            <a:noFill/>
          </p:spPr>
          <p:txBody>
            <a:bodyPr wrap="square" rtlCol="0">
              <a:spAutoFit/>
            </a:bodyPr>
            <a:lstStyle/>
            <a:p>
              <a:pPr algn="ctr"/>
              <a:r>
                <a:rPr lang="en-US" sz="6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https://</a:t>
              </a:r>
              <a:r>
                <a:rPr lang="en-US" sz="6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news.artnet.com</a:t>
              </a:r>
              <a:r>
                <a:rPr lang="en-US" sz="6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/art-world/summer-tourist-art-disasters-310753</a:t>
              </a:r>
            </a:p>
          </p:txBody>
        </p:sp>
      </p:grpSp>
      <p:grpSp>
        <p:nvGrpSpPr>
          <p:cNvPr id="16" name="Group 15">
            <a:extLst>
              <a:ext uri="{FF2B5EF4-FFF2-40B4-BE49-F238E27FC236}">
                <a16:creationId xmlns:a16="http://schemas.microsoft.com/office/drawing/2014/main" id="{6EFEFC02-18FD-C746-B22C-D4C0D6D1AFDE}"/>
              </a:ext>
            </a:extLst>
          </p:cNvPr>
          <p:cNvGrpSpPr/>
          <p:nvPr/>
        </p:nvGrpSpPr>
        <p:grpSpPr>
          <a:xfrm>
            <a:off x="7214795" y="1642144"/>
            <a:ext cx="3026696" cy="1889739"/>
            <a:chOff x="5337194" y="880378"/>
            <a:chExt cx="4431386" cy="3043445"/>
          </a:xfrm>
        </p:grpSpPr>
        <p:sp>
          <p:nvSpPr>
            <p:cNvPr id="17" name="TextBox 16">
              <a:extLst>
                <a:ext uri="{FF2B5EF4-FFF2-40B4-BE49-F238E27FC236}">
                  <a16:creationId xmlns:a16="http://schemas.microsoft.com/office/drawing/2014/main" id="{F7C44A6E-17FA-F945-90FE-7CEAE5F12ADA}"/>
                </a:ext>
              </a:extLst>
            </p:cNvPr>
            <p:cNvSpPr txBox="1"/>
            <p:nvPr/>
          </p:nvSpPr>
          <p:spPr>
            <a:xfrm>
              <a:off x="5337194" y="3477713"/>
              <a:ext cx="4431386" cy="446110"/>
            </a:xfrm>
            <a:prstGeom prst="rect">
              <a:avLst/>
            </a:prstGeom>
            <a:noFill/>
          </p:spPr>
          <p:txBody>
            <a:bodyPr wrap="square" rtlCol="0">
              <a:spAutoFit/>
            </a:bodyPr>
            <a:lstStyle/>
            <a:p>
              <a:pPr algn="ctr"/>
              <a:r>
                <a:rPr lang="en-US" sz="6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https://</a:t>
              </a:r>
              <a:r>
                <a:rPr lang="en-US" sz="6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www.zikoko.com</a:t>
              </a:r>
              <a:r>
                <a:rPr lang="en-US" sz="6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/money/10-ways-to-make-money-as-a-student-in-nigeria/attachment/black-woman-writing-758x506/</a:t>
              </a:r>
            </a:p>
          </p:txBody>
        </p:sp>
        <p:pic>
          <p:nvPicPr>
            <p:cNvPr id="18" name="Picture 4" descr="black-woman-writing-758x506 | Zikoko!">
              <a:extLst>
                <a:ext uri="{FF2B5EF4-FFF2-40B4-BE49-F238E27FC236}">
                  <a16:creationId xmlns:a16="http://schemas.microsoft.com/office/drawing/2014/main" id="{3A936AB8-46A8-E049-A3D8-DD46AD677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447" y="880378"/>
              <a:ext cx="3804880" cy="2539933"/>
            </a:xfrm>
            <a:prstGeom prst="rect">
              <a:avLst/>
            </a:prstGeom>
            <a:noFill/>
            <a:ln w="76200">
              <a:solidFill>
                <a:srgbClr val="FFB1AB"/>
              </a:solidFill>
            </a:ln>
            <a:extLst>
              <a:ext uri="{909E8E84-426E-40DD-AFC4-6F175D3DCCD1}">
                <a14:hiddenFill xmlns:a14="http://schemas.microsoft.com/office/drawing/2010/main">
                  <a:solidFill>
                    <a:srgbClr val="FFFFFF"/>
                  </a:solidFill>
                </a14:hiddenFill>
              </a:ext>
            </a:extLst>
          </p:spPr>
        </p:pic>
      </p:grpSp>
      <p:sp>
        <p:nvSpPr>
          <p:cNvPr id="12" name="Content Placeholder 2">
            <a:extLst>
              <a:ext uri="{FF2B5EF4-FFF2-40B4-BE49-F238E27FC236}">
                <a16:creationId xmlns:a16="http://schemas.microsoft.com/office/drawing/2014/main" id="{CD011F05-9002-4C41-B0D7-03E71DB3B4B9}"/>
              </a:ext>
            </a:extLst>
          </p:cNvPr>
          <p:cNvSpPr txBox="1">
            <a:spLocks/>
          </p:cNvSpPr>
          <p:nvPr/>
        </p:nvSpPr>
        <p:spPr>
          <a:xfrm>
            <a:off x="447707" y="3917494"/>
            <a:ext cx="3786748" cy="1076438"/>
          </a:xfrm>
          <a:prstGeom prst="rect">
            <a:avLst/>
          </a:prstGeom>
          <a:noFill/>
          <a:ln w="38100">
            <a:solidFill>
              <a:srgbClr val="FFB1AB"/>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Regular" panose="020005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Regular" panose="020005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Regular"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Regular"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Regular"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Who came to Elton John’s party?</a:t>
            </a:r>
            <a:br>
              <a:rPr lang="en-US" sz="1800" dirty="0">
                <a:latin typeface="Helvetica Neue" panose="02000503000000020004" pitchFamily="2" charset="0"/>
                <a:ea typeface="Helvetica Neue" panose="02000503000000020004" pitchFamily="2" charset="0"/>
                <a:cs typeface="Helvetica Neue" panose="02000503000000020004" pitchFamily="2" charset="0"/>
              </a:rPr>
            </a:br>
            <a:br>
              <a:rPr lang="en-US" sz="1800" dirty="0">
                <a:latin typeface="Helvetica Neue" panose="02000503000000020004" pitchFamily="2" charset="0"/>
                <a:ea typeface="Helvetica Neue" panose="02000503000000020004" pitchFamily="2" charset="0"/>
                <a:cs typeface="Helvetica Neue" panose="02000503000000020004" pitchFamily="2" charset="0"/>
              </a:rPr>
            </a:br>
            <a:r>
              <a:rPr lang="en-US" sz="1800" dirty="0">
                <a:latin typeface="Helvetica Neue" panose="02000503000000020004" pitchFamily="2" charset="0"/>
                <a:ea typeface="Helvetica Neue" panose="02000503000000020004" pitchFamily="2" charset="0"/>
                <a:cs typeface="Helvetica Neue" panose="02000503000000020004" pitchFamily="2" charset="0"/>
              </a:rPr>
              <a:t>Dana knows who came to Elton John’s party.</a:t>
            </a:r>
          </a:p>
        </p:txBody>
      </p:sp>
      <p:grpSp>
        <p:nvGrpSpPr>
          <p:cNvPr id="14" name="Group 13">
            <a:extLst>
              <a:ext uri="{FF2B5EF4-FFF2-40B4-BE49-F238E27FC236}">
                <a16:creationId xmlns:a16="http://schemas.microsoft.com/office/drawing/2014/main" id="{7D68721D-30A4-3D49-9A21-197362BDE1B3}"/>
              </a:ext>
            </a:extLst>
          </p:cNvPr>
          <p:cNvGrpSpPr/>
          <p:nvPr/>
        </p:nvGrpSpPr>
        <p:grpSpPr>
          <a:xfrm>
            <a:off x="7545288" y="3995910"/>
            <a:ext cx="2482247" cy="1918470"/>
            <a:chOff x="7428552" y="3995910"/>
            <a:chExt cx="2482247" cy="1918470"/>
          </a:xfrm>
        </p:grpSpPr>
        <p:pic>
          <p:nvPicPr>
            <p:cNvPr id="3078" name="Picture 6" descr="New Data Analytics Certificate at Three Rivers Community College – Three  Rivers Community College">
              <a:extLst>
                <a:ext uri="{FF2B5EF4-FFF2-40B4-BE49-F238E27FC236}">
                  <a16:creationId xmlns:a16="http://schemas.microsoft.com/office/drawing/2014/main" id="{AE4EC65A-2108-3542-B328-D0678DE2D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8552" y="3995910"/>
              <a:ext cx="2365710" cy="1577141"/>
            </a:xfrm>
            <a:prstGeom prst="rect">
              <a:avLst/>
            </a:prstGeom>
            <a:noFill/>
            <a:ln w="76200">
              <a:solidFill>
                <a:srgbClr val="FFB1AB"/>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8B0DFF-0027-9B4E-96AB-AA0548C470C4}"/>
                </a:ext>
              </a:extLst>
            </p:cNvPr>
            <p:cNvSpPr txBox="1"/>
            <p:nvPr/>
          </p:nvSpPr>
          <p:spPr>
            <a:xfrm>
              <a:off x="7529209" y="5637381"/>
              <a:ext cx="2381590" cy="276999"/>
            </a:xfrm>
            <a:prstGeom prst="rect">
              <a:avLst/>
            </a:prstGeom>
            <a:noFill/>
          </p:spPr>
          <p:txBody>
            <a:bodyPr wrap="square" rtlCol="0">
              <a:spAutoFit/>
            </a:bodyPr>
            <a:lstStyle/>
            <a:p>
              <a:pPr algn="ctr"/>
              <a:r>
                <a:rPr lang="en-US" sz="600" dirty="0">
                  <a:solidFill>
                    <a:schemeClr val="bg1">
                      <a:lumMod val="65000"/>
                    </a:schemeClr>
                  </a:solidFill>
                </a:rPr>
                <a:t>https://</a:t>
              </a:r>
              <a:r>
                <a:rPr lang="en-US" sz="600" dirty="0" err="1">
                  <a:solidFill>
                    <a:schemeClr val="bg1">
                      <a:lumMod val="65000"/>
                    </a:schemeClr>
                  </a:solidFill>
                </a:rPr>
                <a:t>www.threerivers.edu</a:t>
              </a:r>
              <a:r>
                <a:rPr lang="en-US" sz="600" dirty="0">
                  <a:solidFill>
                    <a:schemeClr val="bg1">
                      <a:lumMod val="65000"/>
                    </a:schemeClr>
                  </a:solidFill>
                </a:rPr>
                <a:t>/2020/07/31/new-data-analytics-certificate-at-three-rivers-community-college/</a:t>
              </a:r>
            </a:p>
          </p:txBody>
        </p:sp>
      </p:grpSp>
      <p:grpSp>
        <p:nvGrpSpPr>
          <p:cNvPr id="19" name="Group 18">
            <a:extLst>
              <a:ext uri="{FF2B5EF4-FFF2-40B4-BE49-F238E27FC236}">
                <a16:creationId xmlns:a16="http://schemas.microsoft.com/office/drawing/2014/main" id="{5778FD6E-0CF8-744A-AC1E-6D33271B4E20}"/>
              </a:ext>
            </a:extLst>
          </p:cNvPr>
          <p:cNvGrpSpPr/>
          <p:nvPr/>
        </p:nvGrpSpPr>
        <p:grpSpPr>
          <a:xfrm>
            <a:off x="4616950" y="3917494"/>
            <a:ext cx="2474514" cy="1977001"/>
            <a:chOff x="4616950" y="3917494"/>
            <a:chExt cx="2474514" cy="1977001"/>
          </a:xfrm>
        </p:grpSpPr>
        <p:pic>
          <p:nvPicPr>
            <p:cNvPr id="3080" name="Picture 8" descr="Facebook wants to invent the personal paparazzi - UP' Magazine">
              <a:extLst>
                <a:ext uri="{FF2B5EF4-FFF2-40B4-BE49-F238E27FC236}">
                  <a16:creationId xmlns:a16="http://schemas.microsoft.com/office/drawing/2014/main" id="{3586C0BF-9492-5647-9210-B2A5AC565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6950" y="3917494"/>
              <a:ext cx="2448565" cy="1641750"/>
            </a:xfrm>
            <a:prstGeom prst="rect">
              <a:avLst/>
            </a:prstGeom>
            <a:noFill/>
            <a:ln w="76200">
              <a:solidFill>
                <a:srgbClr val="B9B3F4"/>
              </a:solidFill>
            </a:ln>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73B2B45-EED6-D645-B40D-F702CC51C974}"/>
                </a:ext>
              </a:extLst>
            </p:cNvPr>
            <p:cNvSpPr txBox="1"/>
            <p:nvPr/>
          </p:nvSpPr>
          <p:spPr>
            <a:xfrm>
              <a:off x="4616950" y="5617496"/>
              <a:ext cx="2474514" cy="276999"/>
            </a:xfrm>
            <a:prstGeom prst="rect">
              <a:avLst/>
            </a:prstGeom>
            <a:noFill/>
          </p:spPr>
          <p:txBody>
            <a:bodyPr wrap="square" rtlCol="0">
              <a:spAutoFit/>
            </a:bodyPr>
            <a:lstStyle/>
            <a:p>
              <a:pPr algn="ctr"/>
              <a:r>
                <a:rPr lang="en-US" sz="6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https://up-</a:t>
              </a:r>
              <a:r>
                <a:rPr lang="en-US" sz="6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magazine.info</a:t>
              </a:r>
              <a:r>
                <a:rPr lang="en-US" sz="6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US" sz="6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en</a:t>
              </a:r>
              <a:r>
                <a:rPr lang="en-US" sz="6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/technologies-a-la-pointe/lab/7529-facebook-veut-inventer-le-paparazzi-personnel/</a:t>
              </a:r>
            </a:p>
          </p:txBody>
        </p:sp>
      </p:grpSp>
      <p:pic>
        <p:nvPicPr>
          <p:cNvPr id="21" name="Picture 20">
            <a:extLst>
              <a:ext uri="{FF2B5EF4-FFF2-40B4-BE49-F238E27FC236}">
                <a16:creationId xmlns:a16="http://schemas.microsoft.com/office/drawing/2014/main" id="{701AA142-2ED4-294A-895E-453592984572}"/>
              </a:ext>
            </a:extLst>
          </p:cNvPr>
          <p:cNvPicPr>
            <a:picLocks noChangeAspect="1"/>
          </p:cNvPicPr>
          <p:nvPr/>
        </p:nvPicPr>
        <p:blipFill>
          <a:blip r:embed="rId7"/>
          <a:stretch>
            <a:fillRect/>
          </a:stretch>
        </p:blipFill>
        <p:spPr>
          <a:xfrm flipH="1">
            <a:off x="2501908" y="5180003"/>
            <a:ext cx="1450338" cy="1288129"/>
          </a:xfrm>
          <a:prstGeom prst="rect">
            <a:avLst/>
          </a:prstGeom>
        </p:spPr>
      </p:pic>
    </p:spTree>
    <p:extLst>
      <p:ext uri="{BB962C8B-B14F-4D97-AF65-F5344CB8AC3E}">
        <p14:creationId xmlns:p14="http://schemas.microsoft.com/office/powerpoint/2010/main" val="9983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624E-8216-6845-87E1-F7A144A6CD8E}"/>
              </a:ext>
            </a:extLst>
          </p:cNvPr>
          <p:cNvSpPr>
            <a:spLocks noGrp="1"/>
          </p:cNvSpPr>
          <p:nvPr>
            <p:ph type="title"/>
          </p:nvPr>
        </p:nvSpPr>
        <p:spPr/>
        <p:txBody>
          <a:bodyPr/>
          <a:lstStyle/>
          <a:p>
            <a:r>
              <a:rPr lang="en-US" b="1" dirty="0"/>
              <a:t>Goal Theories</a:t>
            </a:r>
            <a:endParaRPr lang="en-US" dirty="0"/>
          </a:p>
        </p:txBody>
      </p:sp>
      <p:sp>
        <p:nvSpPr>
          <p:cNvPr id="3" name="Content Placeholder 2">
            <a:extLst>
              <a:ext uri="{FF2B5EF4-FFF2-40B4-BE49-F238E27FC236}">
                <a16:creationId xmlns:a16="http://schemas.microsoft.com/office/drawing/2014/main" id="{641DD032-DF72-8642-A930-C9B347CE37AB}"/>
              </a:ext>
            </a:extLst>
          </p:cNvPr>
          <p:cNvSpPr>
            <a:spLocks noGrp="1"/>
          </p:cNvSpPr>
          <p:nvPr>
            <p:ph idx="1"/>
          </p:nvPr>
        </p:nvSpPr>
        <p:spPr/>
        <p:txBody>
          <a:bodyPr>
            <a:normAutofit/>
          </a:bodyPr>
          <a:lstStyle/>
          <a:p>
            <a:pPr marL="0" indent="0">
              <a:buNone/>
            </a:pPr>
            <a:r>
              <a:rPr lang="en-US" dirty="0"/>
              <a:t>MS licensed by non-exhaustive contextual goals</a:t>
            </a:r>
            <a:r>
              <a:rPr lang="en-US" b="1" dirty="0"/>
              <a:t>.</a:t>
            </a:r>
            <a:br>
              <a:rPr lang="en-US" b="1" dirty="0"/>
            </a:br>
            <a:r>
              <a:rPr lang="en-US" sz="1600" dirty="0">
                <a:solidFill>
                  <a:schemeClr val="bg1">
                    <a:lumMod val="50000"/>
                  </a:schemeClr>
                </a:solidFill>
              </a:rPr>
              <a:t>(</a:t>
            </a:r>
            <a:r>
              <a:rPr lang="en-US" sz="1600" dirty="0" err="1">
                <a:solidFill>
                  <a:schemeClr val="bg1">
                    <a:lumMod val="50000"/>
                  </a:schemeClr>
                </a:solidFill>
              </a:rPr>
              <a:t>Groenendijk</a:t>
            </a:r>
            <a:r>
              <a:rPr lang="en-US" sz="1600" dirty="0">
                <a:solidFill>
                  <a:schemeClr val="bg1">
                    <a:lumMod val="50000"/>
                  </a:schemeClr>
                </a:solidFill>
              </a:rPr>
              <a:t> &amp; </a:t>
            </a:r>
            <a:r>
              <a:rPr lang="en-US" sz="1600" dirty="0" err="1">
                <a:solidFill>
                  <a:schemeClr val="bg1">
                    <a:lumMod val="50000"/>
                  </a:schemeClr>
                </a:solidFill>
              </a:rPr>
              <a:t>Stokhof</a:t>
            </a:r>
            <a:r>
              <a:rPr lang="en-US" sz="1600" dirty="0">
                <a:solidFill>
                  <a:schemeClr val="bg1">
                    <a:lumMod val="50000"/>
                  </a:schemeClr>
                </a:solidFill>
              </a:rPr>
              <a:t> 1982, 1984; Ginzburg 1995; Asher &amp; </a:t>
            </a:r>
            <a:r>
              <a:rPr lang="en-US" sz="1600" dirty="0" err="1">
                <a:solidFill>
                  <a:schemeClr val="bg1">
                    <a:lumMod val="50000"/>
                  </a:schemeClr>
                </a:solidFill>
              </a:rPr>
              <a:t>Lascarides</a:t>
            </a:r>
            <a:r>
              <a:rPr lang="en-US" sz="1600" dirty="0">
                <a:solidFill>
                  <a:schemeClr val="bg1">
                    <a:lumMod val="50000"/>
                  </a:schemeClr>
                </a:solidFill>
              </a:rPr>
              <a:t> 1998; Beck &amp; </a:t>
            </a:r>
            <a:r>
              <a:rPr lang="en-US" sz="1600" dirty="0" err="1">
                <a:solidFill>
                  <a:schemeClr val="bg1">
                    <a:lumMod val="50000"/>
                  </a:schemeClr>
                </a:solidFill>
              </a:rPr>
              <a:t>Rullmann</a:t>
            </a:r>
            <a:r>
              <a:rPr lang="en-US" sz="1600" dirty="0">
                <a:solidFill>
                  <a:schemeClr val="bg1">
                    <a:lumMod val="50000"/>
                  </a:schemeClr>
                </a:solidFill>
              </a:rPr>
              <a:t> 1999; </a:t>
            </a:r>
            <a:r>
              <a:rPr lang="en-US" sz="1600" dirty="0" err="1">
                <a:solidFill>
                  <a:schemeClr val="bg1">
                    <a:lumMod val="50000"/>
                  </a:schemeClr>
                </a:solidFill>
              </a:rPr>
              <a:t>Lahiri</a:t>
            </a:r>
            <a:r>
              <a:rPr lang="en-US" sz="1600" dirty="0">
                <a:solidFill>
                  <a:schemeClr val="bg1">
                    <a:lumMod val="50000"/>
                  </a:schemeClr>
                </a:solidFill>
              </a:rPr>
              <a:t> 2002; van </a:t>
            </a:r>
            <a:r>
              <a:rPr lang="en-US" sz="1600" dirty="0" err="1">
                <a:solidFill>
                  <a:schemeClr val="bg1">
                    <a:lumMod val="50000"/>
                  </a:schemeClr>
                </a:solidFill>
              </a:rPr>
              <a:t>Rooij</a:t>
            </a:r>
            <a:r>
              <a:rPr lang="en-US" sz="1600" dirty="0">
                <a:solidFill>
                  <a:schemeClr val="bg1">
                    <a:lumMod val="50000"/>
                  </a:schemeClr>
                </a:solidFill>
              </a:rPr>
              <a:t> 2003, 2004; Schulz &amp; van </a:t>
            </a:r>
            <a:r>
              <a:rPr lang="en-US" sz="1600" dirty="0" err="1">
                <a:solidFill>
                  <a:schemeClr val="bg1">
                    <a:lumMod val="50000"/>
                  </a:schemeClr>
                </a:solidFill>
              </a:rPr>
              <a:t>Rooij</a:t>
            </a:r>
            <a:r>
              <a:rPr lang="en-US" sz="1600" dirty="0">
                <a:solidFill>
                  <a:schemeClr val="bg1">
                    <a:lumMod val="50000"/>
                  </a:schemeClr>
                </a:solidFill>
              </a:rPr>
              <a:t> 2004; IS folks, Theiler et al 2019; </a:t>
            </a:r>
            <a:r>
              <a:rPr lang="en-US" sz="1600" dirty="0" err="1">
                <a:solidFill>
                  <a:schemeClr val="bg1">
                    <a:lumMod val="50000"/>
                  </a:schemeClr>
                </a:solidFill>
              </a:rPr>
              <a:t>Roelofsen</a:t>
            </a:r>
            <a:r>
              <a:rPr lang="en-US" sz="1600" dirty="0">
                <a:solidFill>
                  <a:schemeClr val="bg1">
                    <a:lumMod val="50000"/>
                  </a:schemeClr>
                </a:solidFill>
              </a:rPr>
              <a:t> &amp; </a:t>
            </a:r>
            <a:r>
              <a:rPr lang="en-US" sz="1600" dirty="0" err="1">
                <a:solidFill>
                  <a:schemeClr val="bg1">
                    <a:lumMod val="50000"/>
                  </a:schemeClr>
                </a:solidFill>
              </a:rPr>
              <a:t>Dotlačil</a:t>
            </a:r>
            <a:r>
              <a:rPr lang="en-US" sz="1600" dirty="0">
                <a:solidFill>
                  <a:schemeClr val="bg1">
                    <a:lumMod val="50000"/>
                  </a:schemeClr>
                </a:solidFill>
              </a:rPr>
              <a:t> 2019)</a:t>
            </a:r>
          </a:p>
          <a:p>
            <a:pPr marL="0" indent="0">
              <a:buNone/>
            </a:pPr>
            <a:endParaRPr lang="en-US" dirty="0"/>
          </a:p>
          <a:p>
            <a:r>
              <a:rPr lang="en-US" dirty="0"/>
              <a:t>All questions should allow MS when goals are MS, </a:t>
            </a:r>
            <a:r>
              <a:rPr lang="en-US" i="1" dirty="0" err="1"/>
              <a:t>ceterus</a:t>
            </a:r>
            <a:r>
              <a:rPr lang="en-US" i="1" dirty="0"/>
              <a:t> </a:t>
            </a:r>
            <a:r>
              <a:rPr lang="en-US" i="1" dirty="0" err="1"/>
              <a:t>peribus</a:t>
            </a:r>
            <a:r>
              <a:rPr lang="en-US" dirty="0"/>
              <a:t>…</a:t>
            </a:r>
          </a:p>
          <a:p>
            <a:endParaRPr lang="en-US" dirty="0"/>
          </a:p>
          <a:p>
            <a:r>
              <a:rPr lang="en-US" dirty="0"/>
              <a:t>MS will never be </a:t>
            </a:r>
            <a:r>
              <a:rPr lang="en-US" i="1" dirty="0"/>
              <a:t>more informative </a:t>
            </a:r>
            <a:r>
              <a:rPr lang="en-US" dirty="0"/>
              <a:t>than MA (Van </a:t>
            </a:r>
            <a:r>
              <a:rPr lang="en-US" dirty="0" err="1"/>
              <a:t>Rooij</a:t>
            </a:r>
            <a:r>
              <a:rPr lang="en-US" dirty="0"/>
              <a:t> 2003, 2004)</a:t>
            </a:r>
          </a:p>
        </p:txBody>
      </p:sp>
      <p:sp>
        <p:nvSpPr>
          <p:cNvPr id="4" name="Slide Number Placeholder 3">
            <a:extLst>
              <a:ext uri="{FF2B5EF4-FFF2-40B4-BE49-F238E27FC236}">
                <a16:creationId xmlns:a16="http://schemas.microsoft.com/office/drawing/2014/main" id="{90A2CB83-0485-F04C-8BE9-BCD08E9EA304}"/>
              </a:ext>
            </a:extLst>
          </p:cNvPr>
          <p:cNvSpPr>
            <a:spLocks noGrp="1"/>
          </p:cNvSpPr>
          <p:nvPr>
            <p:ph type="sldNum" sz="quarter" idx="12"/>
          </p:nvPr>
        </p:nvSpPr>
        <p:spPr/>
        <p:txBody>
          <a:bodyPr/>
          <a:lstStyle/>
          <a:p>
            <a:fld id="{FEB9F926-EAA6-3E43-AD95-B802FED0C1D7}" type="slidenum">
              <a:rPr lang="en-US" smtClean="0"/>
              <a:t>12</a:t>
            </a:fld>
            <a:endParaRPr lang="en-US"/>
          </a:p>
        </p:txBody>
      </p:sp>
    </p:spTree>
    <p:extLst>
      <p:ext uri="{BB962C8B-B14F-4D97-AF65-F5344CB8AC3E}">
        <p14:creationId xmlns:p14="http://schemas.microsoft.com/office/powerpoint/2010/main" val="14489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9AF-0C39-3F4E-A4FE-BE6E8820C9AD}"/>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54D9A20A-E9C8-224E-BA92-BD8E64B5592D}"/>
              </a:ext>
            </a:extLst>
          </p:cNvPr>
          <p:cNvSpPr>
            <a:spLocks noGrp="1"/>
          </p:cNvSpPr>
          <p:nvPr>
            <p:ph idx="1"/>
          </p:nvPr>
        </p:nvSpPr>
        <p:spPr/>
        <p:txBody>
          <a:bodyPr>
            <a:normAutofit/>
          </a:bodyPr>
          <a:lstStyle/>
          <a:p>
            <a:pPr marL="0" indent="0">
              <a:buNone/>
            </a:pPr>
            <a:r>
              <a:rPr lang="en-US" b="1" dirty="0">
                <a:latin typeface="Helvetica Neue" panose="02000503000000020004" pitchFamily="2" charset="0"/>
                <a:ea typeface="Helvetica Neue" panose="02000503000000020004" pitchFamily="2" charset="0"/>
                <a:cs typeface="Helvetica Neue" panose="02000503000000020004" pitchFamily="2" charset="0"/>
              </a:rPr>
              <a:t>H1 | Modal </a:t>
            </a:r>
            <a:r>
              <a:rPr lang="en-US" b="1"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(/non-finite)</a:t>
            </a:r>
            <a:r>
              <a:rPr lang="en-US" b="1" dirty="0">
                <a:latin typeface="Helvetica Neue" panose="02000503000000020004" pitchFamily="2" charset="0"/>
                <a:ea typeface="Helvetica Neue" panose="02000503000000020004" pitchFamily="2" charset="0"/>
                <a:cs typeface="Helvetica Neue" panose="02000503000000020004" pitchFamily="2" charset="0"/>
              </a:rPr>
              <a:t> is </a:t>
            </a:r>
            <a:r>
              <a:rPr lang="en-US" b="1" u="sng" dirty="0">
                <a:solidFill>
                  <a:srgbClr val="BCBAFF"/>
                </a:solidFill>
                <a:latin typeface="Helvetica Neue" panose="02000503000000020004" pitchFamily="2" charset="0"/>
                <a:ea typeface="Helvetica Neue" panose="02000503000000020004" pitchFamily="2" charset="0"/>
                <a:cs typeface="Helvetica Neue" panose="02000503000000020004" pitchFamily="2" charset="0"/>
              </a:rPr>
              <a:t>necessary</a:t>
            </a:r>
            <a:r>
              <a:rPr lang="en-US" b="1" dirty="0">
                <a:latin typeface="Helvetica Neue" panose="02000503000000020004" pitchFamily="2" charset="0"/>
                <a:ea typeface="Helvetica Neue" panose="02000503000000020004" pitchFamily="2" charset="0"/>
                <a:cs typeface="Helvetica Neue" panose="02000503000000020004" pitchFamily="2" charset="0"/>
              </a:rPr>
              <a:t> for MS.</a:t>
            </a:r>
            <a:br>
              <a:rPr lang="en-US" b="1" dirty="0">
                <a:latin typeface="Helvetica Neue" panose="02000503000000020004" pitchFamily="2" charset="0"/>
                <a:ea typeface="Helvetica Neue" panose="02000503000000020004" pitchFamily="2" charset="0"/>
                <a:cs typeface="Helvetica Neue" panose="02000503000000020004" pitchFamily="2" charset="0"/>
              </a:rPr>
            </a:br>
            <a:r>
              <a:rPr lang="en-US" b="1" dirty="0">
                <a:latin typeface="Helvetica Neue" panose="02000503000000020004" pitchFamily="2" charset="0"/>
                <a:ea typeface="Helvetica Neue" panose="02000503000000020004" pitchFamily="2" charset="0"/>
                <a:cs typeface="Helvetica Neue" panose="02000503000000020004" pitchFamily="2" charset="0"/>
              </a:rPr>
              <a:t>	</a:t>
            </a:r>
            <a:r>
              <a:rPr lang="en-US" dirty="0">
                <a:latin typeface="Helvetica Neue" panose="02000503000000020004" pitchFamily="2" charset="0"/>
                <a:ea typeface="Helvetica Neue" panose="02000503000000020004" pitchFamily="2" charset="0"/>
                <a:cs typeface="Helvetica Neue" panose="02000503000000020004" pitchFamily="2" charset="0"/>
              </a:rPr>
              <a:t>MS should be accepted only in the presence of</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	modal/non-finite clauses, modulo pragmatics.</a:t>
            </a: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b="1" dirty="0">
                <a:latin typeface="Helvetica Neue" panose="02000503000000020004" pitchFamily="2" charset="0"/>
                <a:ea typeface="Helvetica Neue" panose="02000503000000020004" pitchFamily="2" charset="0"/>
                <a:cs typeface="Helvetica Neue" panose="02000503000000020004" pitchFamily="2" charset="0"/>
              </a:rPr>
              <a:t>H0 | Modal </a:t>
            </a:r>
            <a:r>
              <a:rPr lang="en-US" b="1"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(/non-finite)</a:t>
            </a:r>
            <a:r>
              <a:rPr lang="en-US" b="1" dirty="0">
                <a:latin typeface="Helvetica Neue" panose="02000503000000020004" pitchFamily="2" charset="0"/>
                <a:ea typeface="Helvetica Neue" panose="02000503000000020004" pitchFamily="2" charset="0"/>
                <a:cs typeface="Helvetica Neue" panose="02000503000000020004" pitchFamily="2" charset="0"/>
              </a:rPr>
              <a:t> is </a:t>
            </a:r>
            <a:r>
              <a:rPr lang="en-US" b="1" u="sng" dirty="0">
                <a:solidFill>
                  <a:srgbClr val="BCBAFF"/>
                </a:solidFill>
                <a:latin typeface="Helvetica Neue" panose="02000503000000020004" pitchFamily="2" charset="0"/>
                <a:ea typeface="Helvetica Neue" panose="02000503000000020004" pitchFamily="2" charset="0"/>
                <a:cs typeface="Helvetica Neue" panose="02000503000000020004" pitchFamily="2" charset="0"/>
              </a:rPr>
              <a:t>not necessary</a:t>
            </a:r>
            <a:r>
              <a:rPr lang="en-US" b="1" dirty="0">
                <a:solidFill>
                  <a:srgbClr val="BCBAFF"/>
                </a:solidFill>
                <a:latin typeface="Helvetica Neue" panose="02000503000000020004" pitchFamily="2" charset="0"/>
                <a:ea typeface="Helvetica Neue" panose="02000503000000020004" pitchFamily="2" charset="0"/>
                <a:cs typeface="Helvetica Neue" panose="02000503000000020004" pitchFamily="2" charset="0"/>
              </a:rPr>
              <a:t> </a:t>
            </a:r>
            <a:r>
              <a:rPr lang="en-US" b="1" dirty="0">
                <a:latin typeface="Helvetica Neue" panose="02000503000000020004" pitchFamily="2" charset="0"/>
                <a:ea typeface="Helvetica Neue" panose="02000503000000020004" pitchFamily="2" charset="0"/>
                <a:cs typeface="Helvetica Neue" panose="02000503000000020004" pitchFamily="2" charset="0"/>
              </a:rPr>
              <a:t>for MS.</a:t>
            </a: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	We should see acceptance across both clauses, 	modulo pragmatics.</a:t>
            </a:r>
          </a:p>
        </p:txBody>
      </p:sp>
      <p:sp>
        <p:nvSpPr>
          <p:cNvPr id="5" name="Slide Number Placeholder 4">
            <a:extLst>
              <a:ext uri="{FF2B5EF4-FFF2-40B4-BE49-F238E27FC236}">
                <a16:creationId xmlns:a16="http://schemas.microsoft.com/office/drawing/2014/main" id="{9029B576-5923-694A-AF6D-66163220DD1C}"/>
              </a:ext>
            </a:extLst>
          </p:cNvPr>
          <p:cNvSpPr>
            <a:spLocks noGrp="1"/>
          </p:cNvSpPr>
          <p:nvPr>
            <p:ph type="sldNum" sz="quarter" idx="12"/>
          </p:nvPr>
        </p:nvSpPr>
        <p:spPr/>
        <p:txBody>
          <a:bodyPr/>
          <a:lstStyle/>
          <a:p>
            <a:fld id="{C37A6A5D-4452-2B46-A9F4-EDAA047C7BD2}" type="slidenum">
              <a:rPr lang="en-US" smtClean="0"/>
              <a:t>13</a:t>
            </a:fld>
            <a:endParaRPr lang="en-US"/>
          </a:p>
        </p:txBody>
      </p:sp>
    </p:spTree>
    <p:extLst>
      <p:ext uri="{BB962C8B-B14F-4D97-AF65-F5344CB8AC3E}">
        <p14:creationId xmlns:p14="http://schemas.microsoft.com/office/powerpoint/2010/main" val="318172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F572-0E87-0544-AF85-9C2DF548756F}"/>
              </a:ext>
            </a:extLst>
          </p:cNvPr>
          <p:cNvSpPr>
            <a:spLocks noGrp="1"/>
          </p:cNvSpPr>
          <p:nvPr>
            <p:ph type="title"/>
          </p:nvPr>
        </p:nvSpPr>
        <p:spPr/>
        <p:txBody>
          <a:bodyPr/>
          <a:lstStyle/>
          <a:p>
            <a:r>
              <a:rPr lang="en-US" b="1" dirty="0"/>
              <a:t>Stimuli</a:t>
            </a:r>
            <a:r>
              <a:rPr lang="en-US" dirty="0"/>
              <a:t> | -FIN </a:t>
            </a:r>
            <a:r>
              <a:rPr lang="en-US" i="1" dirty="0"/>
              <a:t>where</a:t>
            </a:r>
          </a:p>
        </p:txBody>
      </p:sp>
      <p:sp>
        <p:nvSpPr>
          <p:cNvPr id="3" name="Content Placeholder 2">
            <a:extLst>
              <a:ext uri="{FF2B5EF4-FFF2-40B4-BE49-F238E27FC236}">
                <a16:creationId xmlns:a16="http://schemas.microsoft.com/office/drawing/2014/main" id="{DBB01A00-5D8A-4844-8CDC-550A4791BF9C}"/>
              </a:ext>
            </a:extLst>
          </p:cNvPr>
          <p:cNvSpPr>
            <a:spLocks noGrp="1"/>
          </p:cNvSpPr>
          <p:nvPr>
            <p:ph idx="1"/>
          </p:nvPr>
        </p:nvSpPr>
        <p:spPr>
          <a:xfrm>
            <a:off x="707231" y="2076153"/>
            <a:ext cx="8872538" cy="3671441"/>
          </a:xfrm>
        </p:spPr>
        <p:txBody>
          <a:bodyPr>
            <a:normAutofit fontScale="92500" lnSpcReduction="20000"/>
          </a:bodyPr>
          <a:lstStyle/>
          <a:p>
            <a:pPr marL="0" indent="0">
              <a:buNone/>
            </a:pPr>
            <a:r>
              <a:rPr lang="en-US" dirty="0">
                <a:latin typeface="Andale Mono" panose="020B0509000000000004" pitchFamily="49" charset="0"/>
                <a:ea typeface="Helvetica Neue" panose="02000503000000020004" pitchFamily="2" charset="0"/>
                <a:cs typeface="Helvetica Neue" panose="02000503000000020004" pitchFamily="2" charset="0"/>
              </a:rPr>
              <a:t>Billy and his neighbors are playing hide and seek in the park. It is his turn to close his eyes and count to ten. </a:t>
            </a:r>
          </a:p>
          <a:p>
            <a:pPr marL="0" indent="0">
              <a:buNone/>
            </a:pPr>
            <a:endParaRPr lang="en-US" dirty="0">
              <a:latin typeface="Andale Mono" panose="020B0509000000000004" pitchFamily="49" charset="0"/>
              <a:ea typeface="Helvetica Neue" panose="02000503000000020004" pitchFamily="2" charset="0"/>
              <a:cs typeface="Helvetica Neue" panose="02000503000000020004" pitchFamily="2" charset="0"/>
            </a:endParaRPr>
          </a:p>
          <a:p>
            <a:pPr marL="0" indent="0">
              <a:buNone/>
            </a:pPr>
            <a:r>
              <a:rPr lang="en-US" dirty="0">
                <a:latin typeface="Andale Mono" panose="020B0509000000000004" pitchFamily="49" charset="0"/>
                <a:ea typeface="Helvetica Neue" panose="02000503000000020004" pitchFamily="2" charset="0"/>
                <a:cs typeface="Helvetica Neue" panose="02000503000000020004" pitchFamily="2" charset="0"/>
              </a:rPr>
              <a:t>Actually, his friends are hidden under the slide, in the tunnel, and behind the swings, but not in the tree. </a:t>
            </a:r>
          </a:p>
          <a:p>
            <a:pPr marL="0" indent="0">
              <a:buNone/>
            </a:pPr>
            <a:endParaRPr lang="en-US" dirty="0">
              <a:latin typeface="Andale Mono" panose="020B0509000000000004" pitchFamily="49" charset="0"/>
              <a:ea typeface="Helvetica Neue" panose="02000503000000020004" pitchFamily="2" charset="0"/>
              <a:cs typeface="Helvetica Neue" panose="02000503000000020004" pitchFamily="2" charset="0"/>
            </a:endParaRPr>
          </a:p>
          <a:p>
            <a:pPr marL="0" indent="0">
              <a:buNone/>
            </a:pPr>
            <a:r>
              <a:rPr lang="en-US" dirty="0">
                <a:latin typeface="Andale Mono" panose="020B0509000000000004" pitchFamily="49" charset="0"/>
                <a:ea typeface="Helvetica Neue" panose="02000503000000020004" pitchFamily="2" charset="0"/>
                <a:cs typeface="Helvetica Neue" panose="02000503000000020004" pitchFamily="2" charset="0"/>
              </a:rPr>
              <a:t>After he is finished counting, he sees his classmate Jimmy, and asks Jimmy to help him find his friends. </a:t>
            </a:r>
          </a:p>
        </p:txBody>
      </p:sp>
      <p:sp>
        <p:nvSpPr>
          <p:cNvPr id="4" name="Slide Number Placeholder 3">
            <a:extLst>
              <a:ext uri="{FF2B5EF4-FFF2-40B4-BE49-F238E27FC236}">
                <a16:creationId xmlns:a16="http://schemas.microsoft.com/office/drawing/2014/main" id="{9D2E3B6B-131E-7641-BC40-D349AAA14A6C}"/>
              </a:ext>
            </a:extLst>
          </p:cNvPr>
          <p:cNvSpPr>
            <a:spLocks noGrp="1"/>
          </p:cNvSpPr>
          <p:nvPr>
            <p:ph type="sldNum" sz="quarter" idx="12"/>
          </p:nvPr>
        </p:nvSpPr>
        <p:spPr/>
        <p:txBody>
          <a:bodyPr/>
          <a:lstStyle/>
          <a:p>
            <a:fld id="{C37A6A5D-4452-2B46-A9F4-EDAA047C7BD2}" type="slidenum">
              <a:rPr lang="en-US" smtClean="0"/>
              <a:t>14</a:t>
            </a:fld>
            <a:endParaRPr lang="en-US"/>
          </a:p>
        </p:txBody>
      </p:sp>
    </p:spTree>
    <p:extLst>
      <p:ext uri="{BB962C8B-B14F-4D97-AF65-F5344CB8AC3E}">
        <p14:creationId xmlns:p14="http://schemas.microsoft.com/office/powerpoint/2010/main" val="203066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BE39-1BA4-6143-9993-9DD1C7DEC519}"/>
              </a:ext>
            </a:extLst>
          </p:cNvPr>
          <p:cNvSpPr>
            <a:spLocks noGrp="1"/>
          </p:cNvSpPr>
          <p:nvPr>
            <p:ph type="title"/>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Test</a:t>
            </a:r>
          </a:p>
        </p:txBody>
      </p:sp>
      <p:sp>
        <p:nvSpPr>
          <p:cNvPr id="4" name="Rectangle 3">
            <a:extLst>
              <a:ext uri="{FF2B5EF4-FFF2-40B4-BE49-F238E27FC236}">
                <a16:creationId xmlns:a16="http://schemas.microsoft.com/office/drawing/2014/main" id="{7A751BC7-574C-1D43-BBF2-33A54DBDAF03}"/>
              </a:ext>
            </a:extLst>
          </p:cNvPr>
          <p:cNvSpPr/>
          <p:nvPr/>
        </p:nvSpPr>
        <p:spPr>
          <a:xfrm>
            <a:off x="1036736" y="4840507"/>
            <a:ext cx="8213527" cy="1253058"/>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64D60F7A-6B18-F04E-8814-1926EBA6B685}"/>
              </a:ext>
            </a:extLst>
          </p:cNvPr>
          <p:cNvSpPr>
            <a:spLocks noGrp="1"/>
          </p:cNvSpPr>
          <p:nvPr>
            <p:ph idx="1"/>
          </p:nvPr>
        </p:nvSpPr>
        <p:spPr/>
        <p:txBody>
          <a:bodyPr/>
          <a:lstStyle/>
          <a:p>
            <a:pPr marL="0" indent="0" algn="ctr">
              <a:buNone/>
            </a:pPr>
            <a:r>
              <a:rPr lang="en-US" sz="2500" dirty="0">
                <a:latin typeface="Andale Mono" panose="020B0509000000000004" pitchFamily="49" charset="0"/>
                <a:ea typeface="Helvetica Neue" panose="02000503000000020004" pitchFamily="2" charset="0"/>
                <a:cs typeface="Helvetica Neue" panose="02000503000000020004" pitchFamily="2" charset="0"/>
              </a:rPr>
              <a:t>Jimmy says, “Under the slide.”</a:t>
            </a:r>
          </a:p>
          <a:p>
            <a:pPr marL="0" indent="0" algn="ctr">
              <a:buNone/>
            </a:pPr>
            <a:endParaRPr lang="en-US" sz="2500" dirty="0">
              <a:latin typeface="Andale Mono" panose="020B0509000000000004" pitchFamily="49" charset="0"/>
              <a:ea typeface="Helvetica Neue" panose="02000503000000020004" pitchFamily="2" charset="0"/>
              <a:cs typeface="Helvetica Neue" panose="02000503000000020004" pitchFamily="2" charset="0"/>
            </a:endParaRPr>
          </a:p>
          <a:p>
            <a:pPr marL="0" indent="0" algn="ctr">
              <a:buNone/>
            </a:pPr>
            <a:r>
              <a:rPr lang="en-US" sz="2500" dirty="0">
                <a:latin typeface="Andale Mono" panose="020B0509000000000004" pitchFamily="49" charset="0"/>
                <a:ea typeface="Helvetica Neue" panose="02000503000000020004" pitchFamily="2" charset="0"/>
                <a:cs typeface="Helvetica Neue" panose="02000503000000020004" pitchFamily="2" charset="0"/>
              </a:rPr>
              <a:t>Billy reports, “Jimmy knows where to find the people hiding.”</a:t>
            </a:r>
            <a:br>
              <a:rPr lang="en-US" dirty="0">
                <a:latin typeface="Andale Mono" panose="020B0509000000000004" pitchFamily="49" charset="0"/>
                <a:ea typeface="Helvetica Neue" panose="02000503000000020004" pitchFamily="2" charset="0"/>
                <a:cs typeface="Helvetica Neue" panose="02000503000000020004" pitchFamily="2" charset="0"/>
              </a:rPr>
            </a:br>
            <a:endParaRPr lang="en-US" dirty="0">
              <a:latin typeface="Andale Mono" panose="020B0509000000000004" pitchFamily="49" charset="0"/>
              <a:ea typeface="Helvetica Neue" panose="02000503000000020004" pitchFamily="2" charset="0"/>
              <a:cs typeface="Helvetica Neue" panose="02000503000000020004" pitchFamily="2" charset="0"/>
            </a:endParaRPr>
          </a:p>
          <a:p>
            <a:pPr marL="0" indent="0" algn="ctr">
              <a:buNone/>
            </a:pPr>
            <a:endParaRPr lang="en-US" dirty="0">
              <a:latin typeface="Andale Mono" panose="020B0509000000000004" pitchFamily="49" charset="0"/>
              <a:ea typeface="Helvetica Neue" panose="02000503000000020004" pitchFamily="2" charset="0"/>
              <a:cs typeface="Helvetica Neue" panose="02000503000000020004" pitchFamily="2" charset="0"/>
            </a:endParaRPr>
          </a:p>
          <a:p>
            <a:pPr marL="0" indent="0" algn="ctr">
              <a:buNone/>
            </a:pPr>
            <a:endParaRPr lang="en-US" dirty="0">
              <a:latin typeface="Andale Mono" panose="020B0509000000000004" pitchFamily="49" charset="0"/>
              <a:ea typeface="Helvetica Neue" panose="02000503000000020004" pitchFamily="2" charset="0"/>
              <a:cs typeface="Helvetica Neue" panose="02000503000000020004" pitchFamily="2" charset="0"/>
            </a:endParaRPr>
          </a:p>
          <a:p>
            <a:pPr marL="0" indent="0" algn="ctr">
              <a:buNone/>
            </a:pPr>
            <a:r>
              <a:rPr lang="en-US" dirty="0">
                <a:latin typeface="Andale Mono" panose="020B0509000000000004" pitchFamily="49" charset="0"/>
                <a:ea typeface="Helvetica Neue" panose="02000503000000020004" pitchFamily="2" charset="0"/>
                <a:cs typeface="Helvetica Neue" panose="02000503000000020004" pitchFamily="2" charset="0"/>
              </a:rPr>
              <a:t>Is Billy right?</a:t>
            </a:r>
          </a:p>
          <a:p>
            <a:pPr marL="0" indent="0" algn="ctr">
              <a:buNone/>
            </a:pPr>
            <a:r>
              <a:rPr lang="en-US" dirty="0">
                <a:latin typeface="Andale Mono" panose="020B0509000000000004" pitchFamily="49" charset="0"/>
                <a:ea typeface="Helvetica Neue" panose="02000503000000020004" pitchFamily="2" charset="0"/>
                <a:cs typeface="Helvetica Neue" panose="02000503000000020004" pitchFamily="2" charset="0"/>
              </a:rPr>
              <a:t>Yes					No</a:t>
            </a:r>
          </a:p>
        </p:txBody>
      </p:sp>
      <p:grpSp>
        <p:nvGrpSpPr>
          <p:cNvPr id="8" name="Group 7">
            <a:extLst>
              <a:ext uri="{FF2B5EF4-FFF2-40B4-BE49-F238E27FC236}">
                <a16:creationId xmlns:a16="http://schemas.microsoft.com/office/drawing/2014/main" id="{8EE43478-D97D-A848-8407-365E363ADFF3}"/>
              </a:ext>
            </a:extLst>
          </p:cNvPr>
          <p:cNvGrpSpPr/>
          <p:nvPr/>
        </p:nvGrpSpPr>
        <p:grpSpPr>
          <a:xfrm>
            <a:off x="4539014" y="185738"/>
            <a:ext cx="5440998" cy="2148648"/>
            <a:chOff x="4539014" y="185738"/>
            <a:chExt cx="5440998" cy="2148648"/>
          </a:xfrm>
        </p:grpSpPr>
        <p:sp>
          <p:nvSpPr>
            <p:cNvPr id="7" name="Rectangle 6">
              <a:extLst>
                <a:ext uri="{FF2B5EF4-FFF2-40B4-BE49-F238E27FC236}">
                  <a16:creationId xmlns:a16="http://schemas.microsoft.com/office/drawing/2014/main" id="{D9157E62-80D2-3846-930B-A2676831743D}"/>
                </a:ext>
              </a:extLst>
            </p:cNvPr>
            <p:cNvSpPr/>
            <p:nvPr/>
          </p:nvSpPr>
          <p:spPr>
            <a:xfrm>
              <a:off x="4539014" y="1748793"/>
              <a:ext cx="3694545" cy="585593"/>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Oval 5">
              <a:extLst>
                <a:ext uri="{FF2B5EF4-FFF2-40B4-BE49-F238E27FC236}">
                  <a16:creationId xmlns:a16="http://schemas.microsoft.com/office/drawing/2014/main" id="{D022DB87-6555-1E4B-9C70-68DE1181D123}"/>
                </a:ext>
              </a:extLst>
            </p:cNvPr>
            <p:cNvSpPr/>
            <p:nvPr/>
          </p:nvSpPr>
          <p:spPr>
            <a:xfrm>
              <a:off x="8520514" y="185738"/>
              <a:ext cx="1459498" cy="1470992"/>
            </a:xfrm>
            <a:prstGeom prst="ellipse">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MS</a:t>
              </a:r>
            </a:p>
            <a:p>
              <a:pPr algn="ctr"/>
              <a:r>
                <a:rPr lang="en-US"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Answer </a:t>
              </a:r>
            </a:p>
          </p:txBody>
        </p:sp>
      </p:grpSp>
      <p:grpSp>
        <p:nvGrpSpPr>
          <p:cNvPr id="10" name="Group 9">
            <a:extLst>
              <a:ext uri="{FF2B5EF4-FFF2-40B4-BE49-F238E27FC236}">
                <a16:creationId xmlns:a16="http://schemas.microsoft.com/office/drawing/2014/main" id="{0EEF49B7-1132-E24D-84C3-9B9C6CB50795}"/>
              </a:ext>
            </a:extLst>
          </p:cNvPr>
          <p:cNvGrpSpPr/>
          <p:nvPr/>
        </p:nvGrpSpPr>
        <p:grpSpPr>
          <a:xfrm>
            <a:off x="4645071" y="2719881"/>
            <a:ext cx="1458464" cy="1941237"/>
            <a:chOff x="3974243" y="1817393"/>
            <a:chExt cx="1458464" cy="1941237"/>
          </a:xfrm>
        </p:grpSpPr>
        <p:sp>
          <p:nvSpPr>
            <p:cNvPr id="11" name="Rectangle 10">
              <a:extLst>
                <a:ext uri="{FF2B5EF4-FFF2-40B4-BE49-F238E27FC236}">
                  <a16:creationId xmlns:a16="http://schemas.microsoft.com/office/drawing/2014/main" id="{26A4FE68-FFA3-B348-9CEE-52CAB6E476B1}"/>
                </a:ext>
              </a:extLst>
            </p:cNvPr>
            <p:cNvSpPr/>
            <p:nvPr/>
          </p:nvSpPr>
          <p:spPr>
            <a:xfrm>
              <a:off x="4238144" y="1817393"/>
              <a:ext cx="1194563" cy="483961"/>
            </a:xfrm>
            <a:prstGeom prst="rect">
              <a:avLst/>
            </a:prstGeom>
            <a:no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Oval 11">
              <a:extLst>
                <a:ext uri="{FF2B5EF4-FFF2-40B4-BE49-F238E27FC236}">
                  <a16:creationId xmlns:a16="http://schemas.microsoft.com/office/drawing/2014/main" id="{693755D3-1AB0-DF40-82A1-FF8232DA05A9}"/>
                </a:ext>
              </a:extLst>
            </p:cNvPr>
            <p:cNvSpPr/>
            <p:nvPr/>
          </p:nvSpPr>
          <p:spPr>
            <a:xfrm>
              <a:off x="3974243" y="2753924"/>
              <a:ext cx="996856" cy="1004706"/>
            </a:xfrm>
            <a:prstGeom prst="ellipse">
              <a:avLst/>
            </a:prstGeom>
            <a:solidFill>
              <a:srgbClr val="FFB1AB"/>
            </a:solidFill>
            <a:ln>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Verb</a:t>
              </a:r>
            </a:p>
          </p:txBody>
        </p:sp>
      </p:grpSp>
      <p:grpSp>
        <p:nvGrpSpPr>
          <p:cNvPr id="13" name="Group 12">
            <a:extLst>
              <a:ext uri="{FF2B5EF4-FFF2-40B4-BE49-F238E27FC236}">
                <a16:creationId xmlns:a16="http://schemas.microsoft.com/office/drawing/2014/main" id="{332D8830-DDC3-B94B-B9CB-5CB40A7CC63D}"/>
              </a:ext>
            </a:extLst>
          </p:cNvPr>
          <p:cNvGrpSpPr/>
          <p:nvPr/>
        </p:nvGrpSpPr>
        <p:grpSpPr>
          <a:xfrm>
            <a:off x="7270629" y="2691194"/>
            <a:ext cx="1481485" cy="1965852"/>
            <a:chOff x="1686721" y="1645565"/>
            <a:chExt cx="1481485" cy="1965852"/>
          </a:xfrm>
        </p:grpSpPr>
        <p:sp>
          <p:nvSpPr>
            <p:cNvPr id="14" name="Rectangle 13">
              <a:extLst>
                <a:ext uri="{FF2B5EF4-FFF2-40B4-BE49-F238E27FC236}">
                  <a16:creationId xmlns:a16="http://schemas.microsoft.com/office/drawing/2014/main" id="{98220FD8-59F3-9847-8C24-C1AE159BB48F}"/>
                </a:ext>
              </a:extLst>
            </p:cNvPr>
            <p:cNvSpPr/>
            <p:nvPr/>
          </p:nvSpPr>
          <p:spPr>
            <a:xfrm>
              <a:off x="1686721" y="1645565"/>
              <a:ext cx="1481485" cy="532357"/>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Oval 14">
              <a:extLst>
                <a:ext uri="{FF2B5EF4-FFF2-40B4-BE49-F238E27FC236}">
                  <a16:creationId xmlns:a16="http://schemas.microsoft.com/office/drawing/2014/main" id="{A23BB21E-A42B-4748-A9A9-5BAF36DF75B9}"/>
                </a:ext>
              </a:extLst>
            </p:cNvPr>
            <p:cNvSpPr/>
            <p:nvPr/>
          </p:nvSpPr>
          <p:spPr>
            <a:xfrm>
              <a:off x="1939750" y="2606711"/>
              <a:ext cx="996856" cy="1004706"/>
            </a:xfrm>
            <a:prstGeom prst="ellipse">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-FIN</a:t>
              </a:r>
            </a:p>
          </p:txBody>
        </p:sp>
      </p:grpSp>
      <p:sp>
        <p:nvSpPr>
          <p:cNvPr id="9" name="Slide Number Placeholder 8">
            <a:extLst>
              <a:ext uri="{FF2B5EF4-FFF2-40B4-BE49-F238E27FC236}">
                <a16:creationId xmlns:a16="http://schemas.microsoft.com/office/drawing/2014/main" id="{9D37A378-A787-224F-A54A-3FC4541463F8}"/>
              </a:ext>
            </a:extLst>
          </p:cNvPr>
          <p:cNvSpPr>
            <a:spLocks noGrp="1"/>
          </p:cNvSpPr>
          <p:nvPr>
            <p:ph type="sldNum" sz="quarter" idx="12"/>
          </p:nvPr>
        </p:nvSpPr>
        <p:spPr/>
        <p:txBody>
          <a:bodyPr/>
          <a:lstStyle/>
          <a:p>
            <a:fld id="{C37A6A5D-4452-2B46-A9F4-EDAA047C7BD2}" type="slidenum">
              <a:rPr lang="en-US" smtClean="0"/>
              <a:t>15</a:t>
            </a:fld>
            <a:endParaRPr lang="en-US"/>
          </a:p>
        </p:txBody>
      </p:sp>
      <p:grpSp>
        <p:nvGrpSpPr>
          <p:cNvPr id="16" name="Group 15">
            <a:extLst>
              <a:ext uri="{FF2B5EF4-FFF2-40B4-BE49-F238E27FC236}">
                <a16:creationId xmlns:a16="http://schemas.microsoft.com/office/drawing/2014/main" id="{8FB985E0-8B5C-044B-AFDE-D4578F1D991E}"/>
              </a:ext>
            </a:extLst>
          </p:cNvPr>
          <p:cNvGrpSpPr/>
          <p:nvPr/>
        </p:nvGrpSpPr>
        <p:grpSpPr>
          <a:xfrm>
            <a:off x="6108970" y="2691194"/>
            <a:ext cx="1156224" cy="1969924"/>
            <a:chOff x="1753180" y="1645565"/>
            <a:chExt cx="1156224" cy="1969924"/>
          </a:xfrm>
        </p:grpSpPr>
        <p:sp>
          <p:nvSpPr>
            <p:cNvPr id="17" name="Rectangle 16">
              <a:extLst>
                <a:ext uri="{FF2B5EF4-FFF2-40B4-BE49-F238E27FC236}">
                  <a16:creationId xmlns:a16="http://schemas.microsoft.com/office/drawing/2014/main" id="{76FD9778-C60F-6F40-845E-56AF3E1C612F}"/>
                </a:ext>
              </a:extLst>
            </p:cNvPr>
            <p:cNvSpPr/>
            <p:nvPr/>
          </p:nvSpPr>
          <p:spPr>
            <a:xfrm>
              <a:off x="1753180" y="1645565"/>
              <a:ext cx="1156224" cy="532357"/>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Oval 17">
              <a:extLst>
                <a:ext uri="{FF2B5EF4-FFF2-40B4-BE49-F238E27FC236}">
                  <a16:creationId xmlns:a16="http://schemas.microsoft.com/office/drawing/2014/main" id="{F279DDFA-7D89-BB4B-9BFE-0E99D7B5339B}"/>
                </a:ext>
              </a:extLst>
            </p:cNvPr>
            <p:cNvSpPr/>
            <p:nvPr/>
          </p:nvSpPr>
          <p:spPr>
            <a:xfrm>
              <a:off x="1832864" y="2610783"/>
              <a:ext cx="996856" cy="1004706"/>
            </a:xfrm>
            <a:prstGeom prst="ellipse">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WH</a:t>
              </a:r>
            </a:p>
          </p:txBody>
        </p:sp>
      </p:grpSp>
    </p:spTree>
    <p:extLst>
      <p:ext uri="{BB962C8B-B14F-4D97-AF65-F5344CB8AC3E}">
        <p14:creationId xmlns:p14="http://schemas.microsoft.com/office/powerpoint/2010/main" val="41690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CBC0-63CD-9E45-A297-CA241CFC2339}"/>
              </a:ext>
            </a:extLst>
          </p:cNvPr>
          <p:cNvSpPr>
            <a:spLocks noGrp="1"/>
          </p:cNvSpPr>
          <p:nvPr>
            <p:ph type="title"/>
          </p:nvPr>
        </p:nvSpPr>
        <p:spPr/>
        <p:txBody>
          <a:bodyPr>
            <a:normAutofit/>
          </a:bodyPr>
          <a:lstStyle/>
          <a:p>
            <a:r>
              <a:rPr lang="en-US" b="1" dirty="0"/>
              <a:t>Experiment 1</a:t>
            </a:r>
            <a:r>
              <a:rPr lang="en-US" dirty="0"/>
              <a:t> | Form Factors Only</a:t>
            </a:r>
            <a:br>
              <a:rPr lang="en-US" sz="3375" dirty="0"/>
            </a:br>
            <a:r>
              <a:rPr lang="en-US" sz="1800" dirty="0">
                <a:solidFill>
                  <a:schemeClr val="bg1">
                    <a:lumMod val="50000"/>
                  </a:schemeClr>
                </a:solidFill>
              </a:rPr>
              <a:t>n=232 (14 excluded for non-native speaker status )</a:t>
            </a:r>
          </a:p>
        </p:txBody>
      </p:sp>
      <p:sp>
        <p:nvSpPr>
          <p:cNvPr id="3" name="Content Placeholder 2">
            <a:extLst>
              <a:ext uri="{FF2B5EF4-FFF2-40B4-BE49-F238E27FC236}">
                <a16:creationId xmlns:a16="http://schemas.microsoft.com/office/drawing/2014/main" id="{FAE297AA-61D1-C54F-9724-A756EA9BFC0D}"/>
              </a:ext>
            </a:extLst>
          </p:cNvPr>
          <p:cNvSpPr>
            <a:spLocks noGrp="1"/>
          </p:cNvSpPr>
          <p:nvPr>
            <p:ph idx="1"/>
          </p:nvPr>
        </p:nvSpPr>
        <p:spPr/>
        <p:txBody>
          <a:bodyPr>
            <a:normAutofit lnSpcReduction="10000"/>
          </a:bodyPr>
          <a:lstStyle/>
          <a:p>
            <a:r>
              <a:rPr lang="en-US" sz="2200" dirty="0">
                <a:solidFill>
                  <a:schemeClr val="bg1">
                    <a:lumMod val="50000"/>
                  </a:schemeClr>
                </a:solidFill>
              </a:rPr>
              <a:t>Acceptability judgement task </a:t>
            </a:r>
          </a:p>
          <a:p>
            <a:r>
              <a:rPr lang="en-US" sz="2200" dirty="0">
                <a:solidFill>
                  <a:schemeClr val="bg1">
                    <a:lumMod val="50000"/>
                  </a:schemeClr>
                </a:solidFill>
              </a:rPr>
              <a:t>Qualtrics software (Provo, UT)</a:t>
            </a:r>
          </a:p>
          <a:p>
            <a:r>
              <a:rPr lang="en-US" sz="2200" dirty="0">
                <a:solidFill>
                  <a:schemeClr val="bg1">
                    <a:lumMod val="50000"/>
                  </a:schemeClr>
                </a:solidFill>
              </a:rPr>
              <a:t>Run in-lab</a:t>
            </a:r>
          </a:p>
          <a:p>
            <a:pPr marL="0" indent="0">
              <a:buNone/>
            </a:pPr>
            <a:endParaRPr lang="en-US" dirty="0"/>
          </a:p>
          <a:p>
            <a:pPr marL="0" indent="0">
              <a:buNone/>
            </a:pPr>
            <a:r>
              <a:rPr lang="en-US" dirty="0"/>
              <a:t>Within subjects</a:t>
            </a:r>
          </a:p>
          <a:p>
            <a:pPr lvl="1"/>
            <a:r>
              <a:rPr lang="en-US" b="1" dirty="0"/>
              <a:t>Answer</a:t>
            </a:r>
          </a:p>
          <a:p>
            <a:pPr lvl="1"/>
            <a:r>
              <a:rPr lang="en-US" b="1" dirty="0"/>
              <a:t>Matrix verb</a:t>
            </a:r>
          </a:p>
          <a:p>
            <a:pPr lvl="1"/>
            <a:r>
              <a:rPr lang="en-US" b="1" dirty="0"/>
              <a:t>Wh-word</a:t>
            </a:r>
          </a:p>
          <a:p>
            <a:pPr marL="0" indent="0">
              <a:buNone/>
            </a:pPr>
            <a:r>
              <a:rPr lang="en-US" dirty="0"/>
              <a:t>Between subjects: </a:t>
            </a:r>
            <a:r>
              <a:rPr lang="en-US" b="1" dirty="0"/>
              <a:t>finiteness</a:t>
            </a:r>
            <a:endParaRPr lang="en-US" dirty="0"/>
          </a:p>
          <a:p>
            <a:pPr marL="0" indent="0">
              <a:buNone/>
            </a:pPr>
            <a:r>
              <a:rPr lang="en-US" sz="2200" dirty="0">
                <a:solidFill>
                  <a:schemeClr val="bg1">
                    <a:lumMod val="50000"/>
                  </a:schemeClr>
                </a:solidFill>
              </a:rPr>
              <a:t>All factors fully crossed (32 lists)</a:t>
            </a:r>
          </a:p>
        </p:txBody>
      </p:sp>
      <p:sp>
        <p:nvSpPr>
          <p:cNvPr id="8" name="Slide Number Placeholder 7">
            <a:extLst>
              <a:ext uri="{FF2B5EF4-FFF2-40B4-BE49-F238E27FC236}">
                <a16:creationId xmlns:a16="http://schemas.microsoft.com/office/drawing/2014/main" id="{ACA472C0-B7CC-F74A-9309-F59B5397CFA6}"/>
              </a:ext>
            </a:extLst>
          </p:cNvPr>
          <p:cNvSpPr>
            <a:spLocks noGrp="1"/>
          </p:cNvSpPr>
          <p:nvPr>
            <p:ph type="sldNum" sz="quarter" idx="12"/>
          </p:nvPr>
        </p:nvSpPr>
        <p:spPr/>
        <p:txBody>
          <a:bodyPr/>
          <a:lstStyle/>
          <a:p>
            <a:fld id="{C37A6A5D-4452-2B46-A9F4-EDAA047C7BD2}" type="slidenum">
              <a:rPr lang="en-US" smtClean="0"/>
              <a:t>16</a:t>
            </a:fld>
            <a:endParaRPr lang="en-US"/>
          </a:p>
        </p:txBody>
      </p:sp>
      <p:grpSp>
        <p:nvGrpSpPr>
          <p:cNvPr id="9" name="Group 8">
            <a:extLst>
              <a:ext uri="{FF2B5EF4-FFF2-40B4-BE49-F238E27FC236}">
                <a16:creationId xmlns:a16="http://schemas.microsoft.com/office/drawing/2014/main" id="{3D6222BF-8519-0E42-80B0-F97ABD762468}"/>
              </a:ext>
            </a:extLst>
          </p:cNvPr>
          <p:cNvGrpSpPr/>
          <p:nvPr/>
        </p:nvGrpSpPr>
        <p:grpSpPr>
          <a:xfrm>
            <a:off x="2979351" y="2392218"/>
            <a:ext cx="6754965" cy="2002385"/>
            <a:chOff x="1702637" y="3187611"/>
            <a:chExt cx="6754965" cy="2002385"/>
          </a:xfrm>
          <a:noFill/>
        </p:grpSpPr>
        <p:grpSp>
          <p:nvGrpSpPr>
            <p:cNvPr id="10" name="Group 9">
              <a:extLst>
                <a:ext uri="{FF2B5EF4-FFF2-40B4-BE49-F238E27FC236}">
                  <a16:creationId xmlns:a16="http://schemas.microsoft.com/office/drawing/2014/main" id="{D54E0D24-7930-D14A-9C60-79F4CB3A9E79}"/>
                </a:ext>
              </a:extLst>
            </p:cNvPr>
            <p:cNvGrpSpPr/>
            <p:nvPr/>
          </p:nvGrpSpPr>
          <p:grpSpPr>
            <a:xfrm>
              <a:off x="5823226" y="3187611"/>
              <a:ext cx="2634376" cy="1388925"/>
              <a:chOff x="5823226" y="3187611"/>
              <a:chExt cx="2634376" cy="1388925"/>
            </a:xfrm>
            <a:grpFill/>
          </p:grpSpPr>
          <p:sp>
            <p:nvSpPr>
              <p:cNvPr id="12" name="Oval 11">
                <a:extLst>
                  <a:ext uri="{FF2B5EF4-FFF2-40B4-BE49-F238E27FC236}">
                    <a16:creationId xmlns:a16="http://schemas.microsoft.com/office/drawing/2014/main" id="{3B400BC2-C69F-214D-9CCB-12AD68207099}"/>
                  </a:ext>
                </a:extLst>
              </p:cNvPr>
              <p:cNvSpPr/>
              <p:nvPr/>
            </p:nvSpPr>
            <p:spPr>
              <a:xfrm>
                <a:off x="6384011" y="3187611"/>
                <a:ext cx="1522362" cy="1388925"/>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EBBBFDEA-90EF-C546-B1F7-CABC57A9E68A}"/>
                  </a:ext>
                </a:extLst>
              </p:cNvPr>
              <p:cNvSpPr txBox="1"/>
              <p:nvPr/>
            </p:nvSpPr>
            <p:spPr>
              <a:xfrm>
                <a:off x="5823226" y="3515689"/>
                <a:ext cx="2634376" cy="707886"/>
              </a:xfrm>
              <a:prstGeom prst="rect">
                <a:avLst/>
              </a:prstGeom>
              <a:grpFill/>
              <a:ln w="38100">
                <a:noFill/>
              </a:ln>
            </p:spPr>
            <p:txBody>
              <a:bodyPr wrap="square" rtlCol="0">
                <a:spAutoFit/>
              </a:bodyPr>
              <a:lstStyle/>
              <a:p>
                <a:pPr algn="ctr"/>
                <a:r>
                  <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know</a:t>
                </a:r>
              </a:p>
              <a:p>
                <a:pPr algn="ctr"/>
                <a:r>
                  <a:rPr lang="en-US" sz="2000"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predict</a:t>
                </a:r>
                <a:endPar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endParaRPr>
              </a:p>
            </p:txBody>
          </p:sp>
        </p:grpSp>
        <p:cxnSp>
          <p:nvCxnSpPr>
            <p:cNvPr id="11" name="Straight Connector 10">
              <a:extLst>
                <a:ext uri="{FF2B5EF4-FFF2-40B4-BE49-F238E27FC236}">
                  <a16:creationId xmlns:a16="http://schemas.microsoft.com/office/drawing/2014/main" id="{289D349E-85D8-F244-80CC-A091691C17A6}"/>
                </a:ext>
              </a:extLst>
            </p:cNvPr>
            <p:cNvCxnSpPr>
              <a:cxnSpLocks/>
              <a:stCxn id="12" idx="2"/>
            </p:cNvCxnSpPr>
            <p:nvPr/>
          </p:nvCxnSpPr>
          <p:spPr>
            <a:xfrm flipH="1">
              <a:off x="1702637" y="3882074"/>
              <a:ext cx="4681374" cy="1307922"/>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A7A0999-2062-6540-9BE9-26960677D2B3}"/>
              </a:ext>
            </a:extLst>
          </p:cNvPr>
          <p:cNvGrpSpPr/>
          <p:nvPr/>
        </p:nvGrpSpPr>
        <p:grpSpPr>
          <a:xfrm>
            <a:off x="5315470" y="4606709"/>
            <a:ext cx="4341573" cy="1628369"/>
            <a:chOff x="2156877" y="2905082"/>
            <a:chExt cx="6300725" cy="2236879"/>
          </a:xfrm>
          <a:noFill/>
        </p:grpSpPr>
        <p:grpSp>
          <p:nvGrpSpPr>
            <p:cNvPr id="15" name="Group 14">
              <a:extLst>
                <a:ext uri="{FF2B5EF4-FFF2-40B4-BE49-F238E27FC236}">
                  <a16:creationId xmlns:a16="http://schemas.microsoft.com/office/drawing/2014/main" id="{CB63A0B0-6736-A544-8CF9-1C995BB78847}"/>
                </a:ext>
              </a:extLst>
            </p:cNvPr>
            <p:cNvGrpSpPr/>
            <p:nvPr/>
          </p:nvGrpSpPr>
          <p:grpSpPr>
            <a:xfrm>
              <a:off x="5823226" y="2905082"/>
              <a:ext cx="2634376" cy="2236879"/>
              <a:chOff x="5823226" y="2905082"/>
              <a:chExt cx="2634376" cy="2236879"/>
            </a:xfrm>
            <a:grpFill/>
          </p:grpSpPr>
          <p:sp>
            <p:nvSpPr>
              <p:cNvPr id="17" name="Oval 16">
                <a:extLst>
                  <a:ext uri="{FF2B5EF4-FFF2-40B4-BE49-F238E27FC236}">
                    <a16:creationId xmlns:a16="http://schemas.microsoft.com/office/drawing/2014/main" id="{F1AD0387-64E3-8F4F-A605-6AE5186000C8}"/>
                  </a:ext>
                </a:extLst>
              </p:cNvPr>
              <p:cNvSpPr/>
              <p:nvPr/>
            </p:nvSpPr>
            <p:spPr>
              <a:xfrm>
                <a:off x="5914524" y="2905082"/>
                <a:ext cx="2451779" cy="2236879"/>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TextBox 17">
                <a:extLst>
                  <a:ext uri="{FF2B5EF4-FFF2-40B4-BE49-F238E27FC236}">
                    <a16:creationId xmlns:a16="http://schemas.microsoft.com/office/drawing/2014/main" id="{80E273F2-3A29-5C4C-9723-0D741695300C}"/>
                  </a:ext>
                </a:extLst>
              </p:cNvPr>
              <p:cNvSpPr txBox="1"/>
              <p:nvPr/>
            </p:nvSpPr>
            <p:spPr>
              <a:xfrm>
                <a:off x="5823226" y="3496308"/>
                <a:ext cx="2634376" cy="972418"/>
              </a:xfrm>
              <a:prstGeom prst="rect">
                <a:avLst/>
              </a:prstGeom>
              <a:grpFill/>
              <a:ln w="38100">
                <a:noFill/>
              </a:ln>
            </p:spPr>
            <p:txBody>
              <a:bodyPr wrap="square" rtlCol="0">
                <a:spAutoFit/>
              </a:bodyPr>
              <a:lstStyle/>
              <a:p>
                <a:pPr algn="ctr"/>
                <a:r>
                  <a:rPr lang="en-US" sz="2000"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-FIN</a:t>
                </a:r>
              </a:p>
              <a:p>
                <a:pPr algn="ctr"/>
                <a:r>
                  <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+FIN</a:t>
                </a:r>
              </a:p>
            </p:txBody>
          </p:sp>
        </p:grpSp>
        <p:cxnSp>
          <p:nvCxnSpPr>
            <p:cNvPr id="16" name="Straight Connector 15">
              <a:extLst>
                <a:ext uri="{FF2B5EF4-FFF2-40B4-BE49-F238E27FC236}">
                  <a16:creationId xmlns:a16="http://schemas.microsoft.com/office/drawing/2014/main" id="{2F89307E-7E67-0D4B-803C-49F0F1024C5B}"/>
                </a:ext>
              </a:extLst>
            </p:cNvPr>
            <p:cNvCxnSpPr>
              <a:cxnSpLocks/>
              <a:stCxn id="17" idx="2"/>
            </p:cNvCxnSpPr>
            <p:nvPr/>
          </p:nvCxnSpPr>
          <p:spPr>
            <a:xfrm flipH="1" flipV="1">
              <a:off x="2156877" y="3797835"/>
              <a:ext cx="3757647" cy="225687"/>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5A5CCFC-8479-3D48-94B8-DEB170D167D2}"/>
              </a:ext>
            </a:extLst>
          </p:cNvPr>
          <p:cNvGrpSpPr/>
          <p:nvPr/>
        </p:nvGrpSpPr>
        <p:grpSpPr>
          <a:xfrm>
            <a:off x="2582669" y="1536116"/>
            <a:ext cx="4474859" cy="2564912"/>
            <a:chOff x="1994737" y="2793238"/>
            <a:chExt cx="6494157" cy="3523400"/>
          </a:xfrm>
          <a:noFill/>
        </p:grpSpPr>
        <p:grpSp>
          <p:nvGrpSpPr>
            <p:cNvPr id="20" name="Group 19">
              <a:extLst>
                <a:ext uri="{FF2B5EF4-FFF2-40B4-BE49-F238E27FC236}">
                  <a16:creationId xmlns:a16="http://schemas.microsoft.com/office/drawing/2014/main" id="{1FF41BC6-BA85-4442-A0C9-4EA94B2FD1C2}"/>
                </a:ext>
              </a:extLst>
            </p:cNvPr>
            <p:cNvGrpSpPr/>
            <p:nvPr/>
          </p:nvGrpSpPr>
          <p:grpSpPr>
            <a:xfrm>
              <a:off x="5791936" y="2793238"/>
              <a:ext cx="2696958" cy="2460567"/>
              <a:chOff x="5791936" y="2793238"/>
              <a:chExt cx="2696958" cy="2460567"/>
            </a:xfrm>
            <a:grpFill/>
          </p:grpSpPr>
          <p:sp>
            <p:nvSpPr>
              <p:cNvPr id="22" name="Oval 21">
                <a:extLst>
                  <a:ext uri="{FF2B5EF4-FFF2-40B4-BE49-F238E27FC236}">
                    <a16:creationId xmlns:a16="http://schemas.microsoft.com/office/drawing/2014/main" id="{A0149DDB-A9D7-2541-8A44-796AC2E3C94B}"/>
                  </a:ext>
                </a:extLst>
              </p:cNvPr>
              <p:cNvSpPr/>
              <p:nvPr/>
            </p:nvSpPr>
            <p:spPr>
              <a:xfrm>
                <a:off x="5791936" y="2793238"/>
                <a:ext cx="2696958" cy="2460567"/>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TextBox 22">
                <a:extLst>
                  <a:ext uri="{FF2B5EF4-FFF2-40B4-BE49-F238E27FC236}">
                    <a16:creationId xmlns:a16="http://schemas.microsoft.com/office/drawing/2014/main" id="{47FF7B97-111C-E045-B98E-841D5ECB1EE8}"/>
                  </a:ext>
                </a:extLst>
              </p:cNvPr>
              <p:cNvSpPr txBox="1"/>
              <p:nvPr/>
            </p:nvSpPr>
            <p:spPr>
              <a:xfrm>
                <a:off x="5823226" y="3105239"/>
                <a:ext cx="2634376" cy="1817998"/>
              </a:xfrm>
              <a:prstGeom prst="rect">
                <a:avLst/>
              </a:prstGeom>
              <a:grpFill/>
              <a:ln w="38100">
                <a:noFill/>
              </a:ln>
            </p:spPr>
            <p:txBody>
              <a:bodyPr wrap="square" rtlCol="0">
                <a:spAutoFit/>
              </a:bodyPr>
              <a:lstStyle/>
              <a:p>
                <a:pPr algn="ctr"/>
                <a:r>
                  <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MA</a:t>
                </a:r>
              </a:p>
              <a:p>
                <a:pPr algn="ctr"/>
                <a:r>
                  <a:rPr lang="en-US" sz="2000"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MS</a:t>
                </a:r>
              </a:p>
              <a:p>
                <a:pPr algn="ctr"/>
                <a:r>
                  <a:rPr lang="en-US" sz="2000" b="1" dirty="0">
                    <a:latin typeface="Helvetica Neue" panose="02000503000000020004" pitchFamily="2" charset="0"/>
                    <a:ea typeface="Helvetica Neue" panose="02000503000000020004" pitchFamily="2" charset="0"/>
                    <a:cs typeface="Helvetica Neue" panose="02000503000000020004" pitchFamily="2" charset="0"/>
                  </a:rPr>
                  <a:t>Mixed T+F</a:t>
                </a:r>
              </a:p>
              <a:p>
                <a:pPr algn="ctr"/>
                <a:r>
                  <a:rPr lang="en-US" sz="2000" b="1" dirty="0">
                    <a:latin typeface="Helvetica Neue" panose="02000503000000020004" pitchFamily="2" charset="0"/>
                    <a:ea typeface="Helvetica Neue" panose="02000503000000020004" pitchFamily="2" charset="0"/>
                    <a:cs typeface="Helvetica Neue" panose="02000503000000020004" pitchFamily="2" charset="0"/>
                  </a:rPr>
                  <a:t>False</a:t>
                </a:r>
              </a:p>
            </p:txBody>
          </p:sp>
        </p:grpSp>
        <p:cxnSp>
          <p:nvCxnSpPr>
            <p:cNvPr id="21" name="Straight Connector 20">
              <a:extLst>
                <a:ext uri="{FF2B5EF4-FFF2-40B4-BE49-F238E27FC236}">
                  <a16:creationId xmlns:a16="http://schemas.microsoft.com/office/drawing/2014/main" id="{D3D97E38-1B46-CD42-A187-BA2EF45501B2}"/>
                </a:ext>
              </a:extLst>
            </p:cNvPr>
            <p:cNvCxnSpPr>
              <a:cxnSpLocks/>
              <a:stCxn id="22" idx="3"/>
            </p:cNvCxnSpPr>
            <p:nvPr/>
          </p:nvCxnSpPr>
          <p:spPr>
            <a:xfrm flipH="1">
              <a:off x="1994737" y="4893464"/>
              <a:ext cx="4192159" cy="142317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55C9F2A9-AC1B-944B-A973-AF55CDE85F01}"/>
              </a:ext>
            </a:extLst>
          </p:cNvPr>
          <p:cNvGrpSpPr/>
          <p:nvPr/>
        </p:nvGrpSpPr>
        <p:grpSpPr>
          <a:xfrm>
            <a:off x="2655096" y="3732741"/>
            <a:ext cx="5240727" cy="1388925"/>
            <a:chOff x="1702637" y="4112808"/>
            <a:chExt cx="5240727" cy="1388925"/>
          </a:xfrm>
          <a:noFill/>
        </p:grpSpPr>
        <p:grpSp>
          <p:nvGrpSpPr>
            <p:cNvPr id="27" name="Group 26">
              <a:extLst>
                <a:ext uri="{FF2B5EF4-FFF2-40B4-BE49-F238E27FC236}">
                  <a16:creationId xmlns:a16="http://schemas.microsoft.com/office/drawing/2014/main" id="{14528275-1E10-2844-989D-228A17334CCD}"/>
                </a:ext>
              </a:extLst>
            </p:cNvPr>
            <p:cNvGrpSpPr/>
            <p:nvPr/>
          </p:nvGrpSpPr>
          <p:grpSpPr>
            <a:xfrm>
              <a:off x="4308988" y="4112808"/>
              <a:ext cx="2634376" cy="1388925"/>
              <a:chOff x="4308988" y="4112808"/>
              <a:chExt cx="2634376" cy="1388925"/>
            </a:xfrm>
            <a:grpFill/>
          </p:grpSpPr>
          <p:sp>
            <p:nvSpPr>
              <p:cNvPr id="29" name="Oval 28">
                <a:extLst>
                  <a:ext uri="{FF2B5EF4-FFF2-40B4-BE49-F238E27FC236}">
                    <a16:creationId xmlns:a16="http://schemas.microsoft.com/office/drawing/2014/main" id="{C9DC94EE-E895-4E4B-9C23-0C2952C92F2A}"/>
                  </a:ext>
                </a:extLst>
              </p:cNvPr>
              <p:cNvSpPr/>
              <p:nvPr/>
            </p:nvSpPr>
            <p:spPr>
              <a:xfrm>
                <a:off x="4864995" y="4112808"/>
                <a:ext cx="1522362" cy="1388925"/>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0" name="TextBox 29">
                <a:extLst>
                  <a:ext uri="{FF2B5EF4-FFF2-40B4-BE49-F238E27FC236}">
                    <a16:creationId xmlns:a16="http://schemas.microsoft.com/office/drawing/2014/main" id="{A5B78626-5F7A-9943-AFA7-FC404D7C14D8}"/>
                  </a:ext>
                </a:extLst>
              </p:cNvPr>
              <p:cNvSpPr txBox="1"/>
              <p:nvPr/>
            </p:nvSpPr>
            <p:spPr>
              <a:xfrm>
                <a:off x="4308988" y="4412036"/>
                <a:ext cx="2634376" cy="707886"/>
              </a:xfrm>
              <a:prstGeom prst="rect">
                <a:avLst/>
              </a:prstGeom>
              <a:grpFill/>
              <a:ln w="38100">
                <a:noFill/>
              </a:ln>
            </p:spPr>
            <p:txBody>
              <a:bodyPr wrap="square" rtlCol="0">
                <a:spAutoFit/>
              </a:bodyPr>
              <a:lstStyle/>
              <a:p>
                <a:pPr algn="ctr"/>
                <a:r>
                  <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who</a:t>
                </a:r>
              </a:p>
              <a:p>
                <a:pPr algn="ctr"/>
                <a:r>
                  <a:rPr lang="en-US" sz="2000"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where</a:t>
                </a:r>
                <a:endPar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endParaRPr>
              </a:p>
            </p:txBody>
          </p:sp>
        </p:grpSp>
        <p:cxnSp>
          <p:nvCxnSpPr>
            <p:cNvPr id="28" name="Straight Connector 27">
              <a:extLst>
                <a:ext uri="{FF2B5EF4-FFF2-40B4-BE49-F238E27FC236}">
                  <a16:creationId xmlns:a16="http://schemas.microsoft.com/office/drawing/2014/main" id="{7C67DAB7-0412-E843-895D-DD48FD436507}"/>
                </a:ext>
              </a:extLst>
            </p:cNvPr>
            <p:cNvCxnSpPr>
              <a:cxnSpLocks/>
            </p:cNvCxnSpPr>
            <p:nvPr/>
          </p:nvCxnSpPr>
          <p:spPr>
            <a:xfrm flipH="1">
              <a:off x="1702637" y="4855673"/>
              <a:ext cx="3132861" cy="33432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79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BC0878E-FD13-A742-8918-33D5E3B3B855}"/>
              </a:ext>
            </a:extLst>
          </p:cNvPr>
          <p:cNvPicPr>
            <a:picLocks noChangeAspect="1"/>
          </p:cNvPicPr>
          <p:nvPr/>
        </p:nvPicPr>
        <p:blipFill>
          <a:blip r:embed="rId3"/>
          <a:stretch>
            <a:fillRect/>
          </a:stretch>
        </p:blipFill>
        <p:spPr>
          <a:xfrm>
            <a:off x="145514" y="977659"/>
            <a:ext cx="6288176" cy="4496384"/>
          </a:xfrm>
          <a:prstGeom prst="rect">
            <a:avLst/>
          </a:prstGeom>
        </p:spPr>
      </p:pic>
      <p:sp>
        <p:nvSpPr>
          <p:cNvPr id="11" name="TextBox 10">
            <a:extLst>
              <a:ext uri="{FF2B5EF4-FFF2-40B4-BE49-F238E27FC236}">
                <a16:creationId xmlns:a16="http://schemas.microsoft.com/office/drawing/2014/main" id="{CA249CED-AFB9-6C4B-B11A-9E6C66F1358C}"/>
              </a:ext>
            </a:extLst>
          </p:cNvPr>
          <p:cNvSpPr txBox="1"/>
          <p:nvPr/>
        </p:nvSpPr>
        <p:spPr>
          <a:xfrm>
            <a:off x="5207228" y="4989731"/>
            <a:ext cx="657040" cy="446276"/>
          </a:xfrm>
          <a:prstGeom prst="rect">
            <a:avLst/>
          </a:prstGeom>
          <a:solidFill>
            <a:schemeClr val="bg1"/>
          </a:solidFill>
          <a:ln>
            <a:noFill/>
          </a:ln>
        </p:spPr>
        <p:txBody>
          <a:bodyPr wrap="square" rtlCol="0">
            <a:spAutoFit/>
          </a:bodyPr>
          <a:lstStyle/>
          <a:p>
            <a:pPr algn="ctr"/>
            <a:r>
              <a:rPr lang="en-US" sz="2300" b="1" dirty="0">
                <a:solidFill>
                  <a:srgbClr val="B9B3F4"/>
                </a:solidFill>
                <a:latin typeface="Helvetica Neue Regular" panose="02000503000000020004" pitchFamily="2" charset="0"/>
              </a:rPr>
              <a:t>MS</a:t>
            </a:r>
          </a:p>
        </p:txBody>
      </p:sp>
      <p:sp>
        <p:nvSpPr>
          <p:cNvPr id="13" name="TextBox 12">
            <a:extLst>
              <a:ext uri="{FF2B5EF4-FFF2-40B4-BE49-F238E27FC236}">
                <a16:creationId xmlns:a16="http://schemas.microsoft.com/office/drawing/2014/main" id="{C9F582D4-6797-5B47-87DF-99237D8366E4}"/>
              </a:ext>
            </a:extLst>
          </p:cNvPr>
          <p:cNvSpPr txBox="1"/>
          <p:nvPr/>
        </p:nvSpPr>
        <p:spPr>
          <a:xfrm>
            <a:off x="3808301" y="5034713"/>
            <a:ext cx="1158520" cy="707886"/>
          </a:xfrm>
          <a:prstGeom prst="rect">
            <a:avLst/>
          </a:prstGeom>
          <a:solidFill>
            <a:schemeClr val="bg1"/>
          </a:solidFill>
        </p:spPr>
        <p:txBody>
          <a:bodyPr wrap="square" rtlCol="0">
            <a:spAutoFit/>
          </a:bodyPr>
          <a:lstStyle/>
          <a:p>
            <a:pPr algn="ctr"/>
            <a:r>
              <a:rPr lang="en-US" sz="2000" dirty="0">
                <a:latin typeface="Helvetica Neue Regular" panose="02000503000000020004" pitchFamily="2" charset="0"/>
              </a:rPr>
              <a:t>Mixed</a:t>
            </a:r>
          </a:p>
          <a:p>
            <a:pPr algn="ctr"/>
            <a:r>
              <a:rPr lang="en-US" sz="2000" dirty="0">
                <a:latin typeface="Helvetica Neue Regular" panose="02000503000000020004" pitchFamily="2" charset="0"/>
              </a:rPr>
              <a:t>T+F</a:t>
            </a:r>
          </a:p>
        </p:txBody>
      </p:sp>
      <p:sp>
        <p:nvSpPr>
          <p:cNvPr id="14" name="TextBox 13">
            <a:extLst>
              <a:ext uri="{FF2B5EF4-FFF2-40B4-BE49-F238E27FC236}">
                <a16:creationId xmlns:a16="http://schemas.microsoft.com/office/drawing/2014/main" id="{90F17B20-FE7B-3745-99A3-BEB183EABAEA}"/>
              </a:ext>
            </a:extLst>
          </p:cNvPr>
          <p:cNvSpPr txBox="1"/>
          <p:nvPr/>
        </p:nvSpPr>
        <p:spPr>
          <a:xfrm>
            <a:off x="1526878" y="5035897"/>
            <a:ext cx="959338" cy="400110"/>
          </a:xfrm>
          <a:prstGeom prst="rect">
            <a:avLst/>
          </a:prstGeom>
          <a:solidFill>
            <a:schemeClr val="bg1"/>
          </a:solidFill>
          <a:ln>
            <a:noFill/>
          </a:ln>
        </p:spPr>
        <p:txBody>
          <a:bodyPr wrap="square" rtlCol="0">
            <a:spAutoFit/>
          </a:bodyPr>
          <a:lstStyle/>
          <a:p>
            <a:pPr algn="ctr"/>
            <a:r>
              <a:rPr lang="en-US" sz="2000" dirty="0">
                <a:latin typeface="Helvetica Neue Regular" panose="02000503000000020004" pitchFamily="2" charset="0"/>
              </a:rPr>
              <a:t>False</a:t>
            </a:r>
          </a:p>
        </p:txBody>
      </p:sp>
      <p:sp>
        <p:nvSpPr>
          <p:cNvPr id="15" name="Rectangle 14">
            <a:extLst>
              <a:ext uri="{FF2B5EF4-FFF2-40B4-BE49-F238E27FC236}">
                <a16:creationId xmlns:a16="http://schemas.microsoft.com/office/drawing/2014/main" id="{60E4F343-9D71-C849-AE83-B5734414BC99}"/>
              </a:ext>
            </a:extLst>
          </p:cNvPr>
          <p:cNvSpPr/>
          <p:nvPr/>
        </p:nvSpPr>
        <p:spPr>
          <a:xfrm>
            <a:off x="2860570" y="5578090"/>
            <a:ext cx="608557" cy="13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dirty="0">
              <a:latin typeface="Helvetica Neue Regular" panose="02000503000000020004" pitchFamily="2" charset="0"/>
            </a:endParaRPr>
          </a:p>
        </p:txBody>
      </p:sp>
      <p:sp>
        <p:nvSpPr>
          <p:cNvPr id="12" name="TextBox 11">
            <a:extLst>
              <a:ext uri="{FF2B5EF4-FFF2-40B4-BE49-F238E27FC236}">
                <a16:creationId xmlns:a16="http://schemas.microsoft.com/office/drawing/2014/main" id="{C1E3F1E8-6244-264F-95CD-E3172C8BBBC8}"/>
              </a:ext>
            </a:extLst>
          </p:cNvPr>
          <p:cNvSpPr txBox="1"/>
          <p:nvPr/>
        </p:nvSpPr>
        <p:spPr>
          <a:xfrm>
            <a:off x="2726623" y="5034712"/>
            <a:ext cx="841271" cy="446276"/>
          </a:xfrm>
          <a:prstGeom prst="rect">
            <a:avLst/>
          </a:prstGeom>
          <a:solidFill>
            <a:schemeClr val="bg1"/>
          </a:solidFill>
          <a:ln>
            <a:noFill/>
          </a:ln>
        </p:spPr>
        <p:txBody>
          <a:bodyPr wrap="square" rtlCol="0">
            <a:spAutoFit/>
          </a:bodyPr>
          <a:lstStyle/>
          <a:p>
            <a:pPr algn="ctr"/>
            <a:r>
              <a:rPr lang="en-US" sz="2300" b="1" dirty="0">
                <a:solidFill>
                  <a:srgbClr val="FFB1AB"/>
                </a:solidFill>
                <a:latin typeface="Helvetica Neue Regular" panose="02000503000000020004" pitchFamily="2" charset="0"/>
              </a:rPr>
              <a:t>MA</a:t>
            </a:r>
          </a:p>
        </p:txBody>
      </p:sp>
      <p:sp>
        <p:nvSpPr>
          <p:cNvPr id="16" name="Slide Number Placeholder 15">
            <a:extLst>
              <a:ext uri="{FF2B5EF4-FFF2-40B4-BE49-F238E27FC236}">
                <a16:creationId xmlns:a16="http://schemas.microsoft.com/office/drawing/2014/main" id="{7CBB7B23-79C2-8647-A779-29A58F68C28F}"/>
              </a:ext>
            </a:extLst>
          </p:cNvPr>
          <p:cNvSpPr>
            <a:spLocks noGrp="1"/>
          </p:cNvSpPr>
          <p:nvPr>
            <p:ph type="sldNum" sz="quarter" idx="12"/>
          </p:nvPr>
        </p:nvSpPr>
        <p:spPr/>
        <p:txBody>
          <a:bodyPr/>
          <a:lstStyle/>
          <a:p>
            <a:fld id="{C37A6A5D-4452-2B46-A9F4-EDAA047C7BD2}" type="slidenum">
              <a:rPr lang="en-US" smtClean="0"/>
              <a:t>17</a:t>
            </a:fld>
            <a:endParaRPr lang="en-US"/>
          </a:p>
        </p:txBody>
      </p:sp>
      <p:sp>
        <p:nvSpPr>
          <p:cNvPr id="2" name="Rectangle 1">
            <a:extLst>
              <a:ext uri="{FF2B5EF4-FFF2-40B4-BE49-F238E27FC236}">
                <a16:creationId xmlns:a16="http://schemas.microsoft.com/office/drawing/2014/main" id="{F42B87A7-7EFF-894B-9A46-5F79B487BA7B}"/>
              </a:ext>
            </a:extLst>
          </p:cNvPr>
          <p:cNvSpPr/>
          <p:nvPr/>
        </p:nvSpPr>
        <p:spPr>
          <a:xfrm>
            <a:off x="1243585" y="1355272"/>
            <a:ext cx="5190106" cy="359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7A98E080-4B05-7341-9BF6-F544E680AC66}"/>
              </a:ext>
            </a:extLst>
          </p:cNvPr>
          <p:cNvGrpSpPr/>
          <p:nvPr/>
        </p:nvGrpSpPr>
        <p:grpSpPr>
          <a:xfrm>
            <a:off x="6462718" y="2615130"/>
            <a:ext cx="3805778" cy="1146946"/>
            <a:chOff x="6882745" y="3365833"/>
            <a:chExt cx="3805778" cy="1146946"/>
          </a:xfrm>
        </p:grpSpPr>
        <p:sp>
          <p:nvSpPr>
            <p:cNvPr id="19" name="TextBox 18">
              <a:extLst>
                <a:ext uri="{FF2B5EF4-FFF2-40B4-BE49-F238E27FC236}">
                  <a16:creationId xmlns:a16="http://schemas.microsoft.com/office/drawing/2014/main" id="{48A265E6-4558-FE49-8449-FA4B60089156}"/>
                </a:ext>
              </a:extLst>
            </p:cNvPr>
            <p:cNvSpPr txBox="1"/>
            <p:nvPr/>
          </p:nvSpPr>
          <p:spPr>
            <a:xfrm>
              <a:off x="7343515" y="3365833"/>
              <a:ext cx="2978521" cy="559897"/>
            </a:xfrm>
            <a:prstGeom prst="rect">
              <a:avLst/>
            </a:prstGeom>
            <a:solidFill>
              <a:schemeClr val="bg1"/>
            </a:solidFill>
          </p:spPr>
          <p:txBody>
            <a:bodyPr wrap="square" rtlCol="0">
              <a:spAutoFit/>
            </a:bodyPr>
            <a:lstStyle/>
            <a:p>
              <a:r>
                <a:rPr lang="en-US" sz="1519" dirty="0">
                  <a:latin typeface="Andale Mono" panose="020B0509000000000004" pitchFamily="49" charset="0"/>
                </a:rPr>
                <a:t>Mom knows where they </a:t>
              </a:r>
              <a:r>
                <a:rPr lang="en-US" sz="1519" b="1" u="sng" dirty="0">
                  <a:latin typeface="Andale Mono" panose="020B0509000000000004" pitchFamily="49" charset="0"/>
                </a:rPr>
                <a:t>found</a:t>
              </a:r>
              <a:r>
                <a:rPr lang="en-US" sz="1519" dirty="0">
                  <a:latin typeface="Andale Mono" panose="020B0509000000000004" pitchFamily="49" charset="0"/>
                </a:rPr>
                <a:t> the people hiding</a:t>
              </a:r>
            </a:p>
          </p:txBody>
        </p:sp>
        <p:sp>
          <p:nvSpPr>
            <p:cNvPr id="20" name="TextBox 19">
              <a:extLst>
                <a:ext uri="{FF2B5EF4-FFF2-40B4-BE49-F238E27FC236}">
                  <a16:creationId xmlns:a16="http://schemas.microsoft.com/office/drawing/2014/main" id="{9E8AF384-BED5-A44D-93E7-D9F7A2214FD7}"/>
                </a:ext>
              </a:extLst>
            </p:cNvPr>
            <p:cNvSpPr txBox="1"/>
            <p:nvPr/>
          </p:nvSpPr>
          <p:spPr>
            <a:xfrm>
              <a:off x="7343516" y="3952882"/>
              <a:ext cx="3345007" cy="559897"/>
            </a:xfrm>
            <a:prstGeom prst="rect">
              <a:avLst/>
            </a:prstGeom>
            <a:solidFill>
              <a:schemeClr val="bg1"/>
            </a:solidFill>
          </p:spPr>
          <p:txBody>
            <a:bodyPr wrap="square" rtlCol="0">
              <a:spAutoFit/>
            </a:bodyPr>
            <a:lstStyle/>
            <a:p>
              <a:r>
                <a:rPr lang="en-US" sz="1519" dirty="0">
                  <a:latin typeface="Andale Mono" panose="020B0509000000000004" pitchFamily="49" charset="0"/>
                </a:rPr>
                <a:t>Jimmy knows where </a:t>
              </a:r>
            </a:p>
            <a:p>
              <a:r>
                <a:rPr lang="en-US" sz="1519" b="1" u="sng" dirty="0">
                  <a:latin typeface="Andale Mono" panose="020B0509000000000004" pitchFamily="49" charset="0"/>
                </a:rPr>
                <a:t>to find </a:t>
              </a:r>
              <a:r>
                <a:rPr lang="en-US" sz="1519" dirty="0">
                  <a:latin typeface="Andale Mono" panose="020B0509000000000004" pitchFamily="49" charset="0"/>
                </a:rPr>
                <a:t>the people hiding</a:t>
              </a:r>
            </a:p>
          </p:txBody>
        </p:sp>
        <p:sp>
          <p:nvSpPr>
            <p:cNvPr id="24" name="Rectangle 23">
              <a:extLst>
                <a:ext uri="{FF2B5EF4-FFF2-40B4-BE49-F238E27FC236}">
                  <a16:creationId xmlns:a16="http://schemas.microsoft.com/office/drawing/2014/main" id="{F77A2926-4F80-524E-9101-9D12D01692BF}"/>
                </a:ext>
              </a:extLst>
            </p:cNvPr>
            <p:cNvSpPr/>
            <p:nvPr/>
          </p:nvSpPr>
          <p:spPr>
            <a:xfrm>
              <a:off x="6882745" y="3415960"/>
              <a:ext cx="411480" cy="4114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C7BD1E2-9C3F-3E48-9FE3-F393696D7D52}"/>
                </a:ext>
              </a:extLst>
            </p:cNvPr>
            <p:cNvSpPr/>
            <p:nvPr/>
          </p:nvSpPr>
          <p:spPr>
            <a:xfrm>
              <a:off x="6882745" y="4027091"/>
              <a:ext cx="411480" cy="41148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025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BC0878E-FD13-A742-8918-33D5E3B3B855}"/>
              </a:ext>
            </a:extLst>
          </p:cNvPr>
          <p:cNvPicPr>
            <a:picLocks noChangeAspect="1"/>
          </p:cNvPicPr>
          <p:nvPr/>
        </p:nvPicPr>
        <p:blipFill>
          <a:blip r:embed="rId3"/>
          <a:stretch>
            <a:fillRect/>
          </a:stretch>
        </p:blipFill>
        <p:spPr>
          <a:xfrm>
            <a:off x="145514" y="977659"/>
            <a:ext cx="6288176" cy="4496384"/>
          </a:xfrm>
          <a:prstGeom prst="rect">
            <a:avLst/>
          </a:prstGeom>
        </p:spPr>
      </p:pic>
      <p:sp>
        <p:nvSpPr>
          <p:cNvPr id="16" name="Slide Number Placeholder 15">
            <a:extLst>
              <a:ext uri="{FF2B5EF4-FFF2-40B4-BE49-F238E27FC236}">
                <a16:creationId xmlns:a16="http://schemas.microsoft.com/office/drawing/2014/main" id="{7CBB7B23-79C2-8647-A779-29A58F68C28F}"/>
              </a:ext>
            </a:extLst>
          </p:cNvPr>
          <p:cNvSpPr>
            <a:spLocks noGrp="1"/>
          </p:cNvSpPr>
          <p:nvPr>
            <p:ph type="sldNum" sz="quarter" idx="12"/>
          </p:nvPr>
        </p:nvSpPr>
        <p:spPr/>
        <p:txBody>
          <a:bodyPr/>
          <a:lstStyle/>
          <a:p>
            <a:fld id="{C37A6A5D-4452-2B46-A9F4-EDAA047C7BD2}" type="slidenum">
              <a:rPr lang="en-US" smtClean="0"/>
              <a:t>18</a:t>
            </a:fld>
            <a:endParaRPr lang="en-US"/>
          </a:p>
        </p:txBody>
      </p:sp>
      <p:grpSp>
        <p:nvGrpSpPr>
          <p:cNvPr id="26" name="Group 25">
            <a:extLst>
              <a:ext uri="{FF2B5EF4-FFF2-40B4-BE49-F238E27FC236}">
                <a16:creationId xmlns:a16="http://schemas.microsoft.com/office/drawing/2014/main" id="{7D300322-1074-5742-A0A0-04F6C7D927BE}"/>
              </a:ext>
            </a:extLst>
          </p:cNvPr>
          <p:cNvGrpSpPr/>
          <p:nvPr/>
        </p:nvGrpSpPr>
        <p:grpSpPr>
          <a:xfrm>
            <a:off x="6462718" y="2615130"/>
            <a:ext cx="3805778" cy="1146946"/>
            <a:chOff x="6882745" y="3365833"/>
            <a:chExt cx="3805778" cy="1146946"/>
          </a:xfrm>
        </p:grpSpPr>
        <p:sp>
          <p:nvSpPr>
            <p:cNvPr id="27" name="TextBox 26">
              <a:extLst>
                <a:ext uri="{FF2B5EF4-FFF2-40B4-BE49-F238E27FC236}">
                  <a16:creationId xmlns:a16="http://schemas.microsoft.com/office/drawing/2014/main" id="{3550E578-91B0-B345-BD31-D97352C9F49B}"/>
                </a:ext>
              </a:extLst>
            </p:cNvPr>
            <p:cNvSpPr txBox="1"/>
            <p:nvPr/>
          </p:nvSpPr>
          <p:spPr>
            <a:xfrm>
              <a:off x="7343515" y="3365833"/>
              <a:ext cx="2978521" cy="559897"/>
            </a:xfrm>
            <a:prstGeom prst="rect">
              <a:avLst/>
            </a:prstGeom>
            <a:solidFill>
              <a:schemeClr val="bg1"/>
            </a:solidFill>
          </p:spPr>
          <p:txBody>
            <a:bodyPr wrap="square" rtlCol="0">
              <a:spAutoFit/>
            </a:bodyPr>
            <a:lstStyle/>
            <a:p>
              <a:r>
                <a:rPr lang="en-US" sz="1519" dirty="0">
                  <a:latin typeface="Andale Mono" panose="020B0509000000000004" pitchFamily="49" charset="0"/>
                </a:rPr>
                <a:t>Mom knows where they </a:t>
              </a:r>
              <a:r>
                <a:rPr lang="en-US" sz="1519" b="1" u="sng" dirty="0">
                  <a:latin typeface="Andale Mono" panose="020B0509000000000004" pitchFamily="49" charset="0"/>
                </a:rPr>
                <a:t>found</a:t>
              </a:r>
              <a:r>
                <a:rPr lang="en-US" sz="1519" dirty="0">
                  <a:latin typeface="Andale Mono" panose="020B0509000000000004" pitchFamily="49" charset="0"/>
                </a:rPr>
                <a:t> the people hiding</a:t>
              </a:r>
            </a:p>
          </p:txBody>
        </p:sp>
        <p:sp>
          <p:nvSpPr>
            <p:cNvPr id="28" name="TextBox 27">
              <a:extLst>
                <a:ext uri="{FF2B5EF4-FFF2-40B4-BE49-F238E27FC236}">
                  <a16:creationId xmlns:a16="http://schemas.microsoft.com/office/drawing/2014/main" id="{9C3595FB-A9B6-194B-8C61-036BC5C2AAB2}"/>
                </a:ext>
              </a:extLst>
            </p:cNvPr>
            <p:cNvSpPr txBox="1"/>
            <p:nvPr/>
          </p:nvSpPr>
          <p:spPr>
            <a:xfrm>
              <a:off x="7343516" y="3952882"/>
              <a:ext cx="3345007" cy="559897"/>
            </a:xfrm>
            <a:prstGeom prst="rect">
              <a:avLst/>
            </a:prstGeom>
            <a:solidFill>
              <a:schemeClr val="bg1"/>
            </a:solidFill>
          </p:spPr>
          <p:txBody>
            <a:bodyPr wrap="square" rtlCol="0">
              <a:spAutoFit/>
            </a:bodyPr>
            <a:lstStyle/>
            <a:p>
              <a:r>
                <a:rPr lang="en-US" sz="1519" dirty="0">
                  <a:latin typeface="Andale Mono" panose="020B0509000000000004" pitchFamily="49" charset="0"/>
                </a:rPr>
                <a:t>Jimmy knows where </a:t>
              </a:r>
            </a:p>
            <a:p>
              <a:r>
                <a:rPr lang="en-US" sz="1519" b="1" u="sng" dirty="0">
                  <a:latin typeface="Andale Mono" panose="020B0509000000000004" pitchFamily="49" charset="0"/>
                </a:rPr>
                <a:t>to find </a:t>
              </a:r>
              <a:r>
                <a:rPr lang="en-US" sz="1519" dirty="0">
                  <a:latin typeface="Andale Mono" panose="020B0509000000000004" pitchFamily="49" charset="0"/>
                </a:rPr>
                <a:t>the people hiding</a:t>
              </a:r>
            </a:p>
          </p:txBody>
        </p:sp>
        <p:sp>
          <p:nvSpPr>
            <p:cNvPr id="29" name="Rectangle 28">
              <a:extLst>
                <a:ext uri="{FF2B5EF4-FFF2-40B4-BE49-F238E27FC236}">
                  <a16:creationId xmlns:a16="http://schemas.microsoft.com/office/drawing/2014/main" id="{C5E90B91-2122-3447-8DAE-B827D1630CAD}"/>
                </a:ext>
              </a:extLst>
            </p:cNvPr>
            <p:cNvSpPr/>
            <p:nvPr/>
          </p:nvSpPr>
          <p:spPr>
            <a:xfrm>
              <a:off x="6882745" y="3415960"/>
              <a:ext cx="411480" cy="4114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1EFCE5A-B9CB-C04A-8D4D-E4B7AF0FA23D}"/>
                </a:ext>
              </a:extLst>
            </p:cNvPr>
            <p:cNvSpPr/>
            <p:nvPr/>
          </p:nvSpPr>
          <p:spPr>
            <a:xfrm>
              <a:off x="6882745" y="4027091"/>
              <a:ext cx="411480" cy="41148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a:extLst>
              <a:ext uri="{FF2B5EF4-FFF2-40B4-BE49-F238E27FC236}">
                <a16:creationId xmlns:a16="http://schemas.microsoft.com/office/drawing/2014/main" id="{F89249A2-085D-B84B-BA72-943122E01539}"/>
              </a:ext>
            </a:extLst>
          </p:cNvPr>
          <p:cNvSpPr/>
          <p:nvPr/>
        </p:nvSpPr>
        <p:spPr>
          <a:xfrm>
            <a:off x="3690257" y="1355271"/>
            <a:ext cx="2743433" cy="36794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33DD16B-65D9-254B-BC63-782EF0A5F446}"/>
              </a:ext>
            </a:extLst>
          </p:cNvPr>
          <p:cNvSpPr txBox="1"/>
          <p:nvPr/>
        </p:nvSpPr>
        <p:spPr>
          <a:xfrm>
            <a:off x="5207228" y="4989731"/>
            <a:ext cx="657040" cy="446276"/>
          </a:xfrm>
          <a:prstGeom prst="rect">
            <a:avLst/>
          </a:prstGeom>
          <a:solidFill>
            <a:schemeClr val="bg1"/>
          </a:solidFill>
          <a:ln>
            <a:noFill/>
          </a:ln>
        </p:spPr>
        <p:txBody>
          <a:bodyPr wrap="square" rtlCol="0">
            <a:spAutoFit/>
          </a:bodyPr>
          <a:lstStyle/>
          <a:p>
            <a:pPr algn="ctr"/>
            <a:r>
              <a:rPr lang="en-US" sz="2300" b="1" dirty="0">
                <a:solidFill>
                  <a:srgbClr val="B9B3F4"/>
                </a:solidFill>
                <a:latin typeface="Helvetica Neue Regular" panose="02000503000000020004" pitchFamily="2" charset="0"/>
              </a:rPr>
              <a:t>MS</a:t>
            </a:r>
          </a:p>
        </p:txBody>
      </p:sp>
      <p:sp>
        <p:nvSpPr>
          <p:cNvPr id="21" name="TextBox 20">
            <a:extLst>
              <a:ext uri="{FF2B5EF4-FFF2-40B4-BE49-F238E27FC236}">
                <a16:creationId xmlns:a16="http://schemas.microsoft.com/office/drawing/2014/main" id="{ADD78D4C-9922-D745-B325-515E0E267616}"/>
              </a:ext>
            </a:extLst>
          </p:cNvPr>
          <p:cNvSpPr txBox="1"/>
          <p:nvPr/>
        </p:nvSpPr>
        <p:spPr>
          <a:xfrm>
            <a:off x="3808301" y="5034713"/>
            <a:ext cx="1158520" cy="707886"/>
          </a:xfrm>
          <a:prstGeom prst="rect">
            <a:avLst/>
          </a:prstGeom>
          <a:solidFill>
            <a:schemeClr val="bg1"/>
          </a:solidFill>
        </p:spPr>
        <p:txBody>
          <a:bodyPr wrap="square" rtlCol="0">
            <a:spAutoFit/>
          </a:bodyPr>
          <a:lstStyle/>
          <a:p>
            <a:pPr algn="ctr"/>
            <a:r>
              <a:rPr lang="en-US" sz="2000" dirty="0">
                <a:latin typeface="Helvetica Neue Regular" panose="02000503000000020004" pitchFamily="2" charset="0"/>
              </a:rPr>
              <a:t>Mixed</a:t>
            </a:r>
          </a:p>
          <a:p>
            <a:pPr algn="ctr"/>
            <a:r>
              <a:rPr lang="en-US" sz="2000" dirty="0">
                <a:latin typeface="Helvetica Neue Regular" panose="02000503000000020004" pitchFamily="2" charset="0"/>
              </a:rPr>
              <a:t>T+F</a:t>
            </a:r>
          </a:p>
        </p:txBody>
      </p:sp>
      <p:sp>
        <p:nvSpPr>
          <p:cNvPr id="22" name="TextBox 21">
            <a:extLst>
              <a:ext uri="{FF2B5EF4-FFF2-40B4-BE49-F238E27FC236}">
                <a16:creationId xmlns:a16="http://schemas.microsoft.com/office/drawing/2014/main" id="{52E9E79C-D5F0-384E-8220-0342F23193AE}"/>
              </a:ext>
            </a:extLst>
          </p:cNvPr>
          <p:cNvSpPr txBox="1"/>
          <p:nvPr/>
        </p:nvSpPr>
        <p:spPr>
          <a:xfrm>
            <a:off x="1526878" y="5035897"/>
            <a:ext cx="959338" cy="400110"/>
          </a:xfrm>
          <a:prstGeom prst="rect">
            <a:avLst/>
          </a:prstGeom>
          <a:solidFill>
            <a:schemeClr val="bg1"/>
          </a:solidFill>
          <a:ln>
            <a:noFill/>
          </a:ln>
        </p:spPr>
        <p:txBody>
          <a:bodyPr wrap="square" rtlCol="0">
            <a:spAutoFit/>
          </a:bodyPr>
          <a:lstStyle/>
          <a:p>
            <a:pPr algn="ctr"/>
            <a:r>
              <a:rPr lang="en-US" sz="2000" dirty="0">
                <a:latin typeface="Helvetica Neue Regular" panose="02000503000000020004" pitchFamily="2" charset="0"/>
              </a:rPr>
              <a:t>False</a:t>
            </a:r>
          </a:p>
        </p:txBody>
      </p:sp>
      <p:sp>
        <p:nvSpPr>
          <p:cNvPr id="23" name="Rectangle 22">
            <a:extLst>
              <a:ext uri="{FF2B5EF4-FFF2-40B4-BE49-F238E27FC236}">
                <a16:creationId xmlns:a16="http://schemas.microsoft.com/office/drawing/2014/main" id="{53A2D74D-17E8-8A4E-8E66-7B9649E73FE9}"/>
              </a:ext>
            </a:extLst>
          </p:cNvPr>
          <p:cNvSpPr/>
          <p:nvPr/>
        </p:nvSpPr>
        <p:spPr>
          <a:xfrm>
            <a:off x="2860570" y="5578090"/>
            <a:ext cx="608557" cy="13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dirty="0">
              <a:latin typeface="Helvetica Neue Regular" panose="02000503000000020004" pitchFamily="2" charset="0"/>
            </a:endParaRPr>
          </a:p>
        </p:txBody>
      </p:sp>
      <p:sp>
        <p:nvSpPr>
          <p:cNvPr id="24" name="TextBox 23">
            <a:extLst>
              <a:ext uri="{FF2B5EF4-FFF2-40B4-BE49-F238E27FC236}">
                <a16:creationId xmlns:a16="http://schemas.microsoft.com/office/drawing/2014/main" id="{7564DFDE-2670-0346-8FF2-E2663AEA3194}"/>
              </a:ext>
            </a:extLst>
          </p:cNvPr>
          <p:cNvSpPr txBox="1"/>
          <p:nvPr/>
        </p:nvSpPr>
        <p:spPr>
          <a:xfrm>
            <a:off x="2726623" y="5034712"/>
            <a:ext cx="841271" cy="446276"/>
          </a:xfrm>
          <a:prstGeom prst="rect">
            <a:avLst/>
          </a:prstGeom>
          <a:solidFill>
            <a:schemeClr val="bg1"/>
          </a:solidFill>
          <a:ln>
            <a:noFill/>
          </a:ln>
        </p:spPr>
        <p:txBody>
          <a:bodyPr wrap="square" rtlCol="0">
            <a:spAutoFit/>
          </a:bodyPr>
          <a:lstStyle/>
          <a:p>
            <a:pPr algn="ctr"/>
            <a:r>
              <a:rPr lang="en-US" sz="2300" b="1" dirty="0">
                <a:solidFill>
                  <a:srgbClr val="FFB1AB"/>
                </a:solidFill>
                <a:latin typeface="Helvetica Neue Regular" panose="02000503000000020004" pitchFamily="2" charset="0"/>
              </a:rPr>
              <a:t>MA</a:t>
            </a:r>
          </a:p>
        </p:txBody>
      </p:sp>
    </p:spTree>
    <p:extLst>
      <p:ext uri="{BB962C8B-B14F-4D97-AF65-F5344CB8AC3E}">
        <p14:creationId xmlns:p14="http://schemas.microsoft.com/office/powerpoint/2010/main" val="584003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BC0878E-FD13-A742-8918-33D5E3B3B855}"/>
              </a:ext>
            </a:extLst>
          </p:cNvPr>
          <p:cNvPicPr>
            <a:picLocks noChangeAspect="1"/>
          </p:cNvPicPr>
          <p:nvPr/>
        </p:nvPicPr>
        <p:blipFill>
          <a:blip r:embed="rId3"/>
          <a:stretch>
            <a:fillRect/>
          </a:stretch>
        </p:blipFill>
        <p:spPr>
          <a:xfrm>
            <a:off x="145514" y="977659"/>
            <a:ext cx="6288176" cy="4496384"/>
          </a:xfrm>
          <a:prstGeom prst="rect">
            <a:avLst/>
          </a:prstGeom>
        </p:spPr>
      </p:pic>
      <p:sp>
        <p:nvSpPr>
          <p:cNvPr id="5" name="TextBox 4">
            <a:extLst>
              <a:ext uri="{FF2B5EF4-FFF2-40B4-BE49-F238E27FC236}">
                <a16:creationId xmlns:a16="http://schemas.microsoft.com/office/drawing/2014/main" id="{7BFA90C5-51F8-CD46-8111-1833CBED5807}"/>
              </a:ext>
            </a:extLst>
          </p:cNvPr>
          <p:cNvSpPr txBox="1"/>
          <p:nvPr/>
        </p:nvSpPr>
        <p:spPr>
          <a:xfrm>
            <a:off x="6523308" y="933563"/>
            <a:ext cx="3392521" cy="1131015"/>
          </a:xfrm>
          <a:prstGeom prst="rect">
            <a:avLst/>
          </a:prstGeom>
          <a:noFill/>
          <a:ln w="28575">
            <a:solidFill>
              <a:srgbClr val="BCBAFF"/>
            </a:solidFill>
          </a:ln>
        </p:spPr>
        <p:txBody>
          <a:bodyPr wrap="square" rtlCol="0">
            <a:spAutoFit/>
          </a:bodyPr>
          <a:lstStyle/>
          <a:p>
            <a:pPr algn="ctr"/>
            <a:r>
              <a:rPr lang="en-US" sz="2531" dirty="0">
                <a:latin typeface="Helvetica Neue Regular" panose="02000503000000020004" pitchFamily="2" charset="0"/>
              </a:rPr>
              <a:t>Significant effect </a:t>
            </a:r>
          </a:p>
          <a:p>
            <a:pPr algn="ctr"/>
            <a:r>
              <a:rPr lang="en-US" sz="2531" dirty="0">
                <a:latin typeface="Helvetica Neue Regular" panose="02000503000000020004" pitchFamily="2" charset="0"/>
              </a:rPr>
              <a:t>of FIN in MS </a:t>
            </a:r>
            <a:br>
              <a:rPr lang="en-US" sz="2531" dirty="0">
                <a:latin typeface="Helvetica Neue Regular" panose="02000503000000020004" pitchFamily="2" charset="0"/>
              </a:rPr>
            </a:br>
            <a:r>
              <a:rPr lang="en-US" sz="1688" dirty="0">
                <a:latin typeface="Helvetica Neue Regular" panose="02000503000000020004" pitchFamily="2" charset="0"/>
              </a:rPr>
              <a:t>(X</a:t>
            </a:r>
            <a:r>
              <a:rPr lang="en-US" sz="1688" baseline="30000" dirty="0">
                <a:latin typeface="Helvetica Neue Regular" panose="02000503000000020004" pitchFamily="2" charset="0"/>
              </a:rPr>
              <a:t>2</a:t>
            </a:r>
            <a:r>
              <a:rPr lang="en-US" sz="1688" dirty="0">
                <a:latin typeface="Helvetica Neue Regular" panose="02000503000000020004" pitchFamily="2" charset="0"/>
              </a:rPr>
              <a:t>(1)=83.642, p&lt;.0001)</a:t>
            </a:r>
          </a:p>
        </p:txBody>
      </p:sp>
      <p:sp>
        <p:nvSpPr>
          <p:cNvPr id="16" name="Slide Number Placeholder 15">
            <a:extLst>
              <a:ext uri="{FF2B5EF4-FFF2-40B4-BE49-F238E27FC236}">
                <a16:creationId xmlns:a16="http://schemas.microsoft.com/office/drawing/2014/main" id="{7CBB7B23-79C2-8647-A779-29A58F68C28F}"/>
              </a:ext>
            </a:extLst>
          </p:cNvPr>
          <p:cNvSpPr>
            <a:spLocks noGrp="1"/>
          </p:cNvSpPr>
          <p:nvPr>
            <p:ph type="sldNum" sz="quarter" idx="12"/>
          </p:nvPr>
        </p:nvSpPr>
        <p:spPr/>
        <p:txBody>
          <a:bodyPr/>
          <a:lstStyle/>
          <a:p>
            <a:fld id="{C37A6A5D-4452-2B46-A9F4-EDAA047C7BD2}" type="slidenum">
              <a:rPr lang="en-US" smtClean="0"/>
              <a:t>19</a:t>
            </a:fld>
            <a:endParaRPr lang="en-US"/>
          </a:p>
        </p:txBody>
      </p:sp>
      <p:grpSp>
        <p:nvGrpSpPr>
          <p:cNvPr id="17" name="Group 16">
            <a:extLst>
              <a:ext uri="{FF2B5EF4-FFF2-40B4-BE49-F238E27FC236}">
                <a16:creationId xmlns:a16="http://schemas.microsoft.com/office/drawing/2014/main" id="{B6881706-6650-FF4A-8160-1C8ED252501A}"/>
              </a:ext>
            </a:extLst>
          </p:cNvPr>
          <p:cNvGrpSpPr/>
          <p:nvPr/>
        </p:nvGrpSpPr>
        <p:grpSpPr>
          <a:xfrm>
            <a:off x="6462718" y="2615130"/>
            <a:ext cx="3805778" cy="1146946"/>
            <a:chOff x="6882745" y="3365833"/>
            <a:chExt cx="3805778" cy="1146946"/>
          </a:xfrm>
        </p:grpSpPr>
        <p:sp>
          <p:nvSpPr>
            <p:cNvPr id="19" name="TextBox 18">
              <a:extLst>
                <a:ext uri="{FF2B5EF4-FFF2-40B4-BE49-F238E27FC236}">
                  <a16:creationId xmlns:a16="http://schemas.microsoft.com/office/drawing/2014/main" id="{563AE811-C1B8-A74C-BD34-8939B5806AF8}"/>
                </a:ext>
              </a:extLst>
            </p:cNvPr>
            <p:cNvSpPr txBox="1"/>
            <p:nvPr/>
          </p:nvSpPr>
          <p:spPr>
            <a:xfrm>
              <a:off x="7343515" y="3365833"/>
              <a:ext cx="2978521" cy="559897"/>
            </a:xfrm>
            <a:prstGeom prst="rect">
              <a:avLst/>
            </a:prstGeom>
            <a:solidFill>
              <a:schemeClr val="bg1"/>
            </a:solidFill>
          </p:spPr>
          <p:txBody>
            <a:bodyPr wrap="square" rtlCol="0">
              <a:spAutoFit/>
            </a:bodyPr>
            <a:lstStyle/>
            <a:p>
              <a:r>
                <a:rPr lang="en-US" sz="1519" dirty="0">
                  <a:latin typeface="Andale Mono" panose="020B0509000000000004" pitchFamily="49" charset="0"/>
                </a:rPr>
                <a:t>Mom knows where they </a:t>
              </a:r>
              <a:r>
                <a:rPr lang="en-US" sz="1519" b="1" u="sng" dirty="0">
                  <a:latin typeface="Andale Mono" panose="020B0509000000000004" pitchFamily="49" charset="0"/>
                </a:rPr>
                <a:t>found</a:t>
              </a:r>
              <a:r>
                <a:rPr lang="en-US" sz="1519" dirty="0">
                  <a:latin typeface="Andale Mono" panose="020B0509000000000004" pitchFamily="49" charset="0"/>
                </a:rPr>
                <a:t> the people hiding</a:t>
              </a:r>
            </a:p>
          </p:txBody>
        </p:sp>
        <p:sp>
          <p:nvSpPr>
            <p:cNvPr id="20" name="TextBox 19">
              <a:extLst>
                <a:ext uri="{FF2B5EF4-FFF2-40B4-BE49-F238E27FC236}">
                  <a16:creationId xmlns:a16="http://schemas.microsoft.com/office/drawing/2014/main" id="{1AA342D0-5930-AE48-8C48-0574EEB174D7}"/>
                </a:ext>
              </a:extLst>
            </p:cNvPr>
            <p:cNvSpPr txBox="1"/>
            <p:nvPr/>
          </p:nvSpPr>
          <p:spPr>
            <a:xfrm>
              <a:off x="7343516" y="3952882"/>
              <a:ext cx="3345007" cy="559897"/>
            </a:xfrm>
            <a:prstGeom prst="rect">
              <a:avLst/>
            </a:prstGeom>
            <a:solidFill>
              <a:schemeClr val="bg1"/>
            </a:solidFill>
          </p:spPr>
          <p:txBody>
            <a:bodyPr wrap="square" rtlCol="0">
              <a:spAutoFit/>
            </a:bodyPr>
            <a:lstStyle/>
            <a:p>
              <a:r>
                <a:rPr lang="en-US" sz="1519" dirty="0">
                  <a:latin typeface="Andale Mono" panose="020B0509000000000004" pitchFamily="49" charset="0"/>
                </a:rPr>
                <a:t>Jimmy knows where </a:t>
              </a:r>
            </a:p>
            <a:p>
              <a:r>
                <a:rPr lang="en-US" sz="1519" b="1" u="sng" dirty="0">
                  <a:latin typeface="Andale Mono" panose="020B0509000000000004" pitchFamily="49" charset="0"/>
                </a:rPr>
                <a:t>to find </a:t>
              </a:r>
              <a:r>
                <a:rPr lang="en-US" sz="1519" dirty="0">
                  <a:latin typeface="Andale Mono" panose="020B0509000000000004" pitchFamily="49" charset="0"/>
                </a:rPr>
                <a:t>the people hiding</a:t>
              </a:r>
            </a:p>
          </p:txBody>
        </p:sp>
        <p:sp>
          <p:nvSpPr>
            <p:cNvPr id="24" name="Rectangle 23">
              <a:extLst>
                <a:ext uri="{FF2B5EF4-FFF2-40B4-BE49-F238E27FC236}">
                  <a16:creationId xmlns:a16="http://schemas.microsoft.com/office/drawing/2014/main" id="{BD538854-E78D-FC4A-8DC5-FB7CAF56F13F}"/>
                </a:ext>
              </a:extLst>
            </p:cNvPr>
            <p:cNvSpPr/>
            <p:nvPr/>
          </p:nvSpPr>
          <p:spPr>
            <a:xfrm>
              <a:off x="6882745" y="3415960"/>
              <a:ext cx="411480" cy="4114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DB3C80C-55DF-B34E-B12B-BCC86DBD248A}"/>
                </a:ext>
              </a:extLst>
            </p:cNvPr>
            <p:cNvSpPr/>
            <p:nvPr/>
          </p:nvSpPr>
          <p:spPr>
            <a:xfrm>
              <a:off x="6882745" y="4027091"/>
              <a:ext cx="411480" cy="41148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9455C06A-0CC4-2840-9787-AFBA85C514C1}"/>
              </a:ext>
            </a:extLst>
          </p:cNvPr>
          <p:cNvSpPr txBox="1"/>
          <p:nvPr/>
        </p:nvSpPr>
        <p:spPr>
          <a:xfrm>
            <a:off x="5207228" y="4989731"/>
            <a:ext cx="657040" cy="446276"/>
          </a:xfrm>
          <a:prstGeom prst="rect">
            <a:avLst/>
          </a:prstGeom>
          <a:solidFill>
            <a:schemeClr val="bg1"/>
          </a:solidFill>
          <a:ln>
            <a:noFill/>
          </a:ln>
        </p:spPr>
        <p:txBody>
          <a:bodyPr wrap="square" rtlCol="0">
            <a:spAutoFit/>
          </a:bodyPr>
          <a:lstStyle/>
          <a:p>
            <a:pPr algn="ctr"/>
            <a:r>
              <a:rPr lang="en-US" sz="2300" b="1" dirty="0">
                <a:solidFill>
                  <a:srgbClr val="B9B3F4"/>
                </a:solidFill>
                <a:latin typeface="Helvetica Neue Regular" panose="02000503000000020004" pitchFamily="2" charset="0"/>
              </a:rPr>
              <a:t>MS</a:t>
            </a:r>
          </a:p>
        </p:txBody>
      </p:sp>
      <p:sp>
        <p:nvSpPr>
          <p:cNvPr id="22" name="TextBox 21">
            <a:extLst>
              <a:ext uri="{FF2B5EF4-FFF2-40B4-BE49-F238E27FC236}">
                <a16:creationId xmlns:a16="http://schemas.microsoft.com/office/drawing/2014/main" id="{A375E356-B869-5C4E-964E-41284E52E6F3}"/>
              </a:ext>
            </a:extLst>
          </p:cNvPr>
          <p:cNvSpPr txBox="1"/>
          <p:nvPr/>
        </p:nvSpPr>
        <p:spPr>
          <a:xfrm>
            <a:off x="3808301" y="5034713"/>
            <a:ext cx="1158520" cy="707886"/>
          </a:xfrm>
          <a:prstGeom prst="rect">
            <a:avLst/>
          </a:prstGeom>
          <a:solidFill>
            <a:schemeClr val="bg1"/>
          </a:solidFill>
        </p:spPr>
        <p:txBody>
          <a:bodyPr wrap="square" rtlCol="0">
            <a:spAutoFit/>
          </a:bodyPr>
          <a:lstStyle/>
          <a:p>
            <a:pPr algn="ctr"/>
            <a:r>
              <a:rPr lang="en-US" sz="2000" dirty="0">
                <a:latin typeface="Helvetica Neue Regular" panose="02000503000000020004" pitchFamily="2" charset="0"/>
              </a:rPr>
              <a:t>Mixed</a:t>
            </a:r>
          </a:p>
          <a:p>
            <a:pPr algn="ctr"/>
            <a:r>
              <a:rPr lang="en-US" sz="2000" dirty="0">
                <a:latin typeface="Helvetica Neue Regular" panose="02000503000000020004" pitchFamily="2" charset="0"/>
              </a:rPr>
              <a:t>T+F</a:t>
            </a:r>
          </a:p>
        </p:txBody>
      </p:sp>
      <p:sp>
        <p:nvSpPr>
          <p:cNvPr id="23" name="TextBox 22">
            <a:extLst>
              <a:ext uri="{FF2B5EF4-FFF2-40B4-BE49-F238E27FC236}">
                <a16:creationId xmlns:a16="http://schemas.microsoft.com/office/drawing/2014/main" id="{4FB36578-85C7-284A-8DCF-BFF5BE58F036}"/>
              </a:ext>
            </a:extLst>
          </p:cNvPr>
          <p:cNvSpPr txBox="1"/>
          <p:nvPr/>
        </p:nvSpPr>
        <p:spPr>
          <a:xfrm>
            <a:off x="1526878" y="5035897"/>
            <a:ext cx="959338" cy="400110"/>
          </a:xfrm>
          <a:prstGeom prst="rect">
            <a:avLst/>
          </a:prstGeom>
          <a:solidFill>
            <a:schemeClr val="bg1"/>
          </a:solidFill>
          <a:ln>
            <a:noFill/>
          </a:ln>
        </p:spPr>
        <p:txBody>
          <a:bodyPr wrap="square" rtlCol="0">
            <a:spAutoFit/>
          </a:bodyPr>
          <a:lstStyle/>
          <a:p>
            <a:pPr algn="ctr"/>
            <a:r>
              <a:rPr lang="en-US" sz="2000" dirty="0">
                <a:latin typeface="Helvetica Neue Regular" panose="02000503000000020004" pitchFamily="2" charset="0"/>
              </a:rPr>
              <a:t>False</a:t>
            </a:r>
          </a:p>
        </p:txBody>
      </p:sp>
      <p:sp>
        <p:nvSpPr>
          <p:cNvPr id="26" name="Rectangle 25">
            <a:extLst>
              <a:ext uri="{FF2B5EF4-FFF2-40B4-BE49-F238E27FC236}">
                <a16:creationId xmlns:a16="http://schemas.microsoft.com/office/drawing/2014/main" id="{3EA1C1EF-DC5F-2E44-9C5A-C8A441AD3776}"/>
              </a:ext>
            </a:extLst>
          </p:cNvPr>
          <p:cNvSpPr/>
          <p:nvPr/>
        </p:nvSpPr>
        <p:spPr>
          <a:xfrm>
            <a:off x="2860570" y="5578090"/>
            <a:ext cx="608557" cy="135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00" dirty="0">
              <a:latin typeface="Helvetica Neue Regular" panose="02000503000000020004" pitchFamily="2" charset="0"/>
            </a:endParaRPr>
          </a:p>
        </p:txBody>
      </p:sp>
      <p:sp>
        <p:nvSpPr>
          <p:cNvPr id="27" name="TextBox 26">
            <a:extLst>
              <a:ext uri="{FF2B5EF4-FFF2-40B4-BE49-F238E27FC236}">
                <a16:creationId xmlns:a16="http://schemas.microsoft.com/office/drawing/2014/main" id="{C536984D-0D35-7346-BEAE-044F2E6C6C0E}"/>
              </a:ext>
            </a:extLst>
          </p:cNvPr>
          <p:cNvSpPr txBox="1"/>
          <p:nvPr/>
        </p:nvSpPr>
        <p:spPr>
          <a:xfrm>
            <a:off x="2726623" y="5034712"/>
            <a:ext cx="841271" cy="446276"/>
          </a:xfrm>
          <a:prstGeom prst="rect">
            <a:avLst/>
          </a:prstGeom>
          <a:solidFill>
            <a:schemeClr val="bg1"/>
          </a:solidFill>
          <a:ln>
            <a:noFill/>
          </a:ln>
        </p:spPr>
        <p:txBody>
          <a:bodyPr wrap="square" rtlCol="0">
            <a:spAutoFit/>
          </a:bodyPr>
          <a:lstStyle/>
          <a:p>
            <a:pPr algn="ctr"/>
            <a:r>
              <a:rPr lang="en-US" sz="2300" b="1" dirty="0">
                <a:solidFill>
                  <a:srgbClr val="FFB1AB"/>
                </a:solidFill>
                <a:latin typeface="Helvetica Neue Regular" panose="02000503000000020004" pitchFamily="2" charset="0"/>
              </a:rPr>
              <a:t>MA</a:t>
            </a:r>
          </a:p>
        </p:txBody>
      </p:sp>
      <p:sp>
        <p:nvSpPr>
          <p:cNvPr id="6" name="Rectangle 5">
            <a:extLst>
              <a:ext uri="{FF2B5EF4-FFF2-40B4-BE49-F238E27FC236}">
                <a16:creationId xmlns:a16="http://schemas.microsoft.com/office/drawing/2014/main" id="{188E9BE8-758C-9049-B0CF-132E5B5752A2}"/>
              </a:ext>
            </a:extLst>
          </p:cNvPr>
          <p:cNvSpPr/>
          <p:nvPr/>
        </p:nvSpPr>
        <p:spPr>
          <a:xfrm>
            <a:off x="4920636" y="1189194"/>
            <a:ext cx="1245930" cy="43532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Regular" panose="02000503000000020004" pitchFamily="2" charset="0"/>
            </a:endParaRPr>
          </a:p>
        </p:txBody>
      </p:sp>
    </p:spTree>
    <p:extLst>
      <p:ext uri="{BB962C8B-B14F-4D97-AF65-F5344CB8AC3E}">
        <p14:creationId xmlns:p14="http://schemas.microsoft.com/office/powerpoint/2010/main" val="327963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6D15893-1991-054A-823D-A730DBCBF4E7}"/>
              </a:ext>
            </a:extLst>
          </p:cNvPr>
          <p:cNvSpPr>
            <a:spLocks noGrp="1"/>
          </p:cNvSpPr>
          <p:nvPr>
            <p:ph type="sldNum" sz="quarter" idx="12"/>
          </p:nvPr>
        </p:nvSpPr>
        <p:spPr/>
        <p:txBody>
          <a:bodyPr/>
          <a:lstStyle/>
          <a:p>
            <a:fld id="{C37A6A5D-4452-2B46-A9F4-EDAA047C7BD2}" type="slidenum">
              <a:rPr lang="en-US" smtClean="0"/>
              <a:t>2</a:t>
            </a:fld>
            <a:endParaRPr lang="en-US" dirty="0"/>
          </a:p>
        </p:txBody>
      </p:sp>
      <p:pic>
        <p:nvPicPr>
          <p:cNvPr id="1038" name="Picture 14" descr="Message text box mobile phone screen vector image on VectorStock | Phone  screen, Phone, Messages">
            <a:extLst>
              <a:ext uri="{FF2B5EF4-FFF2-40B4-BE49-F238E27FC236}">
                <a16:creationId xmlns:a16="http://schemas.microsoft.com/office/drawing/2014/main" id="{19105610-A980-6442-8965-4C82B045C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70" t="419" r="13416" b="8081"/>
          <a:stretch/>
        </p:blipFill>
        <p:spPr bwMode="auto">
          <a:xfrm>
            <a:off x="6686550" y="77133"/>
            <a:ext cx="3223260" cy="62750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4CF370B-8965-5444-9DBA-0675870D5A9F}"/>
              </a:ext>
            </a:extLst>
          </p:cNvPr>
          <p:cNvSpPr txBox="1"/>
          <p:nvPr/>
        </p:nvSpPr>
        <p:spPr>
          <a:xfrm>
            <a:off x="7040206" y="1410582"/>
            <a:ext cx="1268671" cy="307777"/>
          </a:xfrm>
          <a:prstGeom prst="rect">
            <a:avLst/>
          </a:prstGeom>
          <a:noFill/>
        </p:spPr>
        <p:txBody>
          <a:bodyPr wrap="square" rtlCol="0">
            <a:spAutoFit/>
          </a:bodyPr>
          <a:lstStyle/>
          <a:p>
            <a:r>
              <a:rPr lang="en-US" sz="1400" dirty="0" err="1">
                <a:latin typeface="Helvetica Neue" panose="02000503000000020004" pitchFamily="2" charset="0"/>
                <a:ea typeface="Helvetica Neue" panose="02000503000000020004" pitchFamily="2" charset="0"/>
                <a:cs typeface="Helvetica Neue" panose="02000503000000020004" pitchFamily="2" charset="0"/>
              </a:rPr>
              <a:t>Heyyyy</a:t>
            </a:r>
            <a:r>
              <a:rPr lang="en-US" sz="14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34" name="TextBox 33">
            <a:extLst>
              <a:ext uri="{FF2B5EF4-FFF2-40B4-BE49-F238E27FC236}">
                <a16:creationId xmlns:a16="http://schemas.microsoft.com/office/drawing/2014/main" id="{C8481D87-8A9A-A041-804E-0D16EA87B8AC}"/>
              </a:ext>
            </a:extLst>
          </p:cNvPr>
          <p:cNvSpPr txBox="1"/>
          <p:nvPr/>
        </p:nvSpPr>
        <p:spPr>
          <a:xfrm>
            <a:off x="7748132" y="1994905"/>
            <a:ext cx="1773058" cy="523220"/>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Hey! Who was at the party last night?</a:t>
            </a:r>
          </a:p>
        </p:txBody>
      </p:sp>
      <p:sp>
        <p:nvSpPr>
          <p:cNvPr id="35" name="TextBox 34">
            <a:extLst>
              <a:ext uri="{FF2B5EF4-FFF2-40B4-BE49-F238E27FC236}">
                <a16:creationId xmlns:a16="http://schemas.microsoft.com/office/drawing/2014/main" id="{C2CC105D-C7D3-4F49-B711-A65AA2F9B67F}"/>
              </a:ext>
            </a:extLst>
          </p:cNvPr>
          <p:cNvSpPr txBox="1"/>
          <p:nvPr/>
        </p:nvSpPr>
        <p:spPr>
          <a:xfrm>
            <a:off x="7040206" y="2789104"/>
            <a:ext cx="1773058" cy="1169551"/>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EVERYONE! Selen, Liv, Gabby, Arcadia, Andrew, Josh, Sonia, Adam, Dev, ………….</a:t>
            </a:r>
          </a:p>
        </p:txBody>
      </p:sp>
      <p:sp>
        <p:nvSpPr>
          <p:cNvPr id="36" name="TextBox 35">
            <a:extLst>
              <a:ext uri="{FF2B5EF4-FFF2-40B4-BE49-F238E27FC236}">
                <a16:creationId xmlns:a16="http://schemas.microsoft.com/office/drawing/2014/main" id="{F15EA449-6EC3-8348-B8EE-F46A7C88EB28}"/>
              </a:ext>
            </a:extLst>
          </p:cNvPr>
          <p:cNvSpPr txBox="1"/>
          <p:nvPr/>
        </p:nvSpPr>
        <p:spPr>
          <a:xfrm>
            <a:off x="7674541" y="4229634"/>
            <a:ext cx="1773058" cy="523220"/>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You know who came to the party.</a:t>
            </a:r>
          </a:p>
        </p:txBody>
      </p:sp>
      <p:sp>
        <p:nvSpPr>
          <p:cNvPr id="22" name="Rectangle 21">
            <a:extLst>
              <a:ext uri="{FF2B5EF4-FFF2-40B4-BE49-F238E27FC236}">
                <a16:creationId xmlns:a16="http://schemas.microsoft.com/office/drawing/2014/main" id="{8440A5C0-55FE-734E-AB4D-B9A33A58575D}"/>
              </a:ext>
            </a:extLst>
          </p:cNvPr>
          <p:cNvSpPr/>
          <p:nvPr/>
        </p:nvSpPr>
        <p:spPr>
          <a:xfrm>
            <a:off x="7440930" y="1906706"/>
            <a:ext cx="2160270" cy="742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EAA062-DC9F-BF49-899D-365F96CAA6A8}"/>
              </a:ext>
            </a:extLst>
          </p:cNvPr>
          <p:cNvSpPr/>
          <p:nvPr/>
        </p:nvSpPr>
        <p:spPr>
          <a:xfrm>
            <a:off x="7389877" y="4157987"/>
            <a:ext cx="2160270" cy="965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DA94DD9-3AC2-4A40-8EFB-9BE014146094}"/>
              </a:ext>
            </a:extLst>
          </p:cNvPr>
          <p:cNvSpPr/>
          <p:nvPr/>
        </p:nvSpPr>
        <p:spPr>
          <a:xfrm>
            <a:off x="6910598" y="1301250"/>
            <a:ext cx="2160270" cy="524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3753F1D6-A482-D14D-9ECB-7EB6C2941894}"/>
              </a:ext>
            </a:extLst>
          </p:cNvPr>
          <p:cNvGrpSpPr/>
          <p:nvPr/>
        </p:nvGrpSpPr>
        <p:grpSpPr>
          <a:xfrm>
            <a:off x="502617" y="438326"/>
            <a:ext cx="5806743" cy="3485482"/>
            <a:chOff x="502617" y="438326"/>
            <a:chExt cx="5806743" cy="3485482"/>
          </a:xfrm>
        </p:grpSpPr>
        <p:pic>
          <p:nvPicPr>
            <p:cNvPr id="1042" name="Picture 18" descr="https://imgix.bustle.com/uploads/image/2019/2/28/8e041d37-e550-47bd-b797-ec1bc4e7057e-friends_texting_purple.jpg?w=1020&amp;h=574&amp;fit=crop&amp;crop=faces&amp;auto=format%2Ccompress&amp;cs=srgb&amp;q=70">
              <a:extLst>
                <a:ext uri="{FF2B5EF4-FFF2-40B4-BE49-F238E27FC236}">
                  <a16:creationId xmlns:a16="http://schemas.microsoft.com/office/drawing/2014/main" id="{50DE85E7-235E-8842-8CF9-AD5AA4431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17" y="438326"/>
              <a:ext cx="5806743" cy="3268086"/>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87C208A9-9BF7-394D-A6DD-0FC86E600B00}"/>
                </a:ext>
              </a:extLst>
            </p:cNvPr>
            <p:cNvSpPr txBox="1"/>
            <p:nvPr/>
          </p:nvSpPr>
          <p:spPr>
            <a:xfrm>
              <a:off x="532238" y="3677587"/>
              <a:ext cx="5747500" cy="246221"/>
            </a:xfrm>
            <a:prstGeom prst="rect">
              <a:avLst/>
            </a:prstGeom>
            <a:noFill/>
          </p:spPr>
          <p:txBody>
            <a:bodyPr wrap="square" rtlCol="0">
              <a:spAutoFit/>
            </a:bodyPr>
            <a:lstStyle/>
            <a:p>
              <a:pPr algn="ctr"/>
              <a:r>
                <a:rPr lang="en-US" sz="1000" dirty="0">
                  <a:solidFill>
                    <a:schemeClr val="bg1">
                      <a:lumMod val="75000"/>
                    </a:schemeClr>
                  </a:solidFill>
                </a:rPr>
                <a:t>https://</a:t>
              </a:r>
              <a:r>
                <a:rPr lang="en-US" sz="1000" dirty="0" err="1">
                  <a:solidFill>
                    <a:schemeClr val="bg1">
                      <a:lumMod val="75000"/>
                    </a:schemeClr>
                  </a:solidFill>
                </a:rPr>
                <a:t>www.elitedaily.com</a:t>
              </a:r>
              <a:r>
                <a:rPr lang="en-US" sz="1000" dirty="0">
                  <a:solidFill>
                    <a:schemeClr val="bg1">
                      <a:lumMod val="75000"/>
                    </a:schemeClr>
                  </a:solidFill>
                </a:rPr>
                <a:t>/p/18-cute-texts-to-send-your-best-friend-right-now-just-because-16421636</a:t>
              </a:r>
            </a:p>
          </p:txBody>
        </p:sp>
      </p:grpSp>
      <p:sp>
        <p:nvSpPr>
          <p:cNvPr id="72" name="Rectangle 71">
            <a:extLst>
              <a:ext uri="{FF2B5EF4-FFF2-40B4-BE49-F238E27FC236}">
                <a16:creationId xmlns:a16="http://schemas.microsoft.com/office/drawing/2014/main" id="{3D7AA7A8-9E35-3546-8CF0-F654E13D984B}"/>
              </a:ext>
            </a:extLst>
          </p:cNvPr>
          <p:cNvSpPr/>
          <p:nvPr/>
        </p:nvSpPr>
        <p:spPr>
          <a:xfrm>
            <a:off x="6924741" y="2684999"/>
            <a:ext cx="2160270" cy="1401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77958BE-4722-8046-945B-67C40B12F6AC}"/>
              </a:ext>
            </a:extLst>
          </p:cNvPr>
          <p:cNvGrpSpPr/>
          <p:nvPr/>
        </p:nvGrpSpPr>
        <p:grpSpPr>
          <a:xfrm>
            <a:off x="2540693" y="3075402"/>
            <a:ext cx="4471994" cy="3216528"/>
            <a:chOff x="5210935" y="3361702"/>
            <a:chExt cx="4471994" cy="3216528"/>
          </a:xfrm>
        </p:grpSpPr>
        <p:grpSp>
          <p:nvGrpSpPr>
            <p:cNvPr id="24" name="Group 23">
              <a:extLst>
                <a:ext uri="{FF2B5EF4-FFF2-40B4-BE49-F238E27FC236}">
                  <a16:creationId xmlns:a16="http://schemas.microsoft.com/office/drawing/2014/main" id="{5547994C-B6AE-6643-938D-F7221E0E8445}"/>
                </a:ext>
              </a:extLst>
            </p:cNvPr>
            <p:cNvGrpSpPr/>
            <p:nvPr/>
          </p:nvGrpSpPr>
          <p:grpSpPr>
            <a:xfrm>
              <a:off x="5210935" y="3361702"/>
              <a:ext cx="4471994" cy="3216528"/>
              <a:chOff x="5210935" y="3361702"/>
              <a:chExt cx="4471994" cy="3216528"/>
            </a:xfrm>
          </p:grpSpPr>
          <p:sp>
            <p:nvSpPr>
              <p:cNvPr id="26" name="Oval 25">
                <a:extLst>
                  <a:ext uri="{FF2B5EF4-FFF2-40B4-BE49-F238E27FC236}">
                    <a16:creationId xmlns:a16="http://schemas.microsoft.com/office/drawing/2014/main" id="{9A91B73F-8087-D841-B4D5-888DDCE2DF00}"/>
                  </a:ext>
                </a:extLst>
              </p:cNvPr>
              <p:cNvSpPr/>
              <p:nvPr/>
            </p:nvSpPr>
            <p:spPr>
              <a:xfrm>
                <a:off x="5210935" y="4545401"/>
                <a:ext cx="2140299" cy="2032829"/>
              </a:xfrm>
              <a:prstGeom prst="ellipse">
                <a:avLst/>
              </a:prstGeom>
              <a:solidFill>
                <a:srgbClr val="FFB1AB"/>
              </a:solidFill>
              <a:ln>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35F5F43A-C6FA-C744-A439-1A30914B60F3}"/>
                  </a:ext>
                </a:extLst>
              </p:cNvPr>
              <p:cNvCxnSpPr>
                <a:cxnSpLocks/>
              </p:cNvCxnSpPr>
              <p:nvPr/>
            </p:nvCxnSpPr>
            <p:spPr>
              <a:xfrm flipV="1">
                <a:off x="7284468" y="3361702"/>
                <a:ext cx="2398461" cy="1804578"/>
              </a:xfrm>
              <a:prstGeom prst="line">
                <a:avLst/>
              </a:prstGeom>
              <a:solidFill>
                <a:srgbClr val="FFB1AB"/>
              </a:solidFill>
              <a:ln w="38100">
                <a:solidFill>
                  <a:srgbClr val="FFB1AB"/>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9C14811E-CD1D-1648-B826-C7F3A4CD12DA}"/>
                </a:ext>
              </a:extLst>
            </p:cNvPr>
            <p:cNvSpPr txBox="1"/>
            <p:nvPr/>
          </p:nvSpPr>
          <p:spPr>
            <a:xfrm>
              <a:off x="5277699" y="5100150"/>
              <a:ext cx="2006769" cy="923330"/>
            </a:xfrm>
            <a:prstGeom prst="rect">
              <a:avLst/>
            </a:prstGeom>
            <a:noFill/>
          </p:spPr>
          <p:txBody>
            <a:bodyPr wrap="squar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Mention-All </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(MA)</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Exhaustive</a:t>
              </a:r>
            </a:p>
          </p:txBody>
        </p:sp>
      </p:grpSp>
    </p:spTree>
    <p:extLst>
      <p:ext uri="{BB962C8B-B14F-4D97-AF65-F5344CB8AC3E}">
        <p14:creationId xmlns:p14="http://schemas.microsoft.com/office/powerpoint/2010/main" val="334141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9" grpId="0" animBg="1"/>
      <p:bldP spid="40" grpId="0" animBg="1"/>
      <p:bldP spid="7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E6CF50C-05EE-2040-8C2C-BC98D1343BC1}"/>
              </a:ext>
            </a:extLst>
          </p:cNvPr>
          <p:cNvPicPr>
            <a:picLocks noChangeAspect="1"/>
          </p:cNvPicPr>
          <p:nvPr/>
        </p:nvPicPr>
        <p:blipFill>
          <a:blip r:embed="rId3"/>
          <a:stretch>
            <a:fillRect/>
          </a:stretch>
        </p:blipFill>
        <p:spPr>
          <a:xfrm>
            <a:off x="865648" y="117605"/>
            <a:ext cx="7690507" cy="5542892"/>
          </a:xfrm>
          <a:prstGeom prst="rect">
            <a:avLst/>
          </a:prstGeom>
        </p:spPr>
      </p:pic>
      <p:sp>
        <p:nvSpPr>
          <p:cNvPr id="3" name="Rectangle 2">
            <a:extLst>
              <a:ext uri="{FF2B5EF4-FFF2-40B4-BE49-F238E27FC236}">
                <a16:creationId xmlns:a16="http://schemas.microsoft.com/office/drawing/2014/main" id="{004ECEBC-3A37-C240-99DA-8C5EDE7ABB4E}"/>
              </a:ext>
            </a:extLst>
          </p:cNvPr>
          <p:cNvSpPr/>
          <p:nvPr/>
        </p:nvSpPr>
        <p:spPr>
          <a:xfrm>
            <a:off x="2135895" y="5222214"/>
            <a:ext cx="6790391" cy="10554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3F451DA-ADCC-ED47-A3DE-07ACA6510642}"/>
              </a:ext>
            </a:extLst>
          </p:cNvPr>
          <p:cNvGrpSpPr/>
          <p:nvPr/>
        </p:nvGrpSpPr>
        <p:grpSpPr>
          <a:xfrm>
            <a:off x="2135895" y="1620754"/>
            <a:ext cx="4880757" cy="3660537"/>
            <a:chOff x="2383970" y="2875953"/>
            <a:chExt cx="5258728" cy="2963194"/>
          </a:xfrm>
        </p:grpSpPr>
        <p:sp>
          <p:nvSpPr>
            <p:cNvPr id="5" name="Rectangle 4">
              <a:extLst>
                <a:ext uri="{FF2B5EF4-FFF2-40B4-BE49-F238E27FC236}">
                  <a16:creationId xmlns:a16="http://schemas.microsoft.com/office/drawing/2014/main" id="{205BA0CD-0F7E-2F48-AE23-0A53BFF6F59E}"/>
                </a:ext>
              </a:extLst>
            </p:cNvPr>
            <p:cNvSpPr/>
            <p:nvPr/>
          </p:nvSpPr>
          <p:spPr>
            <a:xfrm>
              <a:off x="2383970" y="3539127"/>
              <a:ext cx="1682191" cy="23000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Regular" panose="02000503000000020004" pitchFamily="2" charset="0"/>
              </a:endParaRPr>
            </a:p>
          </p:txBody>
        </p:sp>
        <p:sp>
          <p:nvSpPr>
            <p:cNvPr id="6" name="Rectangle 5">
              <a:extLst>
                <a:ext uri="{FF2B5EF4-FFF2-40B4-BE49-F238E27FC236}">
                  <a16:creationId xmlns:a16="http://schemas.microsoft.com/office/drawing/2014/main" id="{40829E68-E190-B34B-B52E-693167D8A37F}"/>
                </a:ext>
              </a:extLst>
            </p:cNvPr>
            <p:cNvSpPr/>
            <p:nvPr/>
          </p:nvSpPr>
          <p:spPr>
            <a:xfrm>
              <a:off x="5989320" y="2875953"/>
              <a:ext cx="1653378" cy="29631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latin typeface="Helvetica Neue Regular" panose="02000503000000020004" pitchFamily="2" charset="0"/>
              </a:endParaRPr>
            </a:p>
          </p:txBody>
        </p:sp>
      </p:grpSp>
      <p:grpSp>
        <p:nvGrpSpPr>
          <p:cNvPr id="2" name="Group 1">
            <a:extLst>
              <a:ext uri="{FF2B5EF4-FFF2-40B4-BE49-F238E27FC236}">
                <a16:creationId xmlns:a16="http://schemas.microsoft.com/office/drawing/2014/main" id="{6BBA3AB3-45D2-D343-A9D2-C1CCE90EFEB6}"/>
              </a:ext>
            </a:extLst>
          </p:cNvPr>
          <p:cNvGrpSpPr/>
          <p:nvPr/>
        </p:nvGrpSpPr>
        <p:grpSpPr>
          <a:xfrm>
            <a:off x="2048811" y="5313495"/>
            <a:ext cx="6576115" cy="1510596"/>
            <a:chOff x="2167716" y="5511068"/>
            <a:chExt cx="6576115" cy="1510596"/>
          </a:xfrm>
          <a:noFill/>
        </p:grpSpPr>
        <p:sp>
          <p:nvSpPr>
            <p:cNvPr id="8" name="TextBox 7">
              <a:extLst>
                <a:ext uri="{FF2B5EF4-FFF2-40B4-BE49-F238E27FC236}">
                  <a16:creationId xmlns:a16="http://schemas.microsoft.com/office/drawing/2014/main" id="{720DA082-A2AE-E946-B0DB-9001423AA4BC}"/>
                </a:ext>
              </a:extLst>
            </p:cNvPr>
            <p:cNvSpPr txBox="1"/>
            <p:nvPr/>
          </p:nvSpPr>
          <p:spPr>
            <a:xfrm>
              <a:off x="2167716" y="5560994"/>
              <a:ext cx="1859471" cy="1027461"/>
            </a:xfrm>
            <a:prstGeom prst="rect">
              <a:avLst/>
            </a:prstGeom>
            <a:grpFill/>
          </p:spPr>
          <p:txBody>
            <a:bodyPr wrap="square" rtlCol="0">
              <a:spAutoFit/>
            </a:bodyPr>
            <a:lstStyle/>
            <a:p>
              <a:pPr algn="ctr"/>
              <a:r>
                <a:rPr lang="en-US" sz="1519" dirty="0">
                  <a:latin typeface="Andale Mono" panose="020B0509000000000004" pitchFamily="49" charset="0"/>
                </a:rPr>
                <a:t>Mom knows where they </a:t>
              </a:r>
              <a:r>
                <a:rPr lang="en-US" sz="1519" b="1" u="sng" dirty="0">
                  <a:latin typeface="Andale Mono" panose="020B0509000000000004" pitchFamily="49" charset="0"/>
                </a:rPr>
                <a:t>found</a:t>
              </a:r>
              <a:r>
                <a:rPr lang="en-US" sz="1519" dirty="0">
                  <a:latin typeface="Andale Mono" panose="020B0509000000000004" pitchFamily="49" charset="0"/>
                </a:rPr>
                <a:t> the </a:t>
              </a:r>
            </a:p>
            <a:p>
              <a:pPr algn="ctr"/>
              <a:r>
                <a:rPr lang="en-US" sz="1519" dirty="0">
                  <a:latin typeface="Andale Mono" panose="020B0509000000000004" pitchFamily="49" charset="0"/>
                </a:rPr>
                <a:t>people hiding</a:t>
              </a:r>
            </a:p>
          </p:txBody>
        </p:sp>
        <p:sp>
          <p:nvSpPr>
            <p:cNvPr id="9" name="TextBox 8">
              <a:extLst>
                <a:ext uri="{FF2B5EF4-FFF2-40B4-BE49-F238E27FC236}">
                  <a16:creationId xmlns:a16="http://schemas.microsoft.com/office/drawing/2014/main" id="{C02B4160-1562-6C44-B6D7-56BE4439754F}"/>
                </a:ext>
              </a:extLst>
            </p:cNvPr>
            <p:cNvSpPr txBox="1"/>
            <p:nvPr/>
          </p:nvSpPr>
          <p:spPr>
            <a:xfrm>
              <a:off x="3856768" y="5511452"/>
              <a:ext cx="1657164" cy="1261243"/>
            </a:xfrm>
            <a:prstGeom prst="rect">
              <a:avLst/>
            </a:prstGeom>
            <a:grpFill/>
          </p:spPr>
          <p:txBody>
            <a:bodyPr wrap="square" rtlCol="0">
              <a:spAutoFit/>
            </a:bodyPr>
            <a:lstStyle/>
            <a:p>
              <a:pPr algn="ctr"/>
              <a:r>
                <a:rPr lang="en-US" sz="1519" dirty="0">
                  <a:latin typeface="Andale Mono" panose="020B0509000000000004" pitchFamily="49" charset="0"/>
                </a:rPr>
                <a:t>Jimmy knows where </a:t>
              </a:r>
              <a:r>
                <a:rPr lang="en-US" sz="1519" b="1" u="sng" dirty="0">
                  <a:latin typeface="Andale Mono" panose="020B0509000000000004" pitchFamily="49" charset="0"/>
                </a:rPr>
                <a:t>to find </a:t>
              </a:r>
              <a:r>
                <a:rPr lang="en-US" sz="1519" dirty="0">
                  <a:latin typeface="Andale Mono" panose="020B0509000000000004" pitchFamily="49" charset="0"/>
                </a:rPr>
                <a:t>the people hiding</a:t>
              </a:r>
            </a:p>
          </p:txBody>
        </p:sp>
        <p:sp>
          <p:nvSpPr>
            <p:cNvPr id="10" name="TextBox 9">
              <a:extLst>
                <a:ext uri="{FF2B5EF4-FFF2-40B4-BE49-F238E27FC236}">
                  <a16:creationId xmlns:a16="http://schemas.microsoft.com/office/drawing/2014/main" id="{B6A56C48-B1E8-C94B-BA92-B04529B5E219}"/>
                </a:ext>
              </a:extLst>
            </p:cNvPr>
            <p:cNvSpPr txBox="1"/>
            <p:nvPr/>
          </p:nvSpPr>
          <p:spPr>
            <a:xfrm>
              <a:off x="5629155" y="5526639"/>
              <a:ext cx="1491905" cy="1495025"/>
            </a:xfrm>
            <a:prstGeom prst="rect">
              <a:avLst/>
            </a:prstGeom>
            <a:grpFill/>
          </p:spPr>
          <p:txBody>
            <a:bodyPr wrap="square" rtlCol="0">
              <a:spAutoFit/>
            </a:bodyPr>
            <a:lstStyle/>
            <a:p>
              <a:pPr algn="ctr"/>
              <a:r>
                <a:rPr lang="en-US" sz="1519" dirty="0">
                  <a:latin typeface="Andale Mono" panose="020B0509000000000004" pitchFamily="49" charset="0"/>
                </a:rPr>
                <a:t>Mom predicted where they </a:t>
              </a:r>
              <a:r>
                <a:rPr lang="en-US" sz="1519" b="1" u="sng" dirty="0">
                  <a:latin typeface="Andale Mono" panose="020B0509000000000004" pitchFamily="49" charset="0"/>
                </a:rPr>
                <a:t>found</a:t>
              </a:r>
              <a:r>
                <a:rPr lang="en-US" sz="1519" dirty="0">
                  <a:latin typeface="Andale Mono" panose="020B0509000000000004" pitchFamily="49" charset="0"/>
                </a:rPr>
                <a:t> the people hiding</a:t>
              </a:r>
            </a:p>
          </p:txBody>
        </p:sp>
        <p:sp>
          <p:nvSpPr>
            <p:cNvPr id="11" name="TextBox 10">
              <a:extLst>
                <a:ext uri="{FF2B5EF4-FFF2-40B4-BE49-F238E27FC236}">
                  <a16:creationId xmlns:a16="http://schemas.microsoft.com/office/drawing/2014/main" id="{A73BD8D2-A231-D74D-8B16-516BEFA6F3C3}"/>
                </a:ext>
              </a:extLst>
            </p:cNvPr>
            <p:cNvSpPr txBox="1"/>
            <p:nvPr/>
          </p:nvSpPr>
          <p:spPr>
            <a:xfrm>
              <a:off x="6941724" y="5511068"/>
              <a:ext cx="1802107" cy="1261243"/>
            </a:xfrm>
            <a:prstGeom prst="rect">
              <a:avLst/>
            </a:prstGeom>
            <a:grpFill/>
          </p:spPr>
          <p:txBody>
            <a:bodyPr wrap="square" rtlCol="0">
              <a:spAutoFit/>
            </a:bodyPr>
            <a:lstStyle/>
            <a:p>
              <a:pPr algn="ctr"/>
              <a:r>
                <a:rPr lang="en-US" sz="1519" dirty="0">
                  <a:latin typeface="Andale Mono" panose="020B0509000000000004" pitchFamily="49" charset="0"/>
                </a:rPr>
                <a:t>Jimmy predicted where </a:t>
              </a:r>
              <a:r>
                <a:rPr lang="en-US" sz="1519" b="1" u="sng" dirty="0">
                  <a:latin typeface="Andale Mono" panose="020B0509000000000004" pitchFamily="49" charset="0"/>
                </a:rPr>
                <a:t>to find </a:t>
              </a:r>
              <a:r>
                <a:rPr lang="en-US" sz="1519" dirty="0">
                  <a:latin typeface="Andale Mono" panose="020B0509000000000004" pitchFamily="49" charset="0"/>
                </a:rPr>
                <a:t>the people hiding</a:t>
              </a:r>
            </a:p>
          </p:txBody>
        </p:sp>
      </p:grpSp>
      <p:sp>
        <p:nvSpPr>
          <p:cNvPr id="12" name="Slide Number Placeholder 11">
            <a:extLst>
              <a:ext uri="{FF2B5EF4-FFF2-40B4-BE49-F238E27FC236}">
                <a16:creationId xmlns:a16="http://schemas.microsoft.com/office/drawing/2014/main" id="{F8A51F1B-E28D-D74E-90CF-B0282E969BDA}"/>
              </a:ext>
            </a:extLst>
          </p:cNvPr>
          <p:cNvSpPr>
            <a:spLocks noGrp="1"/>
          </p:cNvSpPr>
          <p:nvPr>
            <p:ph type="sldNum" sz="quarter" idx="12"/>
          </p:nvPr>
        </p:nvSpPr>
        <p:spPr/>
        <p:txBody>
          <a:bodyPr/>
          <a:lstStyle/>
          <a:p>
            <a:fld id="{C37A6A5D-4452-2B46-A9F4-EDAA047C7BD2}" type="slidenum">
              <a:rPr lang="en-US" smtClean="0"/>
              <a:t>20</a:t>
            </a:fld>
            <a:endParaRPr lang="en-US" dirty="0"/>
          </a:p>
        </p:txBody>
      </p:sp>
    </p:spTree>
    <p:extLst>
      <p:ext uri="{BB962C8B-B14F-4D97-AF65-F5344CB8AC3E}">
        <p14:creationId xmlns:p14="http://schemas.microsoft.com/office/powerpoint/2010/main" val="216984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5BD7-443D-C944-A0F0-EB2766A48396}"/>
              </a:ext>
            </a:extLst>
          </p:cNvPr>
          <p:cNvSpPr>
            <a:spLocks noGrp="1"/>
          </p:cNvSpPr>
          <p:nvPr>
            <p:ph type="title"/>
          </p:nvPr>
        </p:nvSpPr>
        <p:spPr/>
        <p:txBody>
          <a:bodyPr/>
          <a:lstStyle/>
          <a:p>
            <a:r>
              <a:rPr lang="en-US" b="1" dirty="0"/>
              <a:t>Summary </a:t>
            </a:r>
            <a:r>
              <a:rPr lang="en-US" dirty="0"/>
              <a:t>| Experiment 1</a:t>
            </a:r>
            <a:endParaRPr lang="en-US" b="1" dirty="0"/>
          </a:p>
        </p:txBody>
      </p:sp>
      <p:sp>
        <p:nvSpPr>
          <p:cNvPr id="3" name="Content Placeholder 2">
            <a:extLst>
              <a:ext uri="{FF2B5EF4-FFF2-40B4-BE49-F238E27FC236}">
                <a16:creationId xmlns:a16="http://schemas.microsoft.com/office/drawing/2014/main" id="{9F3DE884-F376-BB41-B046-CDD1C79A0A3F}"/>
              </a:ext>
            </a:extLst>
          </p:cNvPr>
          <p:cNvSpPr>
            <a:spLocks noGrp="1"/>
          </p:cNvSpPr>
          <p:nvPr>
            <p:ph idx="1"/>
          </p:nvPr>
        </p:nvSpPr>
        <p:spPr/>
        <p:txBody>
          <a:bodyPr/>
          <a:lstStyle/>
          <a:p>
            <a:pPr marL="0" indent="0">
              <a:buNone/>
            </a:pPr>
            <a:r>
              <a:rPr lang="en-US" dirty="0"/>
              <a:t>Significant differences due to all Form Factors.</a:t>
            </a:r>
          </a:p>
          <a:p>
            <a:pPr marL="0" indent="0">
              <a:buNone/>
            </a:pPr>
            <a:endParaRPr lang="en-US" b="1" dirty="0"/>
          </a:p>
          <a:p>
            <a:pPr marL="0" indent="0">
              <a:buNone/>
            </a:pPr>
            <a:r>
              <a:rPr lang="en-US" dirty="0"/>
              <a:t>Finiteness x Verb </a:t>
            </a:r>
            <a:r>
              <a:rPr lang="en-US" sz="1800" dirty="0"/>
              <a:t>(</a:t>
            </a:r>
            <a:r>
              <a:rPr lang="en-US" sz="1800" i="1" dirty="0"/>
              <a:t>X</a:t>
            </a:r>
            <a:r>
              <a:rPr lang="en-US" sz="1800" baseline="30000" dirty="0"/>
              <a:t>2</a:t>
            </a:r>
            <a:r>
              <a:rPr lang="en-US" sz="1800" dirty="0"/>
              <a:t>(3) = 118.66, </a:t>
            </a:r>
            <a:r>
              <a:rPr lang="en-US" sz="1800" i="1" dirty="0"/>
              <a:t>p</a:t>
            </a:r>
            <a:r>
              <a:rPr lang="en-US" sz="1800" dirty="0"/>
              <a:t>&lt;0.0001)</a:t>
            </a:r>
          </a:p>
          <a:p>
            <a:pPr marL="0" indent="0">
              <a:buNone/>
            </a:pPr>
            <a:r>
              <a:rPr lang="en-US" b="1" dirty="0"/>
              <a:t>+FIN: </a:t>
            </a:r>
            <a:r>
              <a:rPr lang="en-US" b="1" i="1" dirty="0">
                <a:solidFill>
                  <a:srgbClr val="FFB1AB"/>
                </a:solidFill>
              </a:rPr>
              <a:t>know-</a:t>
            </a:r>
            <a:r>
              <a:rPr lang="en-US" b="1" i="1" dirty="0" err="1">
                <a:solidFill>
                  <a:srgbClr val="FFB1AB"/>
                </a:solidFill>
              </a:rPr>
              <a:t>wh</a:t>
            </a:r>
            <a:r>
              <a:rPr lang="en-US" dirty="0"/>
              <a:t> less acceptable than </a:t>
            </a:r>
            <a:r>
              <a:rPr lang="en-US" b="1" i="1" dirty="0">
                <a:solidFill>
                  <a:srgbClr val="B9B3F4"/>
                </a:solidFill>
              </a:rPr>
              <a:t>predict-</a:t>
            </a:r>
            <a:r>
              <a:rPr lang="en-US" b="1" i="1" dirty="0" err="1">
                <a:solidFill>
                  <a:srgbClr val="B9B3F4"/>
                </a:solidFill>
              </a:rPr>
              <a:t>wh</a:t>
            </a:r>
            <a:endParaRPr lang="en-US" dirty="0">
              <a:solidFill>
                <a:srgbClr val="B9B3F4"/>
              </a:solidFill>
            </a:endParaRPr>
          </a:p>
          <a:p>
            <a:pPr marL="0" indent="0">
              <a:buNone/>
            </a:pPr>
            <a:endParaRPr lang="en-US" dirty="0"/>
          </a:p>
          <a:p>
            <a:pPr marL="0" indent="0">
              <a:buNone/>
            </a:pPr>
            <a:r>
              <a:rPr lang="en-US" dirty="0"/>
              <a:t>Maybe consistent with lexical semantic/selectional restrictions from the verb </a:t>
            </a:r>
            <a:br>
              <a:rPr lang="en-US" dirty="0"/>
            </a:br>
            <a:r>
              <a:rPr lang="en-US" sz="1800" dirty="0" err="1">
                <a:solidFill>
                  <a:schemeClr val="bg1">
                    <a:lumMod val="50000"/>
                  </a:schemeClr>
                </a:solidFill>
              </a:rPr>
              <a:t>Grimshaw</a:t>
            </a:r>
            <a:r>
              <a:rPr lang="en-US" sz="1800" dirty="0">
                <a:solidFill>
                  <a:schemeClr val="bg1">
                    <a:lumMod val="50000"/>
                  </a:schemeClr>
                </a:solidFill>
              </a:rPr>
              <a:t> 1979; Heim 1994; Zimmermann 2010; George 2011; Spector &amp; </a:t>
            </a:r>
            <a:r>
              <a:rPr lang="en-US" sz="1800" dirty="0" err="1">
                <a:solidFill>
                  <a:schemeClr val="bg1">
                    <a:lumMod val="50000"/>
                  </a:schemeClr>
                </a:solidFill>
              </a:rPr>
              <a:t>Égre</a:t>
            </a:r>
            <a:r>
              <a:rPr lang="en-US" sz="1800" dirty="0">
                <a:solidFill>
                  <a:schemeClr val="bg1">
                    <a:lumMod val="50000"/>
                  </a:schemeClr>
                </a:solidFill>
              </a:rPr>
              <a:t> 2015</a:t>
            </a:r>
          </a:p>
          <a:p>
            <a:pPr marL="0" indent="0">
              <a:buNone/>
            </a:pPr>
            <a:endParaRPr lang="en-US" b="1"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2B7FFAA7-A0E0-4A40-AC7D-88E7A9B47567}"/>
              </a:ext>
            </a:extLst>
          </p:cNvPr>
          <p:cNvSpPr>
            <a:spLocks noGrp="1"/>
          </p:cNvSpPr>
          <p:nvPr>
            <p:ph type="sldNum" sz="quarter" idx="12"/>
          </p:nvPr>
        </p:nvSpPr>
        <p:spPr/>
        <p:txBody>
          <a:bodyPr/>
          <a:lstStyle/>
          <a:p>
            <a:fld id="{C37A6A5D-4452-2B46-A9F4-EDAA047C7BD2}" type="slidenum">
              <a:rPr lang="en-US" smtClean="0"/>
              <a:t>21</a:t>
            </a:fld>
            <a:endParaRPr lang="en-US"/>
          </a:p>
        </p:txBody>
      </p:sp>
    </p:spTree>
    <p:extLst>
      <p:ext uri="{BB962C8B-B14F-4D97-AF65-F5344CB8AC3E}">
        <p14:creationId xmlns:p14="http://schemas.microsoft.com/office/powerpoint/2010/main" val="35223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620E-396D-1846-A378-5AA0316DF66F}"/>
              </a:ext>
            </a:extLst>
          </p:cNvPr>
          <p:cNvSpPr>
            <a:spLocks noGrp="1"/>
          </p:cNvSpPr>
          <p:nvPr>
            <p:ph type="title"/>
          </p:nvPr>
        </p:nvSpPr>
        <p:spPr/>
        <p:txBody>
          <a:bodyPr/>
          <a:lstStyle/>
          <a:p>
            <a:r>
              <a:rPr lang="en-US" dirty="0"/>
              <a:t>Modal is not a categorical factor</a:t>
            </a:r>
          </a:p>
        </p:txBody>
      </p:sp>
      <p:sp>
        <p:nvSpPr>
          <p:cNvPr id="3" name="Content Placeholder 2">
            <a:extLst>
              <a:ext uri="{FF2B5EF4-FFF2-40B4-BE49-F238E27FC236}">
                <a16:creationId xmlns:a16="http://schemas.microsoft.com/office/drawing/2014/main" id="{DFF829F2-B6B6-1943-8D35-9D39C307DD08}"/>
              </a:ext>
            </a:extLst>
          </p:cNvPr>
          <p:cNvSpPr>
            <a:spLocks noGrp="1"/>
          </p:cNvSpPr>
          <p:nvPr>
            <p:ph idx="1"/>
          </p:nvPr>
        </p:nvSpPr>
        <p:spPr/>
        <p:txBody>
          <a:bodyPr>
            <a:normAutofit/>
          </a:bodyPr>
          <a:lstStyle/>
          <a:p>
            <a:pPr marL="0" indent="0">
              <a:buNone/>
            </a:pPr>
            <a:r>
              <a:rPr lang="en-US" dirty="0"/>
              <a:t>H1 is too strong.</a:t>
            </a:r>
          </a:p>
          <a:p>
            <a:pPr marL="0" indent="0">
              <a:buNone/>
            </a:pPr>
            <a:endParaRPr lang="en-US" dirty="0"/>
          </a:p>
          <a:p>
            <a:pPr marL="0" indent="0">
              <a:buNone/>
            </a:pPr>
            <a:r>
              <a:rPr lang="en-US" dirty="0"/>
              <a:t>If we rely </a:t>
            </a:r>
            <a:r>
              <a:rPr lang="en-US" b="1" dirty="0"/>
              <a:t>solely on grammar </a:t>
            </a:r>
            <a:r>
              <a:rPr lang="en-US" dirty="0"/>
              <a:t>for licensing mention-some, we </a:t>
            </a:r>
            <a:r>
              <a:rPr lang="en-US" u="sng" dirty="0"/>
              <a:t>make the wrong predictions</a:t>
            </a:r>
            <a:r>
              <a:rPr lang="en-US" dirty="0"/>
              <a:t> about finite </a:t>
            </a:r>
            <a:r>
              <a:rPr lang="en-US" i="1" dirty="0"/>
              <a:t>predict-</a:t>
            </a:r>
            <a:r>
              <a:rPr lang="en-US" i="1" dirty="0" err="1"/>
              <a:t>wh</a:t>
            </a:r>
            <a:r>
              <a:rPr lang="en-US" dirty="0"/>
              <a:t> questions.</a:t>
            </a:r>
          </a:p>
          <a:p>
            <a:pPr marL="0" indent="0">
              <a:buNone/>
            </a:pPr>
            <a:endParaRPr lang="en-US" dirty="0"/>
          </a:p>
          <a:p>
            <a:pPr marL="0" indent="0">
              <a:buNone/>
            </a:pPr>
            <a:endParaRPr lang="en-US" dirty="0"/>
          </a:p>
          <a:p>
            <a:pPr marL="0" indent="0">
              <a:buNone/>
            </a:pPr>
            <a:r>
              <a:rPr lang="en-US" dirty="0"/>
              <a:t>Context.</a:t>
            </a:r>
          </a:p>
          <a:p>
            <a:pPr marL="0" indent="0">
              <a:buNone/>
            </a:pPr>
            <a:endParaRPr lang="en-US" dirty="0"/>
          </a:p>
        </p:txBody>
      </p:sp>
      <p:sp>
        <p:nvSpPr>
          <p:cNvPr id="4" name="Slide Number Placeholder 3">
            <a:extLst>
              <a:ext uri="{FF2B5EF4-FFF2-40B4-BE49-F238E27FC236}">
                <a16:creationId xmlns:a16="http://schemas.microsoft.com/office/drawing/2014/main" id="{C71A5B31-2253-AA47-801A-3E6B866F44BF}"/>
              </a:ext>
            </a:extLst>
          </p:cNvPr>
          <p:cNvSpPr>
            <a:spLocks noGrp="1"/>
          </p:cNvSpPr>
          <p:nvPr>
            <p:ph type="sldNum" sz="quarter" idx="12"/>
          </p:nvPr>
        </p:nvSpPr>
        <p:spPr/>
        <p:txBody>
          <a:bodyPr/>
          <a:lstStyle/>
          <a:p>
            <a:fld id="{C37A6A5D-4452-2B46-A9F4-EDAA047C7BD2}" type="slidenum">
              <a:rPr lang="en-US" smtClean="0"/>
              <a:t>22</a:t>
            </a:fld>
            <a:endParaRPr lang="en-US"/>
          </a:p>
        </p:txBody>
      </p:sp>
      <p:sp>
        <p:nvSpPr>
          <p:cNvPr id="5" name="TextBox 4">
            <a:extLst>
              <a:ext uri="{FF2B5EF4-FFF2-40B4-BE49-F238E27FC236}">
                <a16:creationId xmlns:a16="http://schemas.microsoft.com/office/drawing/2014/main" id="{1BCD4D96-E194-F44B-9152-7BCE7B7576A0}"/>
              </a:ext>
            </a:extLst>
          </p:cNvPr>
          <p:cNvSpPr txBox="1"/>
          <p:nvPr/>
        </p:nvSpPr>
        <p:spPr>
          <a:xfrm>
            <a:off x="6469653" y="5053977"/>
            <a:ext cx="3244174" cy="646331"/>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(Interesting effects of individual test scenarios!)</a:t>
            </a:r>
          </a:p>
        </p:txBody>
      </p:sp>
    </p:spTree>
    <p:extLst>
      <p:ext uri="{BB962C8B-B14F-4D97-AF65-F5344CB8AC3E}">
        <p14:creationId xmlns:p14="http://schemas.microsoft.com/office/powerpoint/2010/main" val="396069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CBC0-63CD-9E45-A297-CA241CFC2339}"/>
              </a:ext>
            </a:extLst>
          </p:cNvPr>
          <p:cNvSpPr>
            <a:spLocks noGrp="1"/>
          </p:cNvSpPr>
          <p:nvPr>
            <p:ph type="title"/>
          </p:nvPr>
        </p:nvSpPr>
        <p:spPr/>
        <p:txBody>
          <a:bodyPr>
            <a:norm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Resolving a speaker’s goals</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sz="1800" dirty="0">
                <a:solidFill>
                  <a:schemeClr val="bg1">
                    <a:lumMod val="65000"/>
                  </a:schemeClr>
                </a:solidFill>
              </a:rPr>
              <a:t>Ginsburg 1995; Asher &amp; </a:t>
            </a:r>
            <a:r>
              <a:rPr lang="en-US" sz="1800" dirty="0" err="1">
                <a:solidFill>
                  <a:schemeClr val="bg1">
                    <a:lumMod val="65000"/>
                  </a:schemeClr>
                </a:solidFill>
              </a:rPr>
              <a:t>Lascarides</a:t>
            </a:r>
            <a:r>
              <a:rPr lang="en-US" sz="1800" dirty="0">
                <a:solidFill>
                  <a:schemeClr val="bg1">
                    <a:lumMod val="65000"/>
                  </a:schemeClr>
                </a:solidFill>
              </a:rPr>
              <a:t> 1998; van </a:t>
            </a:r>
            <a:r>
              <a:rPr lang="en-US" sz="1800" dirty="0" err="1">
                <a:solidFill>
                  <a:schemeClr val="bg1">
                    <a:lumMod val="65000"/>
                  </a:schemeClr>
                </a:solidFill>
              </a:rPr>
              <a:t>Rooij</a:t>
            </a:r>
            <a:r>
              <a:rPr lang="en-US" sz="1800" dirty="0">
                <a:solidFill>
                  <a:schemeClr val="bg1">
                    <a:lumMod val="65000"/>
                  </a:schemeClr>
                </a:solidFill>
              </a:rPr>
              <a:t> 2003</a:t>
            </a:r>
            <a:endParaRPr lang="en-US" sz="1688" dirty="0">
              <a:solidFill>
                <a:schemeClr val="bg1">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Slide Number Placeholder 7">
            <a:extLst>
              <a:ext uri="{FF2B5EF4-FFF2-40B4-BE49-F238E27FC236}">
                <a16:creationId xmlns:a16="http://schemas.microsoft.com/office/drawing/2014/main" id="{414881ED-11EB-B84B-B597-CECAEA56A5F0}"/>
              </a:ext>
            </a:extLst>
          </p:cNvPr>
          <p:cNvSpPr>
            <a:spLocks noGrp="1"/>
          </p:cNvSpPr>
          <p:nvPr>
            <p:ph type="sldNum" sz="quarter" idx="12"/>
          </p:nvPr>
        </p:nvSpPr>
        <p:spPr/>
        <p:txBody>
          <a:bodyPr/>
          <a:lstStyle/>
          <a:p>
            <a:fld id="{C37A6A5D-4452-2B46-A9F4-EDAA047C7BD2}" type="slidenum">
              <a:rPr lang="en-US" smtClean="0"/>
              <a:t>23</a:t>
            </a:fld>
            <a:endParaRPr lang="en-US"/>
          </a:p>
        </p:txBody>
      </p:sp>
      <p:pic>
        <p:nvPicPr>
          <p:cNvPr id="10" name="Picture 2" descr="Image result for tourist">
            <a:extLst>
              <a:ext uri="{FF2B5EF4-FFF2-40B4-BE49-F238E27FC236}">
                <a16:creationId xmlns:a16="http://schemas.microsoft.com/office/drawing/2014/main" id="{9690929E-A2B0-AC43-9D76-9AA82155D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77" y="2001318"/>
            <a:ext cx="2402173" cy="1685830"/>
          </a:xfrm>
          <a:prstGeom prst="rect">
            <a:avLst/>
          </a:prstGeom>
          <a:noFill/>
          <a:ln w="76200">
            <a:solidFill>
              <a:srgbClr val="B9B3F4"/>
            </a:solidFill>
          </a:ln>
          <a:extLst>
            <a:ext uri="{909E8E84-426E-40DD-AFC4-6F175D3DCCD1}">
              <a14:hiddenFill xmlns:a14="http://schemas.microsoft.com/office/drawing/2010/main">
                <a:solidFill>
                  <a:srgbClr val="FFFFFF"/>
                </a:solidFill>
              </a14:hiddenFill>
            </a:ext>
          </a:extLst>
        </p:spPr>
      </p:pic>
      <p:pic>
        <p:nvPicPr>
          <p:cNvPr id="18" name="Picture 4" descr="black-woman-writing-758x506 | Zikoko!">
            <a:extLst>
              <a:ext uri="{FF2B5EF4-FFF2-40B4-BE49-F238E27FC236}">
                <a16:creationId xmlns:a16="http://schemas.microsoft.com/office/drawing/2014/main" id="{3A936AB8-46A8-E049-A3D8-DD46AD677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171" y="4171739"/>
            <a:ext cx="2598784" cy="1734808"/>
          </a:xfrm>
          <a:prstGeom prst="rect">
            <a:avLst/>
          </a:prstGeom>
          <a:noFill/>
          <a:ln w="76200">
            <a:solidFill>
              <a:srgbClr val="FFB1AB"/>
            </a:solidFill>
          </a:ln>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0F3E3607-C7FF-3C49-B8D7-A90C852EBB2D}"/>
              </a:ext>
            </a:extLst>
          </p:cNvPr>
          <p:cNvSpPr>
            <a:spLocks noGrp="1"/>
          </p:cNvSpPr>
          <p:nvPr>
            <p:ph idx="1"/>
          </p:nvPr>
        </p:nvSpPr>
        <p:spPr>
          <a:xfrm>
            <a:off x="3318825" y="2227811"/>
            <a:ext cx="2894684" cy="3481871"/>
          </a:xfrm>
        </p:spPr>
        <p:txBody>
          <a:bodyPr>
            <a:normAutofit/>
          </a:bodyPr>
          <a:lstStyle/>
          <a:p>
            <a:pPr marL="0" indent="0">
              <a:buNone/>
            </a:pPr>
            <a:r>
              <a:rPr lang="en-US" dirty="0"/>
              <a:t>Goal = have </a:t>
            </a:r>
            <a:r>
              <a:rPr lang="en-US" b="1" dirty="0"/>
              <a:t>a cup</a:t>
            </a:r>
            <a:r>
              <a:rPr lang="en-US" dirty="0"/>
              <a:t> of coffee</a:t>
            </a:r>
            <a:endParaRPr lang="en-US" b="1" dirty="0">
              <a:solidFill>
                <a:srgbClr val="B9B3F4"/>
              </a:solidFill>
            </a:endParaRPr>
          </a:p>
          <a:p>
            <a:pPr marL="0" indent="0">
              <a:buNone/>
            </a:pPr>
            <a:endParaRPr lang="en-US" b="1" dirty="0">
              <a:solidFill>
                <a:srgbClr val="B9B3F4"/>
              </a:solidFill>
            </a:endParaRPr>
          </a:p>
          <a:p>
            <a:pPr marL="0" indent="0">
              <a:buNone/>
            </a:pPr>
            <a:endParaRPr lang="en-US" b="1" dirty="0">
              <a:solidFill>
                <a:srgbClr val="B9B3F4"/>
              </a:solidFill>
            </a:endParaRPr>
          </a:p>
          <a:p>
            <a:pPr marL="0" indent="0">
              <a:buNone/>
            </a:pPr>
            <a:endParaRPr lang="en-US" b="1" dirty="0">
              <a:solidFill>
                <a:srgbClr val="B9B3F4"/>
              </a:solidFill>
            </a:endParaRPr>
          </a:p>
          <a:p>
            <a:pPr marL="0" indent="0">
              <a:buNone/>
            </a:pPr>
            <a:r>
              <a:rPr lang="en-US" dirty="0"/>
              <a:t>Goal = interview </a:t>
            </a:r>
            <a:r>
              <a:rPr lang="en-US" b="1" dirty="0"/>
              <a:t>all cafes</a:t>
            </a:r>
            <a:r>
              <a:rPr lang="en-US" dirty="0"/>
              <a:t> in town</a:t>
            </a:r>
          </a:p>
        </p:txBody>
      </p:sp>
      <p:sp>
        <p:nvSpPr>
          <p:cNvPr id="15" name="TextBox 14">
            <a:extLst>
              <a:ext uri="{FF2B5EF4-FFF2-40B4-BE49-F238E27FC236}">
                <a16:creationId xmlns:a16="http://schemas.microsoft.com/office/drawing/2014/main" id="{DFAA61FB-98FE-B041-9758-FF222390A03E}"/>
              </a:ext>
            </a:extLst>
          </p:cNvPr>
          <p:cNvSpPr txBox="1"/>
          <p:nvPr/>
        </p:nvSpPr>
        <p:spPr>
          <a:xfrm>
            <a:off x="7948526" y="2090180"/>
            <a:ext cx="2122723" cy="1508105"/>
          </a:xfrm>
          <a:prstGeom prst="rect">
            <a:avLst/>
          </a:prstGeom>
          <a:noFill/>
        </p:spPr>
        <p:txBody>
          <a:bodyPr wrap="square" rtlCol="0">
            <a:spAutoFit/>
          </a:bodyPr>
          <a:lstStyle/>
          <a:p>
            <a:pPr algn="ctr"/>
            <a:r>
              <a:rPr lang="en-US" sz="2300" dirty="0">
                <a:latin typeface="Helvetica Neue" panose="02000503000000020004" pitchFamily="2" charset="0"/>
                <a:ea typeface="Helvetica Neue" panose="02000503000000020004" pitchFamily="2" charset="0"/>
                <a:cs typeface="Helvetica Neue" panose="02000503000000020004" pitchFamily="2" charset="0"/>
              </a:rPr>
              <a:t>Further, only </a:t>
            </a:r>
            <a:r>
              <a:rPr lang="en-US" sz="2300" b="1" dirty="0">
                <a:latin typeface="Helvetica Neue" panose="02000503000000020004" pitchFamily="2" charset="0"/>
                <a:ea typeface="Helvetica Neue" panose="02000503000000020004" pitchFamily="2" charset="0"/>
                <a:cs typeface="Helvetica Neue" panose="02000503000000020004" pitchFamily="2" charset="0"/>
              </a:rPr>
              <a:t>informative </a:t>
            </a:r>
            <a:r>
              <a:rPr lang="en-US" sz="2300" dirty="0">
                <a:latin typeface="Helvetica Neue" panose="02000503000000020004" pitchFamily="2" charset="0"/>
                <a:ea typeface="Helvetica Neue" panose="02000503000000020004" pitchFamily="2" charset="0"/>
                <a:cs typeface="Helvetica Neue" panose="02000503000000020004" pitchFamily="2" charset="0"/>
              </a:rPr>
              <a:t>MS answers are felicitous.</a:t>
            </a:r>
          </a:p>
        </p:txBody>
      </p:sp>
      <p:sp>
        <p:nvSpPr>
          <p:cNvPr id="19" name="Oval 18">
            <a:extLst>
              <a:ext uri="{FF2B5EF4-FFF2-40B4-BE49-F238E27FC236}">
                <a16:creationId xmlns:a16="http://schemas.microsoft.com/office/drawing/2014/main" id="{894C6FF1-BDB8-0647-B378-2675B384B076}"/>
              </a:ext>
            </a:extLst>
          </p:cNvPr>
          <p:cNvSpPr/>
          <p:nvPr/>
        </p:nvSpPr>
        <p:spPr>
          <a:xfrm>
            <a:off x="6329213" y="4448757"/>
            <a:ext cx="1267771" cy="1208606"/>
          </a:xfrm>
          <a:prstGeom prst="ellipse">
            <a:avLst/>
          </a:prstGeom>
          <a:solidFill>
            <a:srgbClr val="FFB1AB"/>
          </a:solidFill>
          <a:ln>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Helvetica Neue Regular" panose="02000503000000020004" pitchFamily="2" charset="0"/>
              </a:rPr>
              <a:t>☞MA</a:t>
            </a:r>
          </a:p>
          <a:p>
            <a:pPr algn="ctr"/>
            <a:r>
              <a:rPr lang="en-US" dirty="0">
                <a:solidFill>
                  <a:schemeClr val="tx1"/>
                </a:solidFill>
                <a:latin typeface="Helvetica Neue Regular" panose="02000503000000020004" pitchFamily="2" charset="0"/>
              </a:rPr>
              <a:t> # MS</a:t>
            </a:r>
          </a:p>
        </p:txBody>
      </p:sp>
      <p:sp>
        <p:nvSpPr>
          <p:cNvPr id="20" name="Oval 19">
            <a:extLst>
              <a:ext uri="{FF2B5EF4-FFF2-40B4-BE49-F238E27FC236}">
                <a16:creationId xmlns:a16="http://schemas.microsoft.com/office/drawing/2014/main" id="{FDE9894F-D448-0043-B784-E5A5F37F24C6}"/>
              </a:ext>
            </a:extLst>
          </p:cNvPr>
          <p:cNvSpPr/>
          <p:nvPr/>
        </p:nvSpPr>
        <p:spPr>
          <a:xfrm>
            <a:off x="6329212" y="2210612"/>
            <a:ext cx="1267771" cy="1208606"/>
          </a:xfrm>
          <a:prstGeom prst="ellipse">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Regular" panose="02000503000000020004" pitchFamily="2" charset="0"/>
              </a:rPr>
              <a:t># MA</a:t>
            </a:r>
          </a:p>
          <a:p>
            <a:pPr algn="ctr"/>
            <a:r>
              <a:rPr lang="en-US" sz="2200" b="1" dirty="0">
                <a:solidFill>
                  <a:schemeClr val="tx1"/>
                </a:solidFill>
                <a:latin typeface="Helvetica Neue Regular" panose="02000503000000020004" pitchFamily="2" charset="0"/>
              </a:rPr>
              <a:t>☞MS</a:t>
            </a:r>
          </a:p>
        </p:txBody>
      </p:sp>
    </p:spTree>
    <p:extLst>
      <p:ext uri="{BB962C8B-B14F-4D97-AF65-F5344CB8AC3E}">
        <p14:creationId xmlns:p14="http://schemas.microsoft.com/office/powerpoint/2010/main" val="26967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5" grpId="0"/>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B725-8174-6544-9AEF-18EB4ADAAD96}"/>
              </a:ext>
            </a:extLst>
          </p:cNvPr>
          <p:cNvSpPr>
            <a:spLocks noGrp="1"/>
          </p:cNvSpPr>
          <p:nvPr>
            <p:ph type="title"/>
          </p:nvPr>
        </p:nvSpPr>
        <p:spPr/>
        <p:txBody>
          <a:bodyPr/>
          <a:lstStyle/>
          <a:p>
            <a:r>
              <a:rPr lang="en-US" dirty="0"/>
              <a:t>Contextual manipulations</a:t>
            </a:r>
          </a:p>
        </p:txBody>
      </p:sp>
      <p:sp>
        <p:nvSpPr>
          <p:cNvPr id="3" name="Content Placeholder 2">
            <a:extLst>
              <a:ext uri="{FF2B5EF4-FFF2-40B4-BE49-F238E27FC236}">
                <a16:creationId xmlns:a16="http://schemas.microsoft.com/office/drawing/2014/main" id="{488DD246-D4FE-764B-966D-AC73963993BD}"/>
              </a:ext>
            </a:extLst>
          </p:cNvPr>
          <p:cNvSpPr>
            <a:spLocks noGrp="1"/>
          </p:cNvSpPr>
          <p:nvPr>
            <p:ph idx="1"/>
          </p:nvPr>
        </p:nvSpPr>
        <p:spPr>
          <a:xfrm>
            <a:off x="450770" y="1847852"/>
            <a:ext cx="9385459" cy="4351338"/>
          </a:xfrm>
        </p:spPr>
        <p:txBody>
          <a:bodyPr/>
          <a:lstStyle/>
          <a:p>
            <a:pPr marL="0" indent="0">
              <a:buNone/>
            </a:pPr>
            <a:r>
              <a:rPr lang="en-US" sz="3000" b="1" dirty="0">
                <a:solidFill>
                  <a:srgbClr val="BCBAFF"/>
                </a:solidFill>
              </a:rPr>
              <a:t>Contextual Stakes</a:t>
            </a:r>
            <a:r>
              <a:rPr lang="en-US" sz="3000" b="1" dirty="0"/>
              <a:t> </a:t>
            </a:r>
            <a:r>
              <a:rPr lang="en-US" sz="3000" dirty="0"/>
              <a:t>| </a:t>
            </a:r>
            <a:r>
              <a:rPr lang="en-US" sz="3000" b="1" dirty="0"/>
              <a:t>whether lives are at risk.</a:t>
            </a:r>
            <a:br>
              <a:rPr lang="en-US" sz="3500" b="1" dirty="0"/>
            </a:br>
            <a:r>
              <a:rPr lang="en-US" sz="2200" dirty="0"/>
              <a:t>(Not the only natural way to understand goals)</a:t>
            </a:r>
          </a:p>
          <a:p>
            <a:pPr lvl="1"/>
            <a:r>
              <a:rPr lang="en-US" dirty="0"/>
              <a:t>High vs. Low Stakes</a:t>
            </a:r>
          </a:p>
          <a:p>
            <a:pPr marL="0" indent="0">
              <a:buNone/>
            </a:pPr>
            <a:endParaRPr lang="en-US" dirty="0"/>
          </a:p>
          <a:p>
            <a:pPr marL="0" indent="0">
              <a:buNone/>
            </a:pPr>
            <a:r>
              <a:rPr lang="en-US" sz="3000" b="1" dirty="0">
                <a:solidFill>
                  <a:srgbClr val="BCBAFF"/>
                </a:solidFill>
              </a:rPr>
              <a:t>Answer ranking </a:t>
            </a:r>
            <a:r>
              <a:rPr lang="en-US" sz="3000" dirty="0"/>
              <a:t>| </a:t>
            </a:r>
            <a:r>
              <a:rPr lang="en-US" sz="3000" b="1" dirty="0"/>
              <a:t>how informative is the answer.</a:t>
            </a:r>
            <a:br>
              <a:rPr lang="en-US" sz="3000" b="1" dirty="0"/>
            </a:br>
            <a:r>
              <a:rPr lang="en-US" sz="2200" dirty="0"/>
              <a:t>reducing uncertainty </a:t>
            </a:r>
            <a:r>
              <a:rPr lang="en-US" sz="1800" dirty="0">
                <a:solidFill>
                  <a:schemeClr val="bg1">
                    <a:lumMod val="50000"/>
                  </a:schemeClr>
                </a:solidFill>
              </a:rPr>
              <a:t>(Shannon 1948; van </a:t>
            </a:r>
            <a:r>
              <a:rPr lang="en-US" sz="1800" dirty="0" err="1">
                <a:solidFill>
                  <a:schemeClr val="bg1">
                    <a:lumMod val="50000"/>
                  </a:schemeClr>
                </a:solidFill>
              </a:rPr>
              <a:t>Rooij</a:t>
            </a:r>
            <a:r>
              <a:rPr lang="en-US" sz="1800" dirty="0">
                <a:solidFill>
                  <a:schemeClr val="bg1">
                    <a:lumMod val="50000"/>
                  </a:schemeClr>
                </a:solidFill>
              </a:rPr>
              <a:t> 2003, 2004</a:t>
            </a:r>
            <a:r>
              <a:rPr lang="en-US" sz="2200" dirty="0">
                <a:solidFill>
                  <a:schemeClr val="bg1">
                    <a:lumMod val="50000"/>
                  </a:schemeClr>
                </a:solidFill>
              </a:rPr>
              <a:t>) </a:t>
            </a:r>
            <a:r>
              <a:rPr lang="en-US" sz="2200" u="sng" dirty="0"/>
              <a:t>Not</a:t>
            </a:r>
            <a:r>
              <a:rPr lang="en-US" sz="2200" dirty="0"/>
              <a:t> asymmetrical entailment between answers </a:t>
            </a:r>
            <a:r>
              <a:rPr lang="en-US" sz="1800" dirty="0">
                <a:solidFill>
                  <a:schemeClr val="bg1">
                    <a:lumMod val="50000"/>
                  </a:schemeClr>
                </a:solidFill>
              </a:rPr>
              <a:t>(cf. Fox 2014)</a:t>
            </a:r>
          </a:p>
          <a:p>
            <a:pPr marL="914400" lvl="1" indent="-457200">
              <a:buFont typeface="+mj-lt"/>
              <a:buAutoNum type="arabicPeriod"/>
            </a:pPr>
            <a:r>
              <a:rPr lang="en-US" dirty="0"/>
              <a:t>Number of MS answers given (single </a:t>
            </a:r>
            <a:r>
              <a:rPr lang="en-US" b="1" dirty="0"/>
              <a:t>MO</a:t>
            </a:r>
            <a:r>
              <a:rPr lang="en-US" dirty="0"/>
              <a:t>, or multiple </a:t>
            </a:r>
            <a:r>
              <a:rPr lang="en-US" b="1" dirty="0"/>
              <a:t>MS</a:t>
            </a:r>
            <a:r>
              <a:rPr lang="en-US" dirty="0"/>
              <a:t>)</a:t>
            </a:r>
          </a:p>
          <a:p>
            <a:pPr marL="914400" lvl="1" indent="-457200">
              <a:buFont typeface="+mj-lt"/>
              <a:buAutoNum type="arabicPeriod"/>
            </a:pPr>
            <a:r>
              <a:rPr lang="en-US" dirty="0"/>
              <a:t>How much information is in the answer (</a:t>
            </a:r>
            <a:r>
              <a:rPr lang="en-US" b="1" dirty="0"/>
              <a:t>max</a:t>
            </a:r>
            <a:r>
              <a:rPr lang="en-US" dirty="0"/>
              <a:t> or </a:t>
            </a:r>
            <a:r>
              <a:rPr lang="en-US" b="1" dirty="0"/>
              <a:t>min</a:t>
            </a:r>
            <a:r>
              <a:rPr lang="en-US" dirty="0"/>
              <a:t>)</a:t>
            </a:r>
          </a:p>
          <a:p>
            <a:pPr lvl="1"/>
            <a:endParaRPr lang="en-US" dirty="0"/>
          </a:p>
          <a:p>
            <a:pPr lvl="1"/>
            <a:endParaRPr lang="en-US" sz="1800" dirty="0">
              <a:solidFill>
                <a:schemeClr val="bg1">
                  <a:lumMod val="50000"/>
                </a:schemeClr>
              </a:solidFill>
            </a:endParaRPr>
          </a:p>
        </p:txBody>
      </p:sp>
      <p:sp>
        <p:nvSpPr>
          <p:cNvPr id="4" name="Slide Number Placeholder 3">
            <a:extLst>
              <a:ext uri="{FF2B5EF4-FFF2-40B4-BE49-F238E27FC236}">
                <a16:creationId xmlns:a16="http://schemas.microsoft.com/office/drawing/2014/main" id="{0F78F1F6-5923-ED4E-8367-7A32D3BCD9E8}"/>
              </a:ext>
            </a:extLst>
          </p:cNvPr>
          <p:cNvSpPr>
            <a:spLocks noGrp="1"/>
          </p:cNvSpPr>
          <p:nvPr>
            <p:ph type="sldNum" sz="quarter" idx="12"/>
          </p:nvPr>
        </p:nvSpPr>
        <p:spPr/>
        <p:txBody>
          <a:bodyPr/>
          <a:lstStyle/>
          <a:p>
            <a:fld id="{C37A6A5D-4452-2B46-A9F4-EDAA047C7BD2}" type="slidenum">
              <a:rPr lang="en-US" smtClean="0"/>
              <a:t>24</a:t>
            </a:fld>
            <a:endParaRPr lang="en-US"/>
          </a:p>
        </p:txBody>
      </p:sp>
    </p:spTree>
    <p:extLst>
      <p:ext uri="{BB962C8B-B14F-4D97-AF65-F5344CB8AC3E}">
        <p14:creationId xmlns:p14="http://schemas.microsoft.com/office/powerpoint/2010/main" val="269856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3E4AC-B447-2243-B4BA-DC7EA9E0C39D}"/>
              </a:ext>
            </a:extLst>
          </p:cNvPr>
          <p:cNvSpPr>
            <a:spLocks noGrp="1"/>
          </p:cNvSpPr>
          <p:nvPr>
            <p:ph idx="1"/>
          </p:nvPr>
        </p:nvSpPr>
        <p:spPr>
          <a:xfrm>
            <a:off x="783534" y="607006"/>
            <a:ext cx="8698396" cy="5749346"/>
          </a:xfrm>
        </p:spPr>
        <p:txBody>
          <a:bodyPr>
            <a:normAutofit fontScale="92500" lnSpcReduction="20000"/>
          </a:bodyPr>
          <a:lstStyle/>
          <a:p>
            <a:pPr marL="0" indent="0">
              <a:lnSpc>
                <a:spcPct val="110000"/>
              </a:lnSpc>
              <a:buNone/>
            </a:pPr>
            <a:r>
              <a:rPr lang="en-US" dirty="0">
                <a:latin typeface="Andale Mono" panose="020B0509000000000004" pitchFamily="49" charset="0"/>
              </a:rPr>
              <a:t>A local apartment building has caught on fire. The landlord’s floor plan shows the following breakdown of tenants per floor: </a:t>
            </a:r>
          </a:p>
          <a:p>
            <a:pPr marL="0" indent="0">
              <a:lnSpc>
                <a:spcPct val="110000"/>
              </a:lnSpc>
              <a:buNone/>
            </a:pPr>
            <a:endParaRPr lang="en-US" dirty="0">
              <a:latin typeface="Andale Mono" panose="020B0509000000000004" pitchFamily="49" charset="0"/>
            </a:endParaRPr>
          </a:p>
          <a:p>
            <a:pPr marL="0" indent="0">
              <a:lnSpc>
                <a:spcPct val="60000"/>
              </a:lnSpc>
              <a:buNone/>
            </a:pPr>
            <a:r>
              <a:rPr lang="en-US" sz="2025" dirty="0">
                <a:latin typeface="Andale Mono" panose="020B0509000000000004" pitchFamily="49" charset="0"/>
              </a:rPr>
              <a:t>	Floor A has 10 tenants, </a:t>
            </a:r>
          </a:p>
          <a:p>
            <a:pPr marL="0" indent="0">
              <a:lnSpc>
                <a:spcPct val="60000"/>
              </a:lnSpc>
              <a:buNone/>
            </a:pPr>
            <a:r>
              <a:rPr lang="en-US" sz="2025" dirty="0">
                <a:latin typeface="Andale Mono" panose="020B0509000000000004" pitchFamily="49" charset="0"/>
              </a:rPr>
              <a:t>	Floor B has 8, </a:t>
            </a:r>
          </a:p>
          <a:p>
            <a:pPr marL="0" indent="0">
              <a:lnSpc>
                <a:spcPct val="60000"/>
              </a:lnSpc>
              <a:buNone/>
            </a:pPr>
            <a:r>
              <a:rPr lang="en-US" sz="2025" dirty="0">
                <a:latin typeface="Andale Mono" panose="020B0509000000000004" pitchFamily="49" charset="0"/>
              </a:rPr>
              <a:t>	Floor C has 5, </a:t>
            </a:r>
          </a:p>
          <a:p>
            <a:pPr marL="0" indent="0">
              <a:lnSpc>
                <a:spcPct val="60000"/>
              </a:lnSpc>
              <a:buNone/>
            </a:pPr>
            <a:r>
              <a:rPr lang="en-US" sz="2025" dirty="0">
                <a:latin typeface="Andale Mono" panose="020B0509000000000004" pitchFamily="49" charset="0"/>
              </a:rPr>
              <a:t>	Floor D has 2, </a:t>
            </a:r>
          </a:p>
          <a:p>
            <a:pPr marL="0" indent="0">
              <a:lnSpc>
                <a:spcPct val="60000"/>
              </a:lnSpc>
              <a:buNone/>
            </a:pPr>
            <a:r>
              <a:rPr lang="en-US" sz="2025" dirty="0">
                <a:latin typeface="Andale Mono" panose="020B0509000000000004" pitchFamily="49" charset="0"/>
              </a:rPr>
              <a:t>	Floor E has 1, and </a:t>
            </a:r>
          </a:p>
          <a:p>
            <a:pPr marL="0" indent="0">
              <a:lnSpc>
                <a:spcPct val="60000"/>
              </a:lnSpc>
              <a:buNone/>
            </a:pPr>
            <a:r>
              <a:rPr lang="en-US" sz="2025" dirty="0">
                <a:latin typeface="Andale Mono" panose="020B0509000000000004" pitchFamily="49" charset="0"/>
              </a:rPr>
              <a:t>	Floor F has 0. </a:t>
            </a:r>
          </a:p>
          <a:p>
            <a:pPr marL="0" indent="0">
              <a:lnSpc>
                <a:spcPct val="60000"/>
              </a:lnSpc>
              <a:buNone/>
            </a:pPr>
            <a:endParaRPr lang="en-US" dirty="0">
              <a:latin typeface="Andale Mono" panose="020B0509000000000004" pitchFamily="49" charset="0"/>
            </a:endParaRPr>
          </a:p>
          <a:p>
            <a:pPr marL="0" indent="0">
              <a:lnSpc>
                <a:spcPct val="60000"/>
              </a:lnSpc>
              <a:buNone/>
            </a:pPr>
            <a:endParaRPr lang="en-US" dirty="0">
              <a:latin typeface="Andale Mono" panose="020B0509000000000004" pitchFamily="49" charset="0"/>
            </a:endParaRPr>
          </a:p>
          <a:p>
            <a:pPr marL="0" indent="0">
              <a:lnSpc>
                <a:spcPct val="110000"/>
              </a:lnSpc>
              <a:buNone/>
            </a:pPr>
            <a:r>
              <a:rPr lang="en-US" dirty="0">
                <a:latin typeface="Andale Mono" panose="020B0509000000000004" pitchFamily="49" charset="0"/>
              </a:rPr>
              <a:t>The fire chief is deciding where to send his firefighters, because there are people trapped but they don’t know on which floors.</a:t>
            </a:r>
          </a:p>
        </p:txBody>
      </p:sp>
      <p:sp>
        <p:nvSpPr>
          <p:cNvPr id="2" name="Slide Number Placeholder 1">
            <a:extLst>
              <a:ext uri="{FF2B5EF4-FFF2-40B4-BE49-F238E27FC236}">
                <a16:creationId xmlns:a16="http://schemas.microsoft.com/office/drawing/2014/main" id="{BAC844FD-353B-EC45-95FE-C557897E4A5F}"/>
              </a:ext>
            </a:extLst>
          </p:cNvPr>
          <p:cNvSpPr>
            <a:spLocks noGrp="1"/>
          </p:cNvSpPr>
          <p:nvPr>
            <p:ph type="sldNum" sz="quarter" idx="12"/>
          </p:nvPr>
        </p:nvSpPr>
        <p:spPr/>
        <p:txBody>
          <a:bodyPr/>
          <a:lstStyle/>
          <a:p>
            <a:fld id="{C37A6A5D-4452-2B46-A9F4-EDAA047C7BD2}" type="slidenum">
              <a:rPr lang="en-US" smtClean="0"/>
              <a:t>25</a:t>
            </a:fld>
            <a:endParaRPr lang="en-US"/>
          </a:p>
        </p:txBody>
      </p:sp>
      <p:grpSp>
        <p:nvGrpSpPr>
          <p:cNvPr id="5" name="Group 4">
            <a:extLst>
              <a:ext uri="{FF2B5EF4-FFF2-40B4-BE49-F238E27FC236}">
                <a16:creationId xmlns:a16="http://schemas.microsoft.com/office/drawing/2014/main" id="{E9334A1E-0785-D347-961C-DB6FD9751789}"/>
              </a:ext>
            </a:extLst>
          </p:cNvPr>
          <p:cNvGrpSpPr/>
          <p:nvPr/>
        </p:nvGrpSpPr>
        <p:grpSpPr>
          <a:xfrm>
            <a:off x="1730375" y="2152684"/>
            <a:ext cx="6013588" cy="1031922"/>
            <a:chOff x="3243383" y="2506611"/>
            <a:chExt cx="7839939" cy="1223018"/>
          </a:xfrm>
        </p:grpSpPr>
        <p:sp>
          <p:nvSpPr>
            <p:cNvPr id="6" name="Rectangle 5">
              <a:extLst>
                <a:ext uri="{FF2B5EF4-FFF2-40B4-BE49-F238E27FC236}">
                  <a16:creationId xmlns:a16="http://schemas.microsoft.com/office/drawing/2014/main" id="{7BF0D828-B5D8-9143-B983-0E6BD67811F1}"/>
                </a:ext>
              </a:extLst>
            </p:cNvPr>
            <p:cNvSpPr/>
            <p:nvPr/>
          </p:nvSpPr>
          <p:spPr>
            <a:xfrm>
              <a:off x="3243383" y="2506611"/>
              <a:ext cx="4321543" cy="684921"/>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cxnSp>
          <p:nvCxnSpPr>
            <p:cNvPr id="7" name="Straight Arrow Connector 6">
              <a:extLst>
                <a:ext uri="{FF2B5EF4-FFF2-40B4-BE49-F238E27FC236}">
                  <a16:creationId xmlns:a16="http://schemas.microsoft.com/office/drawing/2014/main" id="{87D1885D-9608-0F47-A56E-2D2928EF0425}"/>
                </a:ext>
              </a:extLst>
            </p:cNvPr>
            <p:cNvCxnSpPr>
              <a:cxnSpLocks/>
              <a:stCxn id="6" idx="3"/>
            </p:cNvCxnSpPr>
            <p:nvPr/>
          </p:nvCxnSpPr>
          <p:spPr>
            <a:xfrm>
              <a:off x="7564926" y="2849071"/>
              <a:ext cx="1408079" cy="545404"/>
            </a:xfrm>
            <a:prstGeom prst="straightConnector1">
              <a:avLst/>
            </a:prstGeom>
            <a:ln w="28575">
              <a:solidFill>
                <a:srgbClr val="B9B3F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6F52605-D661-5D44-A33E-CC4F8575635D}"/>
                </a:ext>
              </a:extLst>
            </p:cNvPr>
            <p:cNvSpPr/>
            <p:nvPr/>
          </p:nvSpPr>
          <p:spPr>
            <a:xfrm>
              <a:off x="8990297" y="3076748"/>
              <a:ext cx="2093025" cy="652881"/>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grpSp>
      <p:grpSp>
        <p:nvGrpSpPr>
          <p:cNvPr id="9" name="Group 8">
            <a:extLst>
              <a:ext uri="{FF2B5EF4-FFF2-40B4-BE49-F238E27FC236}">
                <a16:creationId xmlns:a16="http://schemas.microsoft.com/office/drawing/2014/main" id="{DDFDCDD1-2B20-2E42-B4E7-53F15EDF5BAD}"/>
              </a:ext>
            </a:extLst>
          </p:cNvPr>
          <p:cNvGrpSpPr/>
          <p:nvPr/>
        </p:nvGrpSpPr>
        <p:grpSpPr>
          <a:xfrm>
            <a:off x="1743639" y="2142571"/>
            <a:ext cx="5987633" cy="1261824"/>
            <a:chOff x="3663433" y="1868390"/>
            <a:chExt cx="8586707" cy="1495494"/>
          </a:xfrm>
        </p:grpSpPr>
        <p:sp>
          <p:nvSpPr>
            <p:cNvPr id="10" name="Rectangle 9">
              <a:extLst>
                <a:ext uri="{FF2B5EF4-FFF2-40B4-BE49-F238E27FC236}">
                  <a16:creationId xmlns:a16="http://schemas.microsoft.com/office/drawing/2014/main" id="{D04B4F7B-9C7E-194E-9FBC-53727DD2B6EC}"/>
                </a:ext>
              </a:extLst>
            </p:cNvPr>
            <p:cNvSpPr/>
            <p:nvPr/>
          </p:nvSpPr>
          <p:spPr>
            <a:xfrm>
              <a:off x="3663433" y="1868390"/>
              <a:ext cx="4874982" cy="1495494"/>
            </a:xfrm>
            <a:prstGeom prst="rect">
              <a:avLst/>
            </a:prstGeom>
            <a:no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cxnSp>
          <p:nvCxnSpPr>
            <p:cNvPr id="11" name="Straight Arrow Connector 10">
              <a:extLst>
                <a:ext uri="{FF2B5EF4-FFF2-40B4-BE49-F238E27FC236}">
                  <a16:creationId xmlns:a16="http://schemas.microsoft.com/office/drawing/2014/main" id="{9F5C1AA8-205D-7744-8989-5CFAE5D04576}"/>
                </a:ext>
              </a:extLst>
            </p:cNvPr>
            <p:cNvCxnSpPr>
              <a:cxnSpLocks/>
              <a:stCxn id="10" idx="3"/>
              <a:endCxn id="12" idx="1"/>
            </p:cNvCxnSpPr>
            <p:nvPr/>
          </p:nvCxnSpPr>
          <p:spPr>
            <a:xfrm flipV="1">
              <a:off x="8538415" y="2238397"/>
              <a:ext cx="1409398" cy="377740"/>
            </a:xfrm>
            <a:prstGeom prst="straightConnector1">
              <a:avLst/>
            </a:prstGeom>
            <a:ln w="28575">
              <a:solidFill>
                <a:srgbClr val="FFB1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EC61CB5-A0DC-8D4D-940B-BBE479C4FE7D}"/>
                </a:ext>
              </a:extLst>
            </p:cNvPr>
            <p:cNvSpPr/>
            <p:nvPr/>
          </p:nvSpPr>
          <p:spPr>
            <a:xfrm>
              <a:off x="9947812" y="2078342"/>
              <a:ext cx="2302328" cy="320111"/>
            </a:xfrm>
            <a:prstGeom prst="rect">
              <a:avLst/>
            </a:prstGeom>
            <a:no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grpSp>
      <p:grpSp>
        <p:nvGrpSpPr>
          <p:cNvPr id="13" name="Group 12">
            <a:extLst>
              <a:ext uri="{FF2B5EF4-FFF2-40B4-BE49-F238E27FC236}">
                <a16:creationId xmlns:a16="http://schemas.microsoft.com/office/drawing/2014/main" id="{B3410E54-03D8-014E-91E6-A58AD2E2F017}"/>
              </a:ext>
            </a:extLst>
          </p:cNvPr>
          <p:cNvGrpSpPr/>
          <p:nvPr/>
        </p:nvGrpSpPr>
        <p:grpSpPr>
          <a:xfrm>
            <a:off x="1754203" y="2915607"/>
            <a:ext cx="5989760" cy="901791"/>
            <a:chOff x="3264486" y="1977134"/>
            <a:chExt cx="8589761" cy="1068790"/>
          </a:xfrm>
        </p:grpSpPr>
        <p:sp>
          <p:nvSpPr>
            <p:cNvPr id="14" name="Rectangle 13">
              <a:extLst>
                <a:ext uri="{FF2B5EF4-FFF2-40B4-BE49-F238E27FC236}">
                  <a16:creationId xmlns:a16="http://schemas.microsoft.com/office/drawing/2014/main" id="{F09195A3-EEDC-3C46-8372-5CCF8A2FC300}"/>
                </a:ext>
              </a:extLst>
            </p:cNvPr>
            <p:cNvSpPr/>
            <p:nvPr/>
          </p:nvSpPr>
          <p:spPr>
            <a:xfrm>
              <a:off x="3264486" y="1977134"/>
              <a:ext cx="3092357" cy="680778"/>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cxnSp>
          <p:nvCxnSpPr>
            <p:cNvPr id="15" name="Straight Arrow Connector 14">
              <a:extLst>
                <a:ext uri="{FF2B5EF4-FFF2-40B4-BE49-F238E27FC236}">
                  <a16:creationId xmlns:a16="http://schemas.microsoft.com/office/drawing/2014/main" id="{A979EB7A-0F6E-0345-AF92-B31061739FE6}"/>
                </a:ext>
              </a:extLst>
            </p:cNvPr>
            <p:cNvCxnSpPr>
              <a:cxnSpLocks/>
              <a:stCxn id="14" idx="3"/>
              <a:endCxn id="16" idx="1"/>
            </p:cNvCxnSpPr>
            <p:nvPr/>
          </p:nvCxnSpPr>
          <p:spPr>
            <a:xfrm>
              <a:off x="6356844" y="2317523"/>
              <a:ext cx="3195076" cy="371973"/>
            </a:xfrm>
            <a:prstGeom prst="straightConnector1">
              <a:avLst/>
            </a:prstGeom>
            <a:ln w="28575">
              <a:solidFill>
                <a:srgbClr val="B9B3F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2F7D78-19AC-2847-9CA8-6A2091B83A60}"/>
                </a:ext>
              </a:extLst>
            </p:cNvPr>
            <p:cNvSpPr/>
            <p:nvPr/>
          </p:nvSpPr>
          <p:spPr>
            <a:xfrm>
              <a:off x="9551920" y="2333068"/>
              <a:ext cx="2302327" cy="712856"/>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grpSp>
      <p:grpSp>
        <p:nvGrpSpPr>
          <p:cNvPr id="17" name="Group 16">
            <a:extLst>
              <a:ext uri="{FF2B5EF4-FFF2-40B4-BE49-F238E27FC236}">
                <a16:creationId xmlns:a16="http://schemas.microsoft.com/office/drawing/2014/main" id="{5DC28266-72E3-EE40-8283-D16F8465A521}"/>
              </a:ext>
            </a:extLst>
          </p:cNvPr>
          <p:cNvGrpSpPr/>
          <p:nvPr/>
        </p:nvGrpSpPr>
        <p:grpSpPr>
          <a:xfrm>
            <a:off x="5863571" y="1957676"/>
            <a:ext cx="2122641" cy="2239733"/>
            <a:chOff x="6987554" y="1883122"/>
            <a:chExt cx="2850228" cy="3341143"/>
          </a:xfrm>
        </p:grpSpPr>
        <p:sp>
          <p:nvSpPr>
            <p:cNvPr id="18" name="TextBox 17">
              <a:extLst>
                <a:ext uri="{FF2B5EF4-FFF2-40B4-BE49-F238E27FC236}">
                  <a16:creationId xmlns:a16="http://schemas.microsoft.com/office/drawing/2014/main" id="{A529032D-8114-6B49-858C-A844E0493409}"/>
                </a:ext>
              </a:extLst>
            </p:cNvPr>
            <p:cNvSpPr txBox="1"/>
            <p:nvPr/>
          </p:nvSpPr>
          <p:spPr>
            <a:xfrm>
              <a:off x="6997377" y="1883122"/>
              <a:ext cx="2840405" cy="525225"/>
            </a:xfrm>
            <a:prstGeom prst="rect">
              <a:avLst/>
            </a:prstGeom>
            <a:noFill/>
            <a:ln>
              <a:solidFill>
                <a:schemeClr val="tx1"/>
              </a:solidFill>
            </a:ln>
          </p:spPr>
          <p:txBody>
            <a:bodyPr wrap="square" rtlCol="0">
              <a:spAutoFit/>
            </a:bodyPr>
            <a:lstStyle/>
            <a:p>
              <a:pPr algn="ctr"/>
              <a:r>
                <a:rPr lang="en-US" sz="1688" dirty="0">
                  <a:latin typeface="Helvetica Neue" panose="02000503000000020004" pitchFamily="2" charset="0"/>
                  <a:ea typeface="Helvetica Neue" panose="02000503000000020004" pitchFamily="2" charset="0"/>
                  <a:cs typeface="Helvetica Neue" panose="02000503000000020004" pitchFamily="2" charset="0"/>
                </a:rPr>
                <a:t>Max Informative</a:t>
              </a:r>
            </a:p>
          </p:txBody>
        </p:sp>
        <p:sp>
          <p:nvSpPr>
            <p:cNvPr id="19" name="TextBox 18">
              <a:extLst>
                <a:ext uri="{FF2B5EF4-FFF2-40B4-BE49-F238E27FC236}">
                  <a16:creationId xmlns:a16="http://schemas.microsoft.com/office/drawing/2014/main" id="{97C03E33-E991-3B4B-8F2E-55E7039DA213}"/>
                </a:ext>
              </a:extLst>
            </p:cNvPr>
            <p:cNvSpPr txBox="1"/>
            <p:nvPr/>
          </p:nvSpPr>
          <p:spPr>
            <a:xfrm>
              <a:off x="6987554" y="4699040"/>
              <a:ext cx="2840405" cy="525225"/>
            </a:xfrm>
            <a:prstGeom prst="rect">
              <a:avLst/>
            </a:prstGeom>
            <a:noFill/>
            <a:ln>
              <a:solidFill>
                <a:schemeClr val="tx1"/>
              </a:solidFill>
            </a:ln>
          </p:spPr>
          <p:txBody>
            <a:bodyPr wrap="square" rtlCol="0">
              <a:spAutoFit/>
            </a:bodyPr>
            <a:lstStyle/>
            <a:p>
              <a:pPr algn="ctr"/>
              <a:r>
                <a:rPr lang="en-US" sz="1688" dirty="0">
                  <a:latin typeface="Helvetica Neue" panose="02000503000000020004" pitchFamily="2" charset="0"/>
                  <a:ea typeface="Helvetica Neue" panose="02000503000000020004" pitchFamily="2" charset="0"/>
                  <a:cs typeface="Helvetica Neue" panose="02000503000000020004" pitchFamily="2" charset="0"/>
                </a:rPr>
                <a:t>Min Informative</a:t>
              </a:r>
            </a:p>
          </p:txBody>
        </p:sp>
        <p:sp>
          <p:nvSpPr>
            <p:cNvPr id="20" name="TextBox 19">
              <a:extLst>
                <a:ext uri="{FF2B5EF4-FFF2-40B4-BE49-F238E27FC236}">
                  <a16:creationId xmlns:a16="http://schemas.microsoft.com/office/drawing/2014/main" id="{A52D336F-D3FF-4B4D-8932-3F0A47C9315A}"/>
                </a:ext>
              </a:extLst>
            </p:cNvPr>
            <p:cNvSpPr txBox="1"/>
            <p:nvPr/>
          </p:nvSpPr>
          <p:spPr>
            <a:xfrm>
              <a:off x="7304852" y="2394897"/>
              <a:ext cx="2225455" cy="2247626"/>
            </a:xfrm>
            <a:prstGeom prst="rect">
              <a:avLst/>
            </a:prstGeom>
            <a:noFill/>
            <a:ln>
              <a:noFill/>
            </a:ln>
          </p:spPr>
          <p:txBody>
            <a:bodyPr wrap="square" rtlCol="0">
              <a:spAutoFit/>
            </a:bodyPr>
            <a:lstStyle/>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“ABCDE”</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“AB”</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“DE”</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“E”</a:t>
              </a:r>
            </a:p>
          </p:txBody>
        </p:sp>
      </p:grpSp>
      <p:grpSp>
        <p:nvGrpSpPr>
          <p:cNvPr id="33" name="Group 32">
            <a:extLst>
              <a:ext uri="{FF2B5EF4-FFF2-40B4-BE49-F238E27FC236}">
                <a16:creationId xmlns:a16="http://schemas.microsoft.com/office/drawing/2014/main" id="{AAFE3162-52F0-D84E-A356-02DC67871AD0}"/>
              </a:ext>
            </a:extLst>
          </p:cNvPr>
          <p:cNvGrpSpPr/>
          <p:nvPr/>
        </p:nvGrpSpPr>
        <p:grpSpPr>
          <a:xfrm>
            <a:off x="8449200" y="2271911"/>
            <a:ext cx="1527832" cy="1423905"/>
            <a:chOff x="8449200" y="2271911"/>
            <a:chExt cx="1527832" cy="1423905"/>
          </a:xfrm>
          <a:noFill/>
        </p:grpSpPr>
        <p:sp>
          <p:nvSpPr>
            <p:cNvPr id="4" name="Oval 3">
              <a:extLst>
                <a:ext uri="{FF2B5EF4-FFF2-40B4-BE49-F238E27FC236}">
                  <a16:creationId xmlns:a16="http://schemas.microsoft.com/office/drawing/2014/main" id="{C16CA3A5-7D61-EF46-80CA-4CAE6043E3FD}"/>
                </a:ext>
              </a:extLst>
            </p:cNvPr>
            <p:cNvSpPr/>
            <p:nvPr/>
          </p:nvSpPr>
          <p:spPr>
            <a:xfrm>
              <a:off x="8449200" y="2271911"/>
              <a:ext cx="1527832" cy="1423905"/>
            </a:xfrm>
            <a:prstGeom prst="ellips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Helvetica Neue Regular" panose="02000503000000020004" pitchFamily="2" charset="0"/>
              </a:endParaRPr>
            </a:p>
          </p:txBody>
        </p:sp>
        <p:sp>
          <p:nvSpPr>
            <p:cNvPr id="32" name="TextBox 31">
              <a:extLst>
                <a:ext uri="{FF2B5EF4-FFF2-40B4-BE49-F238E27FC236}">
                  <a16:creationId xmlns:a16="http://schemas.microsoft.com/office/drawing/2014/main" id="{B4B992B7-A013-BF4A-B95E-89FBD41BA62F}"/>
                </a:ext>
              </a:extLst>
            </p:cNvPr>
            <p:cNvSpPr txBox="1"/>
            <p:nvPr/>
          </p:nvSpPr>
          <p:spPr>
            <a:xfrm>
              <a:off x="8548209" y="2677922"/>
              <a:ext cx="1357349" cy="646331"/>
            </a:xfrm>
            <a:prstGeom prst="rect">
              <a:avLst/>
            </a:prstGeom>
            <a:grpFill/>
            <a:ln w="28575">
              <a:noFill/>
            </a:ln>
          </p:spPr>
          <p:txBody>
            <a:bodyPr wrap="square" rtlCol="0">
              <a:spAutoFit/>
            </a:bodyPr>
            <a:lstStyle/>
            <a:p>
              <a:pPr algn="ctr"/>
              <a:r>
                <a:rPr lang="en-US" b="1" dirty="0">
                  <a:solidFill>
                    <a:srgbClr val="FFB1AB"/>
                  </a:solidFill>
                  <a:latin typeface="Helvetica Neue Regular" panose="02000503000000020004" pitchFamily="2" charset="0"/>
                </a:rPr>
                <a:t>High Stakes </a:t>
              </a:r>
            </a:p>
            <a:p>
              <a:pPr algn="ctr"/>
              <a:r>
                <a:rPr lang="en-US" b="1" dirty="0">
                  <a:solidFill>
                    <a:srgbClr val="B9B3F4"/>
                  </a:solidFill>
                  <a:latin typeface="Helvetica Neue Regular" panose="02000503000000020004" pitchFamily="2" charset="0"/>
                </a:rPr>
                <a:t>-FIN</a:t>
              </a:r>
            </a:p>
          </p:txBody>
        </p:sp>
      </p:grpSp>
    </p:spTree>
    <p:extLst>
      <p:ext uri="{BB962C8B-B14F-4D97-AF65-F5344CB8AC3E}">
        <p14:creationId xmlns:p14="http://schemas.microsoft.com/office/powerpoint/2010/main" val="244739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302C12-735E-324B-96EE-00207E12A511}"/>
              </a:ext>
            </a:extLst>
          </p:cNvPr>
          <p:cNvSpPr/>
          <p:nvPr/>
        </p:nvSpPr>
        <p:spPr>
          <a:xfrm>
            <a:off x="602542" y="4711334"/>
            <a:ext cx="9483850" cy="1225600"/>
          </a:xfrm>
          <a:prstGeom prst="rect">
            <a:avLst/>
          </a:prstGeom>
          <a:solidFill>
            <a:schemeClr val="bg1">
              <a:lumMod val="75000"/>
              <a:alpha val="51373"/>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ndale Mono" panose="020B0509000000000004" pitchFamily="49" charset="0"/>
                <a:ea typeface="Helvetica Neue" panose="02000503000000020004" pitchFamily="2" charset="0"/>
                <a:cs typeface="Helvetica Neue" panose="02000503000000020004" pitchFamily="2" charset="0"/>
              </a:rPr>
              <a:t>Who knows where to go to find the trapped people? (Choose all that apply)</a:t>
            </a:r>
          </a:p>
          <a:p>
            <a:pPr algn="ctr"/>
            <a:endParaRPr lang="en-US" sz="1600" b="1" dirty="0">
              <a:solidFill>
                <a:schemeClr val="tx1"/>
              </a:solidFill>
              <a:latin typeface="Andale Mono" panose="020B0509000000000004" pitchFamily="49" charset="0"/>
              <a:ea typeface="Helvetica Neue" panose="02000503000000020004" pitchFamily="2" charset="0"/>
              <a:cs typeface="Helvetica Neue" panose="02000503000000020004" pitchFamily="2" charset="0"/>
            </a:endParaRPr>
          </a:p>
          <a:p>
            <a:pPr algn="ctr"/>
            <a:r>
              <a:rPr lang="en-US" sz="1600" dirty="0">
                <a:solidFill>
                  <a:schemeClr val="tx1"/>
                </a:solidFill>
                <a:latin typeface="Andale Mono" panose="020B0509000000000004" pitchFamily="49" charset="0"/>
                <a:ea typeface="Helvetica Neue" panose="02000503000000020004" pitchFamily="2" charset="0"/>
                <a:cs typeface="Helvetica Neue" panose="02000503000000020004" pitchFamily="2" charset="0"/>
              </a:rPr>
              <a:t>Firefighter A	 Firefighter B	  Firefighter C   None of the Above</a:t>
            </a:r>
          </a:p>
        </p:txBody>
      </p:sp>
      <p:sp>
        <p:nvSpPr>
          <p:cNvPr id="3" name="Content Placeholder 2">
            <a:extLst>
              <a:ext uri="{FF2B5EF4-FFF2-40B4-BE49-F238E27FC236}">
                <a16:creationId xmlns:a16="http://schemas.microsoft.com/office/drawing/2014/main" id="{2FC3E4AC-B447-2243-B4BA-DC7EA9E0C39D}"/>
              </a:ext>
            </a:extLst>
          </p:cNvPr>
          <p:cNvSpPr>
            <a:spLocks noGrp="1"/>
          </p:cNvSpPr>
          <p:nvPr>
            <p:ph idx="1"/>
          </p:nvPr>
        </p:nvSpPr>
        <p:spPr>
          <a:xfrm>
            <a:off x="707231" y="1307306"/>
            <a:ext cx="8872538" cy="3404028"/>
          </a:xfrm>
        </p:spPr>
        <p:txBody>
          <a:bodyPr>
            <a:noAutofit/>
          </a:bodyPr>
          <a:lstStyle/>
          <a:p>
            <a:pPr marL="0" indent="0">
              <a:lnSpc>
                <a:spcPct val="110000"/>
              </a:lnSpc>
              <a:buNone/>
            </a:pPr>
            <a:r>
              <a:rPr lang="en-US" sz="2000" dirty="0">
                <a:latin typeface="Andale Mono" panose="020B0509000000000004" pitchFamily="49" charset="0"/>
                <a:ea typeface="Helvetica Neue" panose="02000503000000020004" pitchFamily="2" charset="0"/>
                <a:cs typeface="Helvetica Neue" panose="02000503000000020004" pitchFamily="2" charset="0"/>
              </a:rPr>
              <a:t>He asks his firefighters, “Where should we go to find the trapped people?”</a:t>
            </a:r>
          </a:p>
          <a:p>
            <a:pPr marL="0" indent="0">
              <a:lnSpc>
                <a:spcPct val="110000"/>
              </a:lnSpc>
              <a:buNone/>
            </a:pPr>
            <a:endParaRPr lang="en-US" sz="2000" dirty="0">
              <a:latin typeface="Andale Mono" panose="020B0509000000000004" pitchFamily="49" charset="0"/>
              <a:ea typeface="Helvetica Neue" panose="02000503000000020004" pitchFamily="2" charset="0"/>
              <a:cs typeface="Helvetica Neue" panose="02000503000000020004" pitchFamily="2" charset="0"/>
            </a:endParaRPr>
          </a:p>
          <a:p>
            <a:pPr marL="0" indent="0">
              <a:buNone/>
            </a:pPr>
            <a:r>
              <a:rPr lang="en-US" sz="1800" dirty="0">
                <a:latin typeface="Andale Mono" panose="020B0509000000000004" pitchFamily="49" charset="0"/>
                <a:ea typeface="Helvetica Neue" panose="02000503000000020004" pitchFamily="2" charset="0"/>
                <a:cs typeface="Helvetica Neue" panose="02000503000000020004" pitchFamily="2" charset="0"/>
              </a:rPr>
              <a:t>Firefighter A says, “Floor A.”</a:t>
            </a:r>
          </a:p>
          <a:p>
            <a:pPr marL="0" indent="0">
              <a:buNone/>
            </a:pPr>
            <a:r>
              <a:rPr lang="en-US" sz="1800" dirty="0">
                <a:latin typeface="Andale Mono" panose="020B0509000000000004" pitchFamily="49" charset="0"/>
                <a:ea typeface="Helvetica Neue" panose="02000503000000020004" pitchFamily="2" charset="0"/>
                <a:cs typeface="Helvetica Neue" panose="02000503000000020004" pitchFamily="2" charset="0"/>
              </a:rPr>
              <a:t>Firefighter B says, “Floors A, B, C, D, and E.”</a:t>
            </a:r>
          </a:p>
          <a:p>
            <a:pPr marL="0" indent="0">
              <a:buNone/>
            </a:pPr>
            <a:r>
              <a:rPr lang="en-US" sz="1800" dirty="0">
                <a:latin typeface="Andale Mono" panose="020B0509000000000004" pitchFamily="49" charset="0"/>
                <a:ea typeface="Helvetica Neue" panose="02000503000000020004" pitchFamily="2" charset="0"/>
                <a:cs typeface="Helvetica Neue" panose="02000503000000020004" pitchFamily="2" charset="0"/>
              </a:rPr>
              <a:t>Firefighter C says, “Floors D and E.”</a:t>
            </a:r>
            <a:endParaRPr lang="en-US" sz="2000" dirty="0">
              <a:latin typeface="Andale Mono" panose="020B0509000000000004" pitchFamily="49" charset="0"/>
              <a:ea typeface="Helvetica Neue" panose="02000503000000020004" pitchFamily="2" charset="0"/>
              <a:cs typeface="Helvetica Neue" panose="02000503000000020004" pitchFamily="2" charset="0"/>
            </a:endParaRPr>
          </a:p>
          <a:p>
            <a:pPr marL="0" indent="0">
              <a:buNone/>
            </a:pPr>
            <a:endParaRPr lang="en-US" sz="2000" dirty="0">
              <a:solidFill>
                <a:srgbClr val="FF0000"/>
              </a:solidFill>
              <a:latin typeface="Andale Mono" panose="020B0509000000000004" pitchFamily="49" charset="0"/>
              <a:ea typeface="Helvetica Neue" panose="02000503000000020004" pitchFamily="2" charset="0"/>
              <a:cs typeface="Helvetica Neue" panose="02000503000000020004" pitchFamily="2" charset="0"/>
            </a:endParaRPr>
          </a:p>
        </p:txBody>
      </p:sp>
      <p:sp>
        <p:nvSpPr>
          <p:cNvPr id="9" name="Slide Number Placeholder 8">
            <a:extLst>
              <a:ext uri="{FF2B5EF4-FFF2-40B4-BE49-F238E27FC236}">
                <a16:creationId xmlns:a16="http://schemas.microsoft.com/office/drawing/2014/main" id="{96A40581-9EE1-9F46-8863-954141925B96}"/>
              </a:ext>
            </a:extLst>
          </p:cNvPr>
          <p:cNvSpPr>
            <a:spLocks noGrp="1"/>
          </p:cNvSpPr>
          <p:nvPr>
            <p:ph type="sldNum" sz="quarter" idx="12"/>
          </p:nvPr>
        </p:nvSpPr>
        <p:spPr/>
        <p:txBody>
          <a:bodyPr/>
          <a:lstStyle/>
          <a:p>
            <a:fld id="{C37A6A5D-4452-2B46-A9F4-EDAA047C7BD2}" type="slidenum">
              <a:rPr lang="en-US" smtClean="0"/>
              <a:t>26</a:t>
            </a:fld>
            <a:endParaRPr lang="en-US"/>
          </a:p>
        </p:txBody>
      </p:sp>
      <p:grpSp>
        <p:nvGrpSpPr>
          <p:cNvPr id="17" name="Group 16">
            <a:extLst>
              <a:ext uri="{FF2B5EF4-FFF2-40B4-BE49-F238E27FC236}">
                <a16:creationId xmlns:a16="http://schemas.microsoft.com/office/drawing/2014/main" id="{CDDBB9C4-7EB4-F244-BCC6-297A6A8EBE0A}"/>
              </a:ext>
            </a:extLst>
          </p:cNvPr>
          <p:cNvGrpSpPr/>
          <p:nvPr/>
        </p:nvGrpSpPr>
        <p:grpSpPr>
          <a:xfrm>
            <a:off x="3507136" y="2535483"/>
            <a:ext cx="6139075" cy="676332"/>
            <a:chOff x="3079786" y="2615874"/>
            <a:chExt cx="8003536" cy="801579"/>
          </a:xfrm>
        </p:grpSpPr>
        <p:sp>
          <p:nvSpPr>
            <p:cNvPr id="11" name="Rectangle 10">
              <a:extLst>
                <a:ext uri="{FF2B5EF4-FFF2-40B4-BE49-F238E27FC236}">
                  <a16:creationId xmlns:a16="http://schemas.microsoft.com/office/drawing/2014/main" id="{7690169C-5C03-624D-B8DE-C50763C35991}"/>
                </a:ext>
              </a:extLst>
            </p:cNvPr>
            <p:cNvSpPr/>
            <p:nvPr/>
          </p:nvSpPr>
          <p:spPr>
            <a:xfrm>
              <a:off x="3079786" y="2615874"/>
              <a:ext cx="1898624" cy="457199"/>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cxnSp>
          <p:nvCxnSpPr>
            <p:cNvPr id="13" name="Straight Arrow Connector 12">
              <a:extLst>
                <a:ext uri="{FF2B5EF4-FFF2-40B4-BE49-F238E27FC236}">
                  <a16:creationId xmlns:a16="http://schemas.microsoft.com/office/drawing/2014/main" id="{A62EF1A2-03DF-594F-B3E6-48DEA406EF03}"/>
                </a:ext>
              </a:extLst>
            </p:cNvPr>
            <p:cNvCxnSpPr>
              <a:cxnSpLocks/>
              <a:stCxn id="11" idx="3"/>
              <a:endCxn id="14" idx="1"/>
            </p:cNvCxnSpPr>
            <p:nvPr/>
          </p:nvCxnSpPr>
          <p:spPr>
            <a:xfrm>
              <a:off x="4978410" y="2844474"/>
              <a:ext cx="4011887" cy="402627"/>
            </a:xfrm>
            <a:prstGeom prst="straightConnector1">
              <a:avLst/>
            </a:prstGeom>
            <a:ln w="28575">
              <a:solidFill>
                <a:srgbClr val="B9B3F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B127E4-A933-8741-A022-3F9D4C0A5B0F}"/>
                </a:ext>
              </a:extLst>
            </p:cNvPr>
            <p:cNvSpPr/>
            <p:nvPr/>
          </p:nvSpPr>
          <p:spPr>
            <a:xfrm>
              <a:off x="8990297" y="3076748"/>
              <a:ext cx="2093025" cy="340705"/>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grpSp>
      <p:grpSp>
        <p:nvGrpSpPr>
          <p:cNvPr id="18" name="Group 17">
            <a:extLst>
              <a:ext uri="{FF2B5EF4-FFF2-40B4-BE49-F238E27FC236}">
                <a16:creationId xmlns:a16="http://schemas.microsoft.com/office/drawing/2014/main" id="{95870935-EF25-E347-BC12-D5C50274684F}"/>
              </a:ext>
            </a:extLst>
          </p:cNvPr>
          <p:cNvGrpSpPr/>
          <p:nvPr/>
        </p:nvGrpSpPr>
        <p:grpSpPr>
          <a:xfrm>
            <a:off x="3507136" y="2386536"/>
            <a:ext cx="6139075" cy="939512"/>
            <a:chOff x="2777863" y="2299798"/>
            <a:chExt cx="8803887" cy="1113495"/>
          </a:xfrm>
        </p:grpSpPr>
        <p:sp>
          <p:nvSpPr>
            <p:cNvPr id="19" name="Rectangle 18">
              <a:extLst>
                <a:ext uri="{FF2B5EF4-FFF2-40B4-BE49-F238E27FC236}">
                  <a16:creationId xmlns:a16="http://schemas.microsoft.com/office/drawing/2014/main" id="{8AA5D9F0-ACA4-3E44-A07F-FA45D290E750}"/>
                </a:ext>
              </a:extLst>
            </p:cNvPr>
            <p:cNvSpPr/>
            <p:nvPr/>
          </p:nvSpPr>
          <p:spPr>
            <a:xfrm>
              <a:off x="2777863" y="2956094"/>
              <a:ext cx="5450499" cy="457199"/>
            </a:xfrm>
            <a:prstGeom prst="rect">
              <a:avLst/>
            </a:prstGeom>
            <a:no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cxnSp>
          <p:nvCxnSpPr>
            <p:cNvPr id="20" name="Straight Arrow Connector 19">
              <a:extLst>
                <a:ext uri="{FF2B5EF4-FFF2-40B4-BE49-F238E27FC236}">
                  <a16:creationId xmlns:a16="http://schemas.microsoft.com/office/drawing/2014/main" id="{97504580-4083-BE40-8A46-FC2848D957AE}"/>
                </a:ext>
              </a:extLst>
            </p:cNvPr>
            <p:cNvCxnSpPr>
              <a:cxnSpLocks/>
              <a:stCxn id="19" idx="3"/>
              <a:endCxn id="21" idx="1"/>
            </p:cNvCxnSpPr>
            <p:nvPr/>
          </p:nvCxnSpPr>
          <p:spPr>
            <a:xfrm flipV="1">
              <a:off x="8228362" y="2459854"/>
              <a:ext cx="1051060" cy="724840"/>
            </a:xfrm>
            <a:prstGeom prst="straightConnector1">
              <a:avLst/>
            </a:prstGeom>
            <a:ln w="28575">
              <a:solidFill>
                <a:srgbClr val="FFB1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B0DDF2D-83C0-B54D-8215-A23D6B8CFC74}"/>
                </a:ext>
              </a:extLst>
            </p:cNvPr>
            <p:cNvSpPr/>
            <p:nvPr/>
          </p:nvSpPr>
          <p:spPr>
            <a:xfrm>
              <a:off x="9279422" y="2299798"/>
              <a:ext cx="2302328" cy="320111"/>
            </a:xfrm>
            <a:prstGeom prst="rect">
              <a:avLst/>
            </a:prstGeom>
            <a:no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grpSp>
      <p:grpSp>
        <p:nvGrpSpPr>
          <p:cNvPr id="24" name="Group 23">
            <a:extLst>
              <a:ext uri="{FF2B5EF4-FFF2-40B4-BE49-F238E27FC236}">
                <a16:creationId xmlns:a16="http://schemas.microsoft.com/office/drawing/2014/main" id="{27B22DA3-A638-6145-AF51-E2ADB79B634D}"/>
              </a:ext>
            </a:extLst>
          </p:cNvPr>
          <p:cNvGrpSpPr/>
          <p:nvPr/>
        </p:nvGrpSpPr>
        <p:grpSpPr>
          <a:xfrm>
            <a:off x="3507136" y="3227017"/>
            <a:ext cx="6139075" cy="492130"/>
            <a:chOff x="3050357" y="2333068"/>
            <a:chExt cx="8803890" cy="583266"/>
          </a:xfrm>
        </p:grpSpPr>
        <p:sp>
          <p:nvSpPr>
            <p:cNvPr id="25" name="Rectangle 24">
              <a:extLst>
                <a:ext uri="{FF2B5EF4-FFF2-40B4-BE49-F238E27FC236}">
                  <a16:creationId xmlns:a16="http://schemas.microsoft.com/office/drawing/2014/main" id="{4CD9DEFF-8346-5141-BB63-E0282EE22E5E}"/>
                </a:ext>
              </a:extLst>
            </p:cNvPr>
            <p:cNvSpPr/>
            <p:nvPr/>
          </p:nvSpPr>
          <p:spPr>
            <a:xfrm>
              <a:off x="3050357" y="2459134"/>
              <a:ext cx="3574356" cy="457200"/>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dirty="0"/>
            </a:p>
          </p:txBody>
        </p:sp>
        <p:cxnSp>
          <p:nvCxnSpPr>
            <p:cNvPr id="26" name="Straight Arrow Connector 25">
              <a:extLst>
                <a:ext uri="{FF2B5EF4-FFF2-40B4-BE49-F238E27FC236}">
                  <a16:creationId xmlns:a16="http://schemas.microsoft.com/office/drawing/2014/main" id="{BFD1058D-0F46-894E-BA86-2A51F56416EF}"/>
                </a:ext>
              </a:extLst>
            </p:cNvPr>
            <p:cNvCxnSpPr>
              <a:cxnSpLocks/>
              <a:stCxn id="25" idx="3"/>
              <a:endCxn id="27" idx="1"/>
            </p:cNvCxnSpPr>
            <p:nvPr/>
          </p:nvCxnSpPr>
          <p:spPr>
            <a:xfrm flipV="1">
              <a:off x="6624713" y="2513466"/>
              <a:ext cx="2927207" cy="174268"/>
            </a:xfrm>
            <a:prstGeom prst="straightConnector1">
              <a:avLst/>
            </a:prstGeom>
            <a:ln w="28575">
              <a:solidFill>
                <a:srgbClr val="B9B3F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95E762E-76FA-224A-84DF-7B53BE555E70}"/>
                </a:ext>
              </a:extLst>
            </p:cNvPr>
            <p:cNvSpPr/>
            <p:nvPr/>
          </p:nvSpPr>
          <p:spPr>
            <a:xfrm>
              <a:off x="9551920" y="2333068"/>
              <a:ext cx="2302327" cy="360797"/>
            </a:xfrm>
            <a:prstGeom prst="rect">
              <a:avLst/>
            </a:prstGeom>
            <a:no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grpSp>
      <p:sp>
        <p:nvSpPr>
          <p:cNvPr id="2" name="Oval 1">
            <a:extLst>
              <a:ext uri="{FF2B5EF4-FFF2-40B4-BE49-F238E27FC236}">
                <a16:creationId xmlns:a16="http://schemas.microsoft.com/office/drawing/2014/main" id="{3330122F-B9EC-8943-B234-A5E0BA41F84F}"/>
              </a:ext>
            </a:extLst>
          </p:cNvPr>
          <p:cNvSpPr/>
          <p:nvPr/>
        </p:nvSpPr>
        <p:spPr>
          <a:xfrm>
            <a:off x="4388634" y="4696132"/>
            <a:ext cx="2566582" cy="852778"/>
          </a:xfrm>
          <a:prstGeom prst="ellipse">
            <a:avLst/>
          </a:prstGeom>
          <a:no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0559E27-91E2-0E45-91AE-AC2E89B94617}"/>
              </a:ext>
            </a:extLst>
          </p:cNvPr>
          <p:cNvGrpSpPr/>
          <p:nvPr/>
        </p:nvGrpSpPr>
        <p:grpSpPr>
          <a:xfrm>
            <a:off x="7774305" y="1987071"/>
            <a:ext cx="2122641" cy="2239733"/>
            <a:chOff x="6987554" y="1883122"/>
            <a:chExt cx="2850228" cy="3341143"/>
          </a:xfrm>
        </p:grpSpPr>
        <p:sp>
          <p:nvSpPr>
            <p:cNvPr id="30" name="TextBox 29">
              <a:extLst>
                <a:ext uri="{FF2B5EF4-FFF2-40B4-BE49-F238E27FC236}">
                  <a16:creationId xmlns:a16="http://schemas.microsoft.com/office/drawing/2014/main" id="{605879E8-6D17-0342-963E-CC9FD97E7CEA}"/>
                </a:ext>
              </a:extLst>
            </p:cNvPr>
            <p:cNvSpPr txBox="1"/>
            <p:nvPr/>
          </p:nvSpPr>
          <p:spPr>
            <a:xfrm>
              <a:off x="6997377" y="1883122"/>
              <a:ext cx="2840405" cy="525225"/>
            </a:xfrm>
            <a:prstGeom prst="rect">
              <a:avLst/>
            </a:prstGeom>
            <a:noFill/>
            <a:ln>
              <a:solidFill>
                <a:schemeClr val="tx1"/>
              </a:solidFill>
            </a:ln>
          </p:spPr>
          <p:txBody>
            <a:bodyPr wrap="square" rtlCol="0">
              <a:spAutoFit/>
            </a:bodyPr>
            <a:lstStyle/>
            <a:p>
              <a:pPr algn="ctr"/>
              <a:r>
                <a:rPr lang="en-US" sz="1688" dirty="0">
                  <a:latin typeface="Helvetica Neue" panose="02000503000000020004" pitchFamily="2" charset="0"/>
                  <a:ea typeface="Helvetica Neue" panose="02000503000000020004" pitchFamily="2" charset="0"/>
                  <a:cs typeface="Helvetica Neue" panose="02000503000000020004" pitchFamily="2" charset="0"/>
                </a:rPr>
                <a:t>Max Informative</a:t>
              </a:r>
            </a:p>
          </p:txBody>
        </p:sp>
        <p:sp>
          <p:nvSpPr>
            <p:cNvPr id="32" name="TextBox 31">
              <a:extLst>
                <a:ext uri="{FF2B5EF4-FFF2-40B4-BE49-F238E27FC236}">
                  <a16:creationId xmlns:a16="http://schemas.microsoft.com/office/drawing/2014/main" id="{AB42B51D-FE56-474B-9603-3E81D9FB3802}"/>
                </a:ext>
              </a:extLst>
            </p:cNvPr>
            <p:cNvSpPr txBox="1"/>
            <p:nvPr/>
          </p:nvSpPr>
          <p:spPr>
            <a:xfrm>
              <a:off x="6987554" y="4699040"/>
              <a:ext cx="2840405" cy="525225"/>
            </a:xfrm>
            <a:prstGeom prst="rect">
              <a:avLst/>
            </a:prstGeom>
            <a:noFill/>
            <a:ln>
              <a:solidFill>
                <a:schemeClr val="tx1"/>
              </a:solidFill>
            </a:ln>
          </p:spPr>
          <p:txBody>
            <a:bodyPr wrap="square" rtlCol="0">
              <a:spAutoFit/>
            </a:bodyPr>
            <a:lstStyle/>
            <a:p>
              <a:pPr algn="ctr"/>
              <a:r>
                <a:rPr lang="en-US" sz="1688" dirty="0">
                  <a:latin typeface="Helvetica Neue" panose="02000503000000020004" pitchFamily="2" charset="0"/>
                  <a:ea typeface="Helvetica Neue" panose="02000503000000020004" pitchFamily="2" charset="0"/>
                  <a:cs typeface="Helvetica Neue" panose="02000503000000020004" pitchFamily="2" charset="0"/>
                </a:rPr>
                <a:t>Min Informative</a:t>
              </a:r>
            </a:p>
          </p:txBody>
        </p:sp>
        <p:sp>
          <p:nvSpPr>
            <p:cNvPr id="33" name="TextBox 32">
              <a:extLst>
                <a:ext uri="{FF2B5EF4-FFF2-40B4-BE49-F238E27FC236}">
                  <a16:creationId xmlns:a16="http://schemas.microsoft.com/office/drawing/2014/main" id="{1B24EC08-0039-C74D-9E76-5959502FF446}"/>
                </a:ext>
              </a:extLst>
            </p:cNvPr>
            <p:cNvSpPr txBox="1"/>
            <p:nvPr/>
          </p:nvSpPr>
          <p:spPr>
            <a:xfrm>
              <a:off x="7304852" y="2394897"/>
              <a:ext cx="2225455" cy="2247626"/>
            </a:xfrm>
            <a:prstGeom prst="rect">
              <a:avLst/>
            </a:prstGeom>
            <a:noFill/>
            <a:ln>
              <a:noFill/>
            </a:ln>
          </p:spPr>
          <p:txBody>
            <a:bodyPr wrap="square" rtlCol="0">
              <a:spAutoFit/>
            </a:bodyPr>
            <a:lstStyle/>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“ABCDE”</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“AB”</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“DE”</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“E”</a:t>
              </a:r>
            </a:p>
          </p:txBody>
        </p:sp>
      </p:grpSp>
    </p:spTree>
    <p:extLst>
      <p:ext uri="{BB962C8B-B14F-4D97-AF65-F5344CB8AC3E}">
        <p14:creationId xmlns:p14="http://schemas.microsoft.com/office/powerpoint/2010/main" val="248462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2BD-F9A8-6E40-BEC3-79BCA88A578A}"/>
              </a:ext>
            </a:extLst>
          </p:cNvPr>
          <p:cNvSpPr>
            <a:spLocks noGrp="1"/>
          </p:cNvSpPr>
          <p:nvPr>
            <p:ph type="title"/>
          </p:nvPr>
        </p:nvSpPr>
        <p:spPr/>
        <p:txBody>
          <a:bodyPr/>
          <a:lstStyle/>
          <a:p>
            <a:r>
              <a:rPr lang="en-US" dirty="0"/>
              <a:t>Hypotheses </a:t>
            </a:r>
          </a:p>
        </p:txBody>
      </p:sp>
      <p:sp>
        <p:nvSpPr>
          <p:cNvPr id="3" name="Content Placeholder 2">
            <a:extLst>
              <a:ext uri="{FF2B5EF4-FFF2-40B4-BE49-F238E27FC236}">
                <a16:creationId xmlns:a16="http://schemas.microsoft.com/office/drawing/2014/main" id="{D5FA7E89-5968-7C47-91DD-5743E5B61B6C}"/>
              </a:ext>
            </a:extLst>
          </p:cNvPr>
          <p:cNvSpPr>
            <a:spLocks noGrp="1"/>
          </p:cNvSpPr>
          <p:nvPr>
            <p:ph idx="1"/>
          </p:nvPr>
        </p:nvSpPr>
        <p:spPr/>
        <p:txBody>
          <a:bodyPr>
            <a:normAutofit/>
          </a:bodyPr>
          <a:lstStyle/>
          <a:p>
            <a:pPr marL="0" indent="0">
              <a:buNone/>
            </a:pPr>
            <a:endParaRPr lang="en-US" sz="3000" b="1" dirty="0">
              <a:cs typeface="Helvetica Neue Regular" panose="02000503000000020004" pitchFamily="2" charset="0"/>
            </a:endParaRPr>
          </a:p>
          <a:p>
            <a:pPr marL="0" indent="0">
              <a:buNone/>
            </a:pPr>
            <a:r>
              <a:rPr lang="en-US" sz="3000" b="1" dirty="0">
                <a:cs typeface="Helvetica Neue Regular" panose="02000503000000020004" pitchFamily="2" charset="0"/>
              </a:rPr>
              <a:t>H1 | Answer acceptability will depend on Stakes.</a:t>
            </a:r>
            <a:endParaRPr lang="en-US" sz="3000" dirty="0"/>
          </a:p>
          <a:p>
            <a:pPr marL="728685" lvl="1" indent="-342900"/>
            <a:r>
              <a:rPr lang="en-US" dirty="0"/>
              <a:t>MA &gt; MS/MO in High Stakes</a:t>
            </a:r>
          </a:p>
          <a:p>
            <a:pPr marL="728685" lvl="1" indent="-342900"/>
            <a:r>
              <a:rPr lang="en-US" dirty="0"/>
              <a:t>MS(/MO) in Low &gt; in High Stakes</a:t>
            </a:r>
          </a:p>
          <a:p>
            <a:pPr marL="728685" lvl="1" indent="-342900"/>
            <a:r>
              <a:rPr lang="en-US" dirty="0"/>
              <a:t>MA in Low Stakes: MA ≥ MS(/MO), van </a:t>
            </a:r>
            <a:r>
              <a:rPr lang="en-US" dirty="0" err="1"/>
              <a:t>Rooij</a:t>
            </a:r>
            <a:endParaRPr lang="en-US" dirty="0"/>
          </a:p>
        </p:txBody>
      </p:sp>
      <p:sp>
        <p:nvSpPr>
          <p:cNvPr id="5" name="Slide Number Placeholder 4">
            <a:extLst>
              <a:ext uri="{FF2B5EF4-FFF2-40B4-BE49-F238E27FC236}">
                <a16:creationId xmlns:a16="http://schemas.microsoft.com/office/drawing/2014/main" id="{22D63AC5-1B18-BE44-91E0-3B57E1AD79CF}"/>
              </a:ext>
            </a:extLst>
          </p:cNvPr>
          <p:cNvSpPr>
            <a:spLocks noGrp="1"/>
          </p:cNvSpPr>
          <p:nvPr>
            <p:ph type="sldNum" sz="quarter" idx="12"/>
          </p:nvPr>
        </p:nvSpPr>
        <p:spPr/>
        <p:txBody>
          <a:bodyPr/>
          <a:lstStyle/>
          <a:p>
            <a:fld id="{C37A6A5D-4452-2B46-A9F4-EDAA047C7BD2}" type="slidenum">
              <a:rPr lang="en-US" smtClean="0"/>
              <a:t>27</a:t>
            </a:fld>
            <a:endParaRPr lang="en-US"/>
          </a:p>
        </p:txBody>
      </p:sp>
    </p:spTree>
    <p:extLst>
      <p:ext uri="{BB962C8B-B14F-4D97-AF65-F5344CB8AC3E}">
        <p14:creationId xmlns:p14="http://schemas.microsoft.com/office/powerpoint/2010/main" val="3627138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2BD-F9A8-6E40-BEC3-79BCA88A578A}"/>
              </a:ext>
            </a:extLst>
          </p:cNvPr>
          <p:cNvSpPr>
            <a:spLocks noGrp="1"/>
          </p:cNvSpPr>
          <p:nvPr>
            <p:ph type="title"/>
          </p:nvPr>
        </p:nvSpPr>
        <p:spPr/>
        <p:txBody>
          <a:bodyPr/>
          <a:lstStyle/>
          <a:p>
            <a:r>
              <a:rPr lang="en-US" dirty="0"/>
              <a:t>Hypotheses </a:t>
            </a:r>
          </a:p>
        </p:txBody>
      </p:sp>
      <p:sp>
        <p:nvSpPr>
          <p:cNvPr id="3" name="Content Placeholder 2">
            <a:extLst>
              <a:ext uri="{FF2B5EF4-FFF2-40B4-BE49-F238E27FC236}">
                <a16:creationId xmlns:a16="http://schemas.microsoft.com/office/drawing/2014/main" id="{D5FA7E89-5968-7C47-91DD-5743E5B61B6C}"/>
              </a:ext>
            </a:extLst>
          </p:cNvPr>
          <p:cNvSpPr>
            <a:spLocks noGrp="1"/>
          </p:cNvSpPr>
          <p:nvPr>
            <p:ph idx="1"/>
          </p:nvPr>
        </p:nvSpPr>
        <p:spPr>
          <a:xfrm>
            <a:off x="431893" y="1847852"/>
            <a:ext cx="9443627" cy="4351338"/>
          </a:xfrm>
        </p:spPr>
        <p:txBody>
          <a:bodyPr>
            <a:normAutofit/>
          </a:bodyPr>
          <a:lstStyle/>
          <a:p>
            <a:pPr marL="0" indent="0">
              <a:buNone/>
            </a:pPr>
            <a:endParaRPr lang="en-US" sz="3000" b="1" dirty="0">
              <a:cs typeface="Helvetica Neue Regular" panose="02000503000000020004" pitchFamily="2" charset="0"/>
            </a:endParaRPr>
          </a:p>
          <a:p>
            <a:pPr marL="0" indent="0">
              <a:buNone/>
            </a:pPr>
            <a:r>
              <a:rPr lang="en-US" sz="3000" b="1" dirty="0">
                <a:cs typeface="Helvetica Neue Regular" panose="02000503000000020004" pitchFamily="2" charset="0"/>
              </a:rPr>
              <a:t>H2 | MS/MO acceptability will depend on Informativity. </a:t>
            </a:r>
          </a:p>
          <a:p>
            <a:pPr lvl="1"/>
            <a:r>
              <a:rPr lang="en-US" dirty="0">
                <a:cs typeface="Helvetica Neue Regular" panose="02000503000000020004" pitchFamily="2" charset="0"/>
              </a:rPr>
              <a:t>Max MS/MO Answers more acceptable than Min MS/MO.</a:t>
            </a:r>
          </a:p>
          <a:p>
            <a:pPr lvl="1"/>
            <a:r>
              <a:rPr lang="en-US" dirty="0"/>
              <a:t>MS &gt; MO (van </a:t>
            </a:r>
            <a:r>
              <a:rPr lang="en-US" dirty="0" err="1"/>
              <a:t>Rooij</a:t>
            </a:r>
            <a:r>
              <a:rPr lang="en-US" dirty="0"/>
              <a:t>)</a:t>
            </a:r>
          </a:p>
          <a:p>
            <a:pPr lvl="1"/>
            <a:endParaRPr lang="en-US" dirty="0"/>
          </a:p>
        </p:txBody>
      </p:sp>
      <p:sp>
        <p:nvSpPr>
          <p:cNvPr id="5" name="Slide Number Placeholder 4">
            <a:extLst>
              <a:ext uri="{FF2B5EF4-FFF2-40B4-BE49-F238E27FC236}">
                <a16:creationId xmlns:a16="http://schemas.microsoft.com/office/drawing/2014/main" id="{22D63AC5-1B18-BE44-91E0-3B57E1AD79CF}"/>
              </a:ext>
            </a:extLst>
          </p:cNvPr>
          <p:cNvSpPr>
            <a:spLocks noGrp="1"/>
          </p:cNvSpPr>
          <p:nvPr>
            <p:ph type="sldNum" sz="quarter" idx="12"/>
          </p:nvPr>
        </p:nvSpPr>
        <p:spPr/>
        <p:txBody>
          <a:bodyPr/>
          <a:lstStyle/>
          <a:p>
            <a:fld id="{C37A6A5D-4452-2B46-A9F4-EDAA047C7BD2}" type="slidenum">
              <a:rPr lang="en-US" smtClean="0"/>
              <a:t>28</a:t>
            </a:fld>
            <a:endParaRPr lang="en-US"/>
          </a:p>
        </p:txBody>
      </p:sp>
    </p:spTree>
    <p:extLst>
      <p:ext uri="{BB962C8B-B14F-4D97-AF65-F5344CB8AC3E}">
        <p14:creationId xmlns:p14="http://schemas.microsoft.com/office/powerpoint/2010/main" val="2057264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267B-8EDC-8B43-90B5-D8CA8C49431C}"/>
              </a:ext>
            </a:extLst>
          </p:cNvPr>
          <p:cNvSpPr>
            <a:spLocks noGrp="1"/>
          </p:cNvSpPr>
          <p:nvPr>
            <p:ph type="title"/>
          </p:nvPr>
        </p:nvSpPr>
        <p:spPr/>
        <p:txBody>
          <a:bodyPr/>
          <a:lstStyle/>
          <a:p>
            <a:r>
              <a:rPr lang="en-US" b="1" dirty="0"/>
              <a:t>Experiment 2 </a:t>
            </a:r>
            <a:r>
              <a:rPr lang="en-US" dirty="0"/>
              <a:t>| Context vs. Form</a:t>
            </a:r>
            <a:br>
              <a:rPr lang="en-US" dirty="0"/>
            </a:br>
            <a:r>
              <a:rPr lang="en-US" sz="1600" dirty="0">
                <a:solidFill>
                  <a:schemeClr val="bg1">
                    <a:lumMod val="50000"/>
                  </a:schemeClr>
                </a:solidFill>
              </a:rPr>
              <a:t>n=318 (6 excluded for non-native English; 6 for browser incompatibility issues)</a:t>
            </a:r>
          </a:p>
        </p:txBody>
      </p:sp>
      <p:sp>
        <p:nvSpPr>
          <p:cNvPr id="3" name="Content Placeholder 2">
            <a:extLst>
              <a:ext uri="{FF2B5EF4-FFF2-40B4-BE49-F238E27FC236}">
                <a16:creationId xmlns:a16="http://schemas.microsoft.com/office/drawing/2014/main" id="{2FC3E4AC-B447-2243-B4BA-DC7EA9E0C39D}"/>
              </a:ext>
            </a:extLst>
          </p:cNvPr>
          <p:cNvSpPr>
            <a:spLocks noGrp="1"/>
          </p:cNvSpPr>
          <p:nvPr>
            <p:ph idx="1"/>
          </p:nvPr>
        </p:nvSpPr>
        <p:spPr>
          <a:xfrm>
            <a:off x="1142439" y="1902338"/>
            <a:ext cx="7761718" cy="3671441"/>
          </a:xfrm>
        </p:spPr>
        <p:txBody>
          <a:bodyPr>
            <a:normAutofit fontScale="92500" lnSpcReduction="10000"/>
          </a:bodyPr>
          <a:lstStyle/>
          <a:p>
            <a:pPr marL="0" indent="0">
              <a:buNone/>
            </a:pPr>
            <a:r>
              <a:rPr lang="en-US" dirty="0"/>
              <a:t>Created in Ibex Farm </a:t>
            </a:r>
          </a:p>
          <a:p>
            <a:pPr marL="0" indent="0">
              <a:buNone/>
            </a:pPr>
            <a:r>
              <a:rPr lang="en-US" dirty="0"/>
              <a:t>Run on </a:t>
            </a:r>
            <a:r>
              <a:rPr lang="en-US" dirty="0" err="1"/>
              <a:t>MTurk</a:t>
            </a:r>
            <a:endParaRPr lang="en-US" dirty="0"/>
          </a:p>
          <a:p>
            <a:pPr marL="0" indent="0">
              <a:buNone/>
            </a:pPr>
            <a:endParaRPr lang="en-US" dirty="0"/>
          </a:p>
          <a:p>
            <a:pPr marL="0" indent="0">
              <a:buNone/>
            </a:pPr>
            <a:r>
              <a:rPr lang="en-US" dirty="0"/>
              <a:t>Within subjects:</a:t>
            </a:r>
          </a:p>
          <a:p>
            <a:pPr lvl="1"/>
            <a:r>
              <a:rPr lang="en-US" dirty="0"/>
              <a:t>Stakes </a:t>
            </a:r>
          </a:p>
          <a:p>
            <a:pPr lvl="1"/>
            <a:r>
              <a:rPr lang="en-US" dirty="0"/>
              <a:t>Answer type </a:t>
            </a:r>
          </a:p>
          <a:p>
            <a:pPr lvl="1"/>
            <a:r>
              <a:rPr lang="en-US" dirty="0"/>
              <a:t>Informativity</a:t>
            </a:r>
          </a:p>
          <a:p>
            <a:pPr marL="0" indent="0">
              <a:buNone/>
            </a:pPr>
            <a:r>
              <a:rPr lang="en-US" dirty="0"/>
              <a:t>Between Subjects</a:t>
            </a:r>
          </a:p>
          <a:p>
            <a:pPr lvl="1"/>
            <a:r>
              <a:rPr lang="en-US" dirty="0"/>
              <a:t>Finiteness</a:t>
            </a:r>
          </a:p>
        </p:txBody>
      </p:sp>
      <p:sp>
        <p:nvSpPr>
          <p:cNvPr id="5" name="Slide Number Placeholder 4">
            <a:extLst>
              <a:ext uri="{FF2B5EF4-FFF2-40B4-BE49-F238E27FC236}">
                <a16:creationId xmlns:a16="http://schemas.microsoft.com/office/drawing/2014/main" id="{DE44EE2C-9FFC-DB4F-A59C-97B74DB9E831}"/>
              </a:ext>
            </a:extLst>
          </p:cNvPr>
          <p:cNvSpPr>
            <a:spLocks noGrp="1"/>
          </p:cNvSpPr>
          <p:nvPr>
            <p:ph type="sldNum" sz="quarter" idx="12"/>
          </p:nvPr>
        </p:nvSpPr>
        <p:spPr/>
        <p:txBody>
          <a:bodyPr/>
          <a:lstStyle/>
          <a:p>
            <a:fld id="{C37A6A5D-4452-2B46-A9F4-EDAA047C7BD2}" type="slidenum">
              <a:rPr lang="en-US" smtClean="0"/>
              <a:t>29</a:t>
            </a:fld>
            <a:endParaRPr lang="en-US" dirty="0"/>
          </a:p>
        </p:txBody>
      </p:sp>
      <p:grpSp>
        <p:nvGrpSpPr>
          <p:cNvPr id="13" name="Group 12">
            <a:extLst>
              <a:ext uri="{FF2B5EF4-FFF2-40B4-BE49-F238E27FC236}">
                <a16:creationId xmlns:a16="http://schemas.microsoft.com/office/drawing/2014/main" id="{B9A59F11-2ABA-0F47-84DD-224522B8F8DE}"/>
              </a:ext>
            </a:extLst>
          </p:cNvPr>
          <p:cNvGrpSpPr/>
          <p:nvPr/>
        </p:nvGrpSpPr>
        <p:grpSpPr>
          <a:xfrm>
            <a:off x="3499945" y="2456961"/>
            <a:ext cx="6322689" cy="2706624"/>
            <a:chOff x="2301052" y="2670209"/>
            <a:chExt cx="6322689" cy="2706624"/>
          </a:xfrm>
          <a:noFill/>
        </p:grpSpPr>
        <p:grpSp>
          <p:nvGrpSpPr>
            <p:cNvPr id="10" name="Group 9">
              <a:extLst>
                <a:ext uri="{FF2B5EF4-FFF2-40B4-BE49-F238E27FC236}">
                  <a16:creationId xmlns:a16="http://schemas.microsoft.com/office/drawing/2014/main" id="{B51C027E-735A-5B4E-86A8-4DCC8731B57D}"/>
                </a:ext>
              </a:extLst>
            </p:cNvPr>
            <p:cNvGrpSpPr/>
            <p:nvPr/>
          </p:nvGrpSpPr>
          <p:grpSpPr>
            <a:xfrm>
              <a:off x="5657088" y="2670209"/>
              <a:ext cx="2966653" cy="2706624"/>
              <a:chOff x="5657088" y="2670209"/>
              <a:chExt cx="2966653" cy="2706624"/>
            </a:xfrm>
            <a:grpFill/>
          </p:grpSpPr>
          <p:sp>
            <p:nvSpPr>
              <p:cNvPr id="6" name="Oval 5">
                <a:extLst>
                  <a:ext uri="{FF2B5EF4-FFF2-40B4-BE49-F238E27FC236}">
                    <a16:creationId xmlns:a16="http://schemas.microsoft.com/office/drawing/2014/main" id="{13B09E2A-C6CF-B241-9AD9-B59CC892D729}"/>
                  </a:ext>
                </a:extLst>
              </p:cNvPr>
              <p:cNvSpPr/>
              <p:nvPr/>
            </p:nvSpPr>
            <p:spPr>
              <a:xfrm>
                <a:off x="5657088" y="2670209"/>
                <a:ext cx="2966653" cy="2706624"/>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9A9A5C9B-D7D0-604F-9A95-5049B7F0A250}"/>
                  </a:ext>
                </a:extLst>
              </p:cNvPr>
              <p:cNvSpPr txBox="1"/>
              <p:nvPr/>
            </p:nvSpPr>
            <p:spPr>
              <a:xfrm>
                <a:off x="5823226" y="3515689"/>
                <a:ext cx="2634376" cy="1015663"/>
              </a:xfrm>
              <a:prstGeom prst="rect">
                <a:avLst/>
              </a:prstGeom>
              <a:grpFill/>
              <a:ln w="38100">
                <a:noFill/>
              </a:ln>
            </p:spPr>
            <p:txBody>
              <a:bodyPr wrap="square" rtlCol="0">
                <a:spAutoFit/>
              </a:bodyPr>
              <a:lstStyle/>
              <a:p>
                <a:pPr algn="ctr"/>
                <a:r>
                  <a:rPr lang="en-US" sz="2000"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Mention-One (MO)</a:t>
                </a:r>
              </a:p>
              <a:p>
                <a:pPr algn="ctr"/>
                <a:r>
                  <a:rPr lang="en-US" sz="2000"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Mention-Some (MS)</a:t>
                </a:r>
              </a:p>
              <a:p>
                <a:pPr algn="ctr"/>
                <a:r>
                  <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Mention-All (MA)</a:t>
                </a:r>
              </a:p>
            </p:txBody>
          </p:sp>
        </p:grpSp>
        <p:cxnSp>
          <p:nvCxnSpPr>
            <p:cNvPr id="12" name="Straight Connector 11">
              <a:extLst>
                <a:ext uri="{FF2B5EF4-FFF2-40B4-BE49-F238E27FC236}">
                  <a16:creationId xmlns:a16="http://schemas.microsoft.com/office/drawing/2014/main" id="{35E2BFDA-D5FD-774B-8860-ABBBB8E62780}"/>
                </a:ext>
              </a:extLst>
            </p:cNvPr>
            <p:cNvCxnSpPr>
              <a:cxnSpLocks/>
              <a:stCxn id="6" idx="2"/>
            </p:cNvCxnSpPr>
            <p:nvPr/>
          </p:nvCxnSpPr>
          <p:spPr>
            <a:xfrm flipH="1">
              <a:off x="2301052" y="4023521"/>
              <a:ext cx="3356036" cy="305245"/>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BC21806D-09F9-A644-8618-41635A0098FA}"/>
              </a:ext>
            </a:extLst>
          </p:cNvPr>
          <p:cNvGrpSpPr/>
          <p:nvPr/>
        </p:nvGrpSpPr>
        <p:grpSpPr>
          <a:xfrm>
            <a:off x="3499945" y="4459917"/>
            <a:ext cx="3096979" cy="1739546"/>
            <a:chOff x="3963100" y="2752359"/>
            <a:chExt cx="4494502" cy="2389602"/>
          </a:xfrm>
          <a:noFill/>
        </p:grpSpPr>
        <p:grpSp>
          <p:nvGrpSpPr>
            <p:cNvPr id="14" name="Group 13">
              <a:extLst>
                <a:ext uri="{FF2B5EF4-FFF2-40B4-BE49-F238E27FC236}">
                  <a16:creationId xmlns:a16="http://schemas.microsoft.com/office/drawing/2014/main" id="{BFF36F69-484E-684E-83A8-F751D140FE8B}"/>
                </a:ext>
              </a:extLst>
            </p:cNvPr>
            <p:cNvGrpSpPr/>
            <p:nvPr/>
          </p:nvGrpSpPr>
          <p:grpSpPr>
            <a:xfrm>
              <a:off x="5823226" y="2905082"/>
              <a:ext cx="2634376" cy="2236879"/>
              <a:chOff x="5823226" y="2905082"/>
              <a:chExt cx="2634376" cy="2236879"/>
            </a:xfrm>
            <a:grpFill/>
          </p:grpSpPr>
          <p:sp>
            <p:nvSpPr>
              <p:cNvPr id="16" name="Oval 15">
                <a:extLst>
                  <a:ext uri="{FF2B5EF4-FFF2-40B4-BE49-F238E27FC236}">
                    <a16:creationId xmlns:a16="http://schemas.microsoft.com/office/drawing/2014/main" id="{841DC2A6-CC52-F44F-8EBD-8F1071EF7013}"/>
                  </a:ext>
                </a:extLst>
              </p:cNvPr>
              <p:cNvSpPr/>
              <p:nvPr/>
            </p:nvSpPr>
            <p:spPr>
              <a:xfrm>
                <a:off x="5914524" y="2905082"/>
                <a:ext cx="2451779" cy="2236879"/>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TextBox 16">
                <a:extLst>
                  <a:ext uri="{FF2B5EF4-FFF2-40B4-BE49-F238E27FC236}">
                    <a16:creationId xmlns:a16="http://schemas.microsoft.com/office/drawing/2014/main" id="{E35B8629-1444-8B44-8903-0EB59417FCED}"/>
                  </a:ext>
                </a:extLst>
              </p:cNvPr>
              <p:cNvSpPr txBox="1"/>
              <p:nvPr/>
            </p:nvSpPr>
            <p:spPr>
              <a:xfrm>
                <a:off x="5823226" y="3496308"/>
                <a:ext cx="2634376" cy="972418"/>
              </a:xfrm>
              <a:prstGeom prst="rect">
                <a:avLst/>
              </a:prstGeom>
              <a:grpFill/>
              <a:ln w="38100">
                <a:noFill/>
              </a:ln>
            </p:spPr>
            <p:txBody>
              <a:bodyPr wrap="square" rtlCol="0">
                <a:spAutoFit/>
              </a:bodyPr>
              <a:lstStyle/>
              <a:p>
                <a:pPr algn="ctr"/>
                <a:r>
                  <a:rPr lang="en-US" sz="2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Max</a:t>
                </a:r>
              </a:p>
              <a:p>
                <a:pPr algn="ctr"/>
                <a:r>
                  <a:rPr lang="en-US" sz="2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Min</a:t>
                </a:r>
              </a:p>
            </p:txBody>
          </p:sp>
        </p:grpSp>
        <p:cxnSp>
          <p:nvCxnSpPr>
            <p:cNvPr id="15" name="Straight Connector 14">
              <a:extLst>
                <a:ext uri="{FF2B5EF4-FFF2-40B4-BE49-F238E27FC236}">
                  <a16:creationId xmlns:a16="http://schemas.microsoft.com/office/drawing/2014/main" id="{1290609B-00D5-9646-A5C4-57F3620871B3}"/>
                </a:ext>
              </a:extLst>
            </p:cNvPr>
            <p:cNvCxnSpPr>
              <a:cxnSpLocks/>
              <a:stCxn id="16" idx="1"/>
            </p:cNvCxnSpPr>
            <p:nvPr/>
          </p:nvCxnSpPr>
          <p:spPr>
            <a:xfrm flipH="1" flipV="1">
              <a:off x="3963100" y="2752359"/>
              <a:ext cx="2310478" cy="480306"/>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394D4DFF-55BB-7F4D-910D-58E2A687C45A}"/>
              </a:ext>
            </a:extLst>
          </p:cNvPr>
          <p:cNvGrpSpPr/>
          <p:nvPr/>
        </p:nvGrpSpPr>
        <p:grpSpPr>
          <a:xfrm>
            <a:off x="2837795" y="1741315"/>
            <a:ext cx="3759129" cy="2068957"/>
            <a:chOff x="3033443" y="2793238"/>
            <a:chExt cx="5455451" cy="2842110"/>
          </a:xfrm>
          <a:noFill/>
        </p:grpSpPr>
        <p:grpSp>
          <p:nvGrpSpPr>
            <p:cNvPr id="19" name="Group 18">
              <a:extLst>
                <a:ext uri="{FF2B5EF4-FFF2-40B4-BE49-F238E27FC236}">
                  <a16:creationId xmlns:a16="http://schemas.microsoft.com/office/drawing/2014/main" id="{EFD76AFA-766B-1E4E-BB8D-11945F8350D8}"/>
                </a:ext>
              </a:extLst>
            </p:cNvPr>
            <p:cNvGrpSpPr/>
            <p:nvPr/>
          </p:nvGrpSpPr>
          <p:grpSpPr>
            <a:xfrm>
              <a:off x="5791936" y="2793238"/>
              <a:ext cx="2696958" cy="2460567"/>
              <a:chOff x="5791936" y="2793238"/>
              <a:chExt cx="2696958" cy="2460567"/>
            </a:xfrm>
            <a:grpFill/>
          </p:grpSpPr>
          <p:sp>
            <p:nvSpPr>
              <p:cNvPr id="21" name="Oval 20">
                <a:extLst>
                  <a:ext uri="{FF2B5EF4-FFF2-40B4-BE49-F238E27FC236}">
                    <a16:creationId xmlns:a16="http://schemas.microsoft.com/office/drawing/2014/main" id="{3BB501D3-E527-FE43-9187-9BC8BAF759C5}"/>
                  </a:ext>
                </a:extLst>
              </p:cNvPr>
              <p:cNvSpPr/>
              <p:nvPr/>
            </p:nvSpPr>
            <p:spPr>
              <a:xfrm>
                <a:off x="5791936" y="2793238"/>
                <a:ext cx="2696958" cy="2460567"/>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2" name="TextBox 21">
                <a:extLst>
                  <a:ext uri="{FF2B5EF4-FFF2-40B4-BE49-F238E27FC236}">
                    <a16:creationId xmlns:a16="http://schemas.microsoft.com/office/drawing/2014/main" id="{0288B64E-7942-1749-97D0-C46BD78DD5E6}"/>
                  </a:ext>
                </a:extLst>
              </p:cNvPr>
              <p:cNvSpPr txBox="1"/>
              <p:nvPr/>
            </p:nvSpPr>
            <p:spPr>
              <a:xfrm>
                <a:off x="5823226" y="3496308"/>
                <a:ext cx="2634376" cy="972418"/>
              </a:xfrm>
              <a:prstGeom prst="rect">
                <a:avLst/>
              </a:prstGeom>
              <a:grpFill/>
              <a:ln w="38100">
                <a:noFill/>
              </a:ln>
            </p:spPr>
            <p:txBody>
              <a:bodyPr wrap="square" rtlCol="0">
                <a:spAutoFit/>
              </a:bodyPr>
              <a:lstStyle/>
              <a:p>
                <a:pPr algn="ctr"/>
                <a:r>
                  <a:rPr lang="en-US" sz="2000"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High</a:t>
                </a:r>
              </a:p>
              <a:p>
                <a:pPr algn="ctr"/>
                <a:r>
                  <a:rPr lang="en-US" sz="2000"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Low</a:t>
                </a:r>
              </a:p>
            </p:txBody>
          </p:sp>
        </p:grpSp>
        <p:cxnSp>
          <p:nvCxnSpPr>
            <p:cNvPr id="20" name="Straight Connector 19">
              <a:extLst>
                <a:ext uri="{FF2B5EF4-FFF2-40B4-BE49-F238E27FC236}">
                  <a16:creationId xmlns:a16="http://schemas.microsoft.com/office/drawing/2014/main" id="{BDC55255-E9CE-A94C-A408-52C187B6B4A8}"/>
                </a:ext>
              </a:extLst>
            </p:cNvPr>
            <p:cNvCxnSpPr>
              <a:cxnSpLocks/>
              <a:stCxn id="21" idx="3"/>
            </p:cNvCxnSpPr>
            <p:nvPr/>
          </p:nvCxnSpPr>
          <p:spPr>
            <a:xfrm flipH="1">
              <a:off x="3033443" y="4893464"/>
              <a:ext cx="3153453" cy="741884"/>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853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1666-3C76-5F46-AAD2-53C8CBA6EB9F}"/>
              </a:ext>
            </a:extLst>
          </p:cNvPr>
          <p:cNvSpPr>
            <a:spLocks noGrp="1"/>
          </p:cNvSpPr>
          <p:nvPr>
            <p:ph type="title"/>
          </p:nvPr>
        </p:nvSpPr>
        <p:spPr/>
        <p:txBody>
          <a:bodyPr>
            <a:normAutofit/>
          </a:bodyPr>
          <a:lstStyle/>
          <a:p>
            <a:r>
              <a:rPr lang="en-US" dirty="0"/>
              <a:t>Semantics of questions &amp; answers</a:t>
            </a:r>
            <a:br>
              <a:rPr lang="en-US" dirty="0"/>
            </a:br>
            <a:r>
              <a:rPr lang="en-US" sz="2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(Hamblin 1973; </a:t>
            </a:r>
            <a:r>
              <a:rPr lang="en-US" sz="20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Karttunen</a:t>
            </a:r>
            <a:r>
              <a:rPr lang="en-US" sz="2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 1977; </a:t>
            </a:r>
            <a:r>
              <a:rPr lang="en-US" sz="20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Groenendijk</a:t>
            </a:r>
            <a:r>
              <a:rPr lang="en-US" sz="2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 &amp; </a:t>
            </a:r>
            <a:r>
              <a:rPr lang="en-US" sz="20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Stokhof</a:t>
            </a:r>
            <a:r>
              <a:rPr lang="en-US" sz="2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 1982, 1984)</a:t>
            </a:r>
            <a:endParaRPr lang="en-US" sz="2000" dirty="0"/>
          </a:p>
        </p:txBody>
      </p:sp>
      <p:sp>
        <p:nvSpPr>
          <p:cNvPr id="4" name="Slide Number Placeholder 3">
            <a:extLst>
              <a:ext uri="{FF2B5EF4-FFF2-40B4-BE49-F238E27FC236}">
                <a16:creationId xmlns:a16="http://schemas.microsoft.com/office/drawing/2014/main" id="{DE05617B-95EA-F444-88E0-5994B8BC9460}"/>
              </a:ext>
            </a:extLst>
          </p:cNvPr>
          <p:cNvSpPr>
            <a:spLocks noGrp="1"/>
          </p:cNvSpPr>
          <p:nvPr>
            <p:ph type="sldNum" sz="quarter" idx="12"/>
          </p:nvPr>
        </p:nvSpPr>
        <p:spPr/>
        <p:txBody>
          <a:bodyPr/>
          <a:lstStyle/>
          <a:p>
            <a:fld id="{C37A6A5D-4452-2B46-A9F4-EDAA047C7BD2}" type="slidenum">
              <a:rPr lang="en-US" smtClean="0"/>
              <a:t>3</a:t>
            </a:fld>
            <a:endParaRPr lang="en-US"/>
          </a:p>
        </p:txBody>
      </p:sp>
      <p:sp>
        <p:nvSpPr>
          <p:cNvPr id="5" name="Content Placeholder 4">
            <a:extLst>
              <a:ext uri="{FF2B5EF4-FFF2-40B4-BE49-F238E27FC236}">
                <a16:creationId xmlns:a16="http://schemas.microsoft.com/office/drawing/2014/main" id="{EDFA87C6-F0BD-554A-88BE-4D3BBEC83416}"/>
              </a:ext>
            </a:extLst>
          </p:cNvPr>
          <p:cNvSpPr txBox="1">
            <a:spLocks noGrp="1"/>
          </p:cNvSpPr>
          <p:nvPr>
            <p:ph idx="1"/>
          </p:nvPr>
        </p:nvSpPr>
        <p:spPr>
          <a:xfrm>
            <a:off x="707231" y="1825625"/>
            <a:ext cx="8872538" cy="3881062"/>
          </a:xfrm>
          <a:prstGeom prst="rect">
            <a:avLst/>
          </a:prstGeom>
          <a:noFill/>
        </p:spPr>
        <p:txBody>
          <a:bodyPr wrap="square" rtlCol="0">
            <a:spAutoFit/>
          </a:bodyPr>
          <a:lstStyle/>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The felicity of answers tells us about question meaning.</a:t>
            </a:r>
          </a:p>
          <a:p>
            <a:pPr marL="0" indent="0">
              <a:buNone/>
            </a:pP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Questions want the exhaustive set of answers.</a:t>
            </a:r>
          </a:p>
          <a:p>
            <a:pPr marL="0" indent="0">
              <a:buNone/>
            </a:pP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The </a:t>
            </a:r>
            <a:r>
              <a:rPr lang="en-US" sz="25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meaning</a:t>
            </a:r>
            <a:r>
              <a:rPr lang="en-US" sz="2500" dirty="0">
                <a:latin typeface="Helvetica Neue" panose="02000503000000020004" pitchFamily="2" charset="0"/>
                <a:ea typeface="Helvetica Neue" panose="02000503000000020004" pitchFamily="2" charset="0"/>
                <a:cs typeface="Helvetica Neue" panose="02000503000000020004" pitchFamily="2" charset="0"/>
              </a:rPr>
              <a:t> of a </a:t>
            </a:r>
            <a:r>
              <a:rPr lang="en-US" sz="2500" i="1" dirty="0" err="1">
                <a:latin typeface="Helvetica Neue" panose="02000503000000020004" pitchFamily="2" charset="0"/>
                <a:ea typeface="Helvetica Neue" panose="02000503000000020004" pitchFamily="2" charset="0"/>
                <a:cs typeface="Helvetica Neue" panose="02000503000000020004" pitchFamily="2" charset="0"/>
              </a:rPr>
              <a:t>wh</a:t>
            </a:r>
            <a:r>
              <a:rPr lang="en-US" sz="2500" dirty="0">
                <a:latin typeface="Helvetica Neue" panose="02000503000000020004" pitchFamily="2" charset="0"/>
                <a:ea typeface="Helvetica Neue" panose="02000503000000020004" pitchFamily="2" charset="0"/>
                <a:cs typeface="Helvetica Neue" panose="02000503000000020004" pitchFamily="2" charset="0"/>
              </a:rPr>
              <a:t>-question is the exhaustive set of its answers.</a:t>
            </a:r>
            <a:br>
              <a:rPr lang="en-US" sz="2500" dirty="0">
                <a:latin typeface="Helvetica Neue" panose="02000503000000020004" pitchFamily="2" charset="0"/>
                <a:ea typeface="Helvetica Neue" panose="02000503000000020004" pitchFamily="2" charset="0"/>
                <a:cs typeface="Helvetica Neue" panose="02000503000000020004" pitchFamily="2" charset="0"/>
              </a:rPr>
            </a:br>
            <a:endParaRPr lang="en-US" sz="18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Rectangle 6">
            <a:extLst>
              <a:ext uri="{FF2B5EF4-FFF2-40B4-BE49-F238E27FC236}">
                <a16:creationId xmlns:a16="http://schemas.microsoft.com/office/drawing/2014/main" id="{2A62BF5B-9D02-3D41-B2B9-9B8BFA129A01}"/>
              </a:ext>
            </a:extLst>
          </p:cNvPr>
          <p:cNvSpPr/>
          <p:nvPr/>
        </p:nvSpPr>
        <p:spPr>
          <a:xfrm>
            <a:off x="3704743" y="4972729"/>
            <a:ext cx="4842655" cy="1318248"/>
          </a:xfrm>
          <a:prstGeom prst="rect">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Sometimes exhaustivity is too strong.</a:t>
            </a:r>
            <a:endPar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943DD8E0-2F0F-B145-A038-D92B40954CE5}"/>
              </a:ext>
            </a:extLst>
          </p:cNvPr>
          <p:cNvSpPr txBox="1"/>
          <p:nvPr/>
        </p:nvSpPr>
        <p:spPr>
          <a:xfrm>
            <a:off x="651754" y="5093244"/>
            <a:ext cx="2042808" cy="1077218"/>
          </a:xfrm>
          <a:prstGeom prst="rect">
            <a:avLst/>
          </a:prstGeom>
          <a:noFill/>
        </p:spPr>
        <p:txBody>
          <a:bodyPr wrap="square" rtlCol="0">
            <a:spAutoFit/>
          </a:bodyPr>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I’m ignoring strong vs. weak, and questions of truth on purpose!</a:t>
            </a:r>
          </a:p>
        </p:txBody>
      </p:sp>
    </p:spTree>
    <p:extLst>
      <p:ext uri="{BB962C8B-B14F-4D97-AF65-F5344CB8AC3E}">
        <p14:creationId xmlns:p14="http://schemas.microsoft.com/office/powerpoint/2010/main" val="155734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A8A4D0-97DC-3149-B9E1-DBF4169C021D}"/>
              </a:ext>
            </a:extLst>
          </p:cNvPr>
          <p:cNvPicPr>
            <a:picLocks noChangeAspect="1"/>
          </p:cNvPicPr>
          <p:nvPr/>
        </p:nvPicPr>
        <p:blipFill>
          <a:blip r:embed="rId3"/>
          <a:stretch>
            <a:fillRect/>
          </a:stretch>
        </p:blipFill>
        <p:spPr>
          <a:xfrm>
            <a:off x="301321" y="1824409"/>
            <a:ext cx="6108700" cy="4445000"/>
          </a:xfrm>
          <a:prstGeom prst="rect">
            <a:avLst/>
          </a:prstGeom>
        </p:spPr>
      </p:pic>
      <p:sp>
        <p:nvSpPr>
          <p:cNvPr id="7" name="Rectangle 6">
            <a:extLst>
              <a:ext uri="{FF2B5EF4-FFF2-40B4-BE49-F238E27FC236}">
                <a16:creationId xmlns:a16="http://schemas.microsoft.com/office/drawing/2014/main" id="{69BFD7F3-7432-E347-9E22-D017E51DC3A5}"/>
              </a:ext>
            </a:extLst>
          </p:cNvPr>
          <p:cNvSpPr/>
          <p:nvPr/>
        </p:nvSpPr>
        <p:spPr>
          <a:xfrm>
            <a:off x="1611460" y="2640610"/>
            <a:ext cx="1837374" cy="2900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sp>
        <p:nvSpPr>
          <p:cNvPr id="2" name="Title 1">
            <a:extLst>
              <a:ext uri="{FF2B5EF4-FFF2-40B4-BE49-F238E27FC236}">
                <a16:creationId xmlns:a16="http://schemas.microsoft.com/office/drawing/2014/main" id="{4528CBC0-63CD-9E45-A297-CA241CFC2339}"/>
              </a:ext>
            </a:extLst>
          </p:cNvPr>
          <p:cNvSpPr>
            <a:spLocks noGrp="1"/>
          </p:cNvSpPr>
          <p:nvPr>
            <p:ph type="title"/>
          </p:nvPr>
        </p:nvSpPr>
        <p:spPr/>
        <p:txBody>
          <a:bodyPr/>
          <a:lstStyle/>
          <a:p>
            <a:r>
              <a:rPr lang="en-US" dirty="0"/>
              <a:t>Non-Finite Clauses</a:t>
            </a:r>
          </a:p>
        </p:txBody>
      </p:sp>
      <p:sp>
        <p:nvSpPr>
          <p:cNvPr id="43" name="Content Placeholder 2">
            <a:extLst>
              <a:ext uri="{FF2B5EF4-FFF2-40B4-BE49-F238E27FC236}">
                <a16:creationId xmlns:a16="http://schemas.microsoft.com/office/drawing/2014/main" id="{14AD0618-6D2D-CA4B-B1D7-C54630FEF958}"/>
              </a:ext>
            </a:extLst>
          </p:cNvPr>
          <p:cNvSpPr>
            <a:spLocks noGrp="1"/>
          </p:cNvSpPr>
          <p:nvPr>
            <p:ph idx="1"/>
          </p:nvPr>
        </p:nvSpPr>
        <p:spPr>
          <a:xfrm>
            <a:off x="739395" y="1330372"/>
            <a:ext cx="5627105" cy="655033"/>
          </a:xfrm>
        </p:spPr>
        <p:txBody>
          <a:bodyPr>
            <a:normAutofit fontScale="92500"/>
          </a:bodyPr>
          <a:lstStyle/>
          <a:p>
            <a:pPr marL="0" indent="0">
              <a:buNone/>
            </a:pPr>
            <a:r>
              <a:rPr lang="en-US" dirty="0">
                <a:latin typeface="Andale Mono" panose="020B0509000000000004" pitchFamily="49" charset="0"/>
              </a:rPr>
              <a:t>Who knows where to eat out?</a:t>
            </a:r>
          </a:p>
        </p:txBody>
      </p:sp>
      <p:sp>
        <p:nvSpPr>
          <p:cNvPr id="26" name="Rectangle 25">
            <a:extLst>
              <a:ext uri="{FF2B5EF4-FFF2-40B4-BE49-F238E27FC236}">
                <a16:creationId xmlns:a16="http://schemas.microsoft.com/office/drawing/2014/main" id="{014CF89C-0F0E-C44F-9A4C-16944CB12618}"/>
              </a:ext>
            </a:extLst>
          </p:cNvPr>
          <p:cNvSpPr/>
          <p:nvPr/>
        </p:nvSpPr>
        <p:spPr>
          <a:xfrm>
            <a:off x="1588341" y="1743919"/>
            <a:ext cx="4929719" cy="3825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E2FB8D-7E15-D64A-95FA-1D530106E34F}"/>
              </a:ext>
            </a:extLst>
          </p:cNvPr>
          <p:cNvSpPr/>
          <p:nvPr/>
        </p:nvSpPr>
        <p:spPr>
          <a:xfrm>
            <a:off x="2581225" y="1824409"/>
            <a:ext cx="2635827" cy="473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9BA3C29-EE65-874D-BCA4-A181FDBD5B47}"/>
              </a:ext>
            </a:extLst>
          </p:cNvPr>
          <p:cNvSpPr/>
          <p:nvPr/>
        </p:nvSpPr>
        <p:spPr>
          <a:xfrm>
            <a:off x="1578006" y="2034373"/>
            <a:ext cx="989439" cy="3517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400944A-1795-9649-BA08-6723E0894FA9}"/>
              </a:ext>
            </a:extLst>
          </p:cNvPr>
          <p:cNvSpPr/>
          <p:nvPr/>
        </p:nvSpPr>
        <p:spPr>
          <a:xfrm>
            <a:off x="3505820" y="1736083"/>
            <a:ext cx="3121138" cy="3825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2F35203-C33F-5543-9945-096930A7DB6E}"/>
              </a:ext>
            </a:extLst>
          </p:cNvPr>
          <p:cNvGrpSpPr/>
          <p:nvPr/>
        </p:nvGrpSpPr>
        <p:grpSpPr>
          <a:xfrm>
            <a:off x="1611460" y="1701322"/>
            <a:ext cx="3605592" cy="3840169"/>
            <a:chOff x="1611460" y="1195128"/>
            <a:chExt cx="3605592" cy="3840169"/>
          </a:xfrm>
        </p:grpSpPr>
        <p:grpSp>
          <p:nvGrpSpPr>
            <p:cNvPr id="53" name="Group 52">
              <a:extLst>
                <a:ext uri="{FF2B5EF4-FFF2-40B4-BE49-F238E27FC236}">
                  <a16:creationId xmlns:a16="http://schemas.microsoft.com/office/drawing/2014/main" id="{D44DD1CC-9DC0-904E-9779-901AFE6F69E0}"/>
                </a:ext>
              </a:extLst>
            </p:cNvPr>
            <p:cNvGrpSpPr/>
            <p:nvPr/>
          </p:nvGrpSpPr>
          <p:grpSpPr>
            <a:xfrm>
              <a:off x="1611460" y="2134416"/>
              <a:ext cx="3605592" cy="2900881"/>
              <a:chOff x="1038122" y="2336791"/>
              <a:chExt cx="3605592" cy="2900881"/>
            </a:xfrm>
          </p:grpSpPr>
          <p:sp>
            <p:nvSpPr>
              <p:cNvPr id="51" name="Rectangle 50">
                <a:extLst>
                  <a:ext uri="{FF2B5EF4-FFF2-40B4-BE49-F238E27FC236}">
                    <a16:creationId xmlns:a16="http://schemas.microsoft.com/office/drawing/2014/main" id="{C87900BF-D93F-294F-95D7-46A84A433FAB}"/>
                  </a:ext>
                </a:extLst>
              </p:cNvPr>
              <p:cNvSpPr/>
              <p:nvPr/>
            </p:nvSpPr>
            <p:spPr>
              <a:xfrm>
                <a:off x="1038122" y="2336792"/>
                <a:ext cx="620557" cy="2900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sp>
            <p:nvSpPr>
              <p:cNvPr id="52" name="Rectangle 51">
                <a:extLst>
                  <a:ext uri="{FF2B5EF4-FFF2-40B4-BE49-F238E27FC236}">
                    <a16:creationId xmlns:a16="http://schemas.microsoft.com/office/drawing/2014/main" id="{85E56205-008C-0B46-8D1A-938D70761A24}"/>
                  </a:ext>
                </a:extLst>
              </p:cNvPr>
              <p:cNvSpPr/>
              <p:nvPr/>
            </p:nvSpPr>
            <p:spPr>
              <a:xfrm>
                <a:off x="3892840" y="2336791"/>
                <a:ext cx="750874" cy="2900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grpSp>
        <p:grpSp>
          <p:nvGrpSpPr>
            <p:cNvPr id="50" name="Group 49">
              <a:extLst>
                <a:ext uri="{FF2B5EF4-FFF2-40B4-BE49-F238E27FC236}">
                  <a16:creationId xmlns:a16="http://schemas.microsoft.com/office/drawing/2014/main" id="{3B4707D1-5B39-F845-8626-008686931528}"/>
                </a:ext>
              </a:extLst>
            </p:cNvPr>
            <p:cNvGrpSpPr/>
            <p:nvPr/>
          </p:nvGrpSpPr>
          <p:grpSpPr>
            <a:xfrm>
              <a:off x="2142492" y="1195128"/>
              <a:ext cx="2470298" cy="937086"/>
              <a:chOff x="1372602" y="1728972"/>
              <a:chExt cx="2470298" cy="937086"/>
            </a:xfrm>
          </p:grpSpPr>
          <p:grpSp>
            <p:nvGrpSpPr>
              <p:cNvPr id="47" name="Group 46">
                <a:extLst>
                  <a:ext uri="{FF2B5EF4-FFF2-40B4-BE49-F238E27FC236}">
                    <a16:creationId xmlns:a16="http://schemas.microsoft.com/office/drawing/2014/main" id="{A2384EA8-317E-4445-A4C4-9393E0DB5E3E}"/>
                  </a:ext>
                </a:extLst>
              </p:cNvPr>
              <p:cNvGrpSpPr/>
              <p:nvPr/>
            </p:nvGrpSpPr>
            <p:grpSpPr>
              <a:xfrm>
                <a:off x="1372602" y="2052084"/>
                <a:ext cx="2470298" cy="613974"/>
                <a:chOff x="1372602" y="2052084"/>
                <a:chExt cx="2470298" cy="613974"/>
              </a:xfrm>
            </p:grpSpPr>
            <p:cxnSp>
              <p:nvCxnSpPr>
                <p:cNvPr id="23" name="Straight Connector 22">
                  <a:extLst>
                    <a:ext uri="{FF2B5EF4-FFF2-40B4-BE49-F238E27FC236}">
                      <a16:creationId xmlns:a16="http://schemas.microsoft.com/office/drawing/2014/main" id="{2BA2FF91-8941-C745-AC4F-CCB7F30B571B}"/>
                    </a:ext>
                  </a:extLst>
                </p:cNvPr>
                <p:cNvCxnSpPr/>
                <p:nvPr/>
              </p:nvCxnSpPr>
              <p:spPr>
                <a:xfrm flipV="1">
                  <a:off x="1372602" y="2052084"/>
                  <a:ext cx="0" cy="606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6820901-C06D-9A4D-B9DB-9CE8A4A2E777}"/>
                    </a:ext>
                  </a:extLst>
                </p:cNvPr>
                <p:cNvCxnSpPr/>
                <p:nvPr/>
              </p:nvCxnSpPr>
              <p:spPr>
                <a:xfrm flipV="1">
                  <a:off x="3842900" y="2060002"/>
                  <a:ext cx="0" cy="606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770C60-C611-124B-8E0B-EF34DBECCA83}"/>
                    </a:ext>
                  </a:extLst>
                </p:cNvPr>
                <p:cNvCxnSpPr>
                  <a:cxnSpLocks/>
                </p:cNvCxnSpPr>
                <p:nvPr/>
              </p:nvCxnSpPr>
              <p:spPr>
                <a:xfrm flipH="1">
                  <a:off x="1372603" y="2052084"/>
                  <a:ext cx="24702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E3375EF8-2AA0-F94F-B120-0E0EC832DBCD}"/>
                  </a:ext>
                </a:extLst>
              </p:cNvPr>
              <p:cNvSpPr txBox="1"/>
              <p:nvPr/>
            </p:nvSpPr>
            <p:spPr>
              <a:xfrm>
                <a:off x="2264934" y="1728972"/>
                <a:ext cx="690917" cy="369332"/>
              </a:xfrm>
              <a:prstGeom prst="rect">
                <a:avLst/>
              </a:prstGeom>
              <a:noFill/>
            </p:spPr>
            <p:txBody>
              <a:bodyPr wrap="squar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n.s</a:t>
                </a:r>
                <a:r>
                  <a:rPr lang="en-US" dirty="0">
                    <a:latin typeface="Helvetica Neue" panose="02000503000000020004" pitchFamily="2" charset="0"/>
                    <a:ea typeface="Helvetica Neue" panose="02000503000000020004" pitchFamily="2" charset="0"/>
                    <a:cs typeface="Helvetica Neue" panose="02000503000000020004" pitchFamily="2" charset="0"/>
                  </a:rPr>
                  <a:t>.</a:t>
                </a:r>
              </a:p>
            </p:txBody>
          </p:sp>
        </p:grpSp>
      </p:grpSp>
      <p:sp>
        <p:nvSpPr>
          <p:cNvPr id="5" name="Rectangle 4">
            <a:extLst>
              <a:ext uri="{FF2B5EF4-FFF2-40B4-BE49-F238E27FC236}">
                <a16:creationId xmlns:a16="http://schemas.microsoft.com/office/drawing/2014/main" id="{F420C8CD-E22F-C144-8E43-0A4ED91E8F9A}"/>
              </a:ext>
            </a:extLst>
          </p:cNvPr>
          <p:cNvSpPr/>
          <p:nvPr/>
        </p:nvSpPr>
        <p:spPr>
          <a:xfrm>
            <a:off x="1575165" y="5676467"/>
            <a:ext cx="5051793" cy="6732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4A2E3BF-E997-6141-832E-18A74E042220}"/>
              </a:ext>
            </a:extLst>
          </p:cNvPr>
          <p:cNvGrpSpPr/>
          <p:nvPr/>
        </p:nvGrpSpPr>
        <p:grpSpPr>
          <a:xfrm>
            <a:off x="2923301" y="2385640"/>
            <a:ext cx="2878341" cy="2959624"/>
            <a:chOff x="3072880" y="1870313"/>
            <a:chExt cx="2878341" cy="2959624"/>
          </a:xfrm>
        </p:grpSpPr>
        <p:sp>
          <p:nvSpPr>
            <p:cNvPr id="54" name="Oval 53">
              <a:extLst>
                <a:ext uri="{FF2B5EF4-FFF2-40B4-BE49-F238E27FC236}">
                  <a16:creationId xmlns:a16="http://schemas.microsoft.com/office/drawing/2014/main" id="{22EC4F15-9C0D-0340-B3B4-EE81021C424F}"/>
                </a:ext>
              </a:extLst>
            </p:cNvPr>
            <p:cNvSpPr/>
            <p:nvPr/>
          </p:nvSpPr>
          <p:spPr>
            <a:xfrm rot="19301915">
              <a:off x="3072880" y="1870313"/>
              <a:ext cx="1154717" cy="29596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C806408-198E-5E42-B62C-1D1F3580FF85}"/>
                </a:ext>
              </a:extLst>
            </p:cNvPr>
            <p:cNvSpPr/>
            <p:nvPr/>
          </p:nvSpPr>
          <p:spPr>
            <a:xfrm rot="19615695">
              <a:off x="4796504" y="1952937"/>
              <a:ext cx="1154717" cy="27723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53FA45B-BB4B-3547-B511-25C2F739AAD8}"/>
              </a:ext>
            </a:extLst>
          </p:cNvPr>
          <p:cNvGrpSpPr/>
          <p:nvPr/>
        </p:nvGrpSpPr>
        <p:grpSpPr>
          <a:xfrm>
            <a:off x="1593919" y="5616922"/>
            <a:ext cx="4641743" cy="452680"/>
            <a:chOff x="3744495" y="5649736"/>
            <a:chExt cx="4641743" cy="452680"/>
          </a:xfrm>
        </p:grpSpPr>
        <p:sp>
          <p:nvSpPr>
            <p:cNvPr id="33" name="TextBox 32">
              <a:extLst>
                <a:ext uri="{FF2B5EF4-FFF2-40B4-BE49-F238E27FC236}">
                  <a16:creationId xmlns:a16="http://schemas.microsoft.com/office/drawing/2014/main" id="{5F9BB3B0-8E4C-AD4B-BC90-A23944B6ACB0}"/>
                </a:ext>
              </a:extLst>
            </p:cNvPr>
            <p:cNvSpPr txBox="1"/>
            <p:nvPr/>
          </p:nvSpPr>
          <p:spPr>
            <a:xfrm>
              <a:off x="5703524" y="5649736"/>
              <a:ext cx="815012" cy="429990"/>
            </a:xfrm>
            <a:prstGeom prst="rect">
              <a:avLst/>
            </a:prstGeom>
            <a:solidFill>
              <a:schemeClr val="bg1"/>
            </a:solidFill>
          </p:spPr>
          <p:txBody>
            <a:bodyPr wrap="square" rtlCol="0">
              <a:spAutoFit/>
            </a:bodyPr>
            <a:lstStyle/>
            <a:p>
              <a:pPr algn="ctr"/>
              <a:r>
                <a:rPr lang="en-US" sz="2194" b="1" dirty="0">
                  <a:solidFill>
                    <a:srgbClr val="B9B3F4"/>
                  </a:solidFill>
                  <a:latin typeface="Andale Mono" panose="020B0509000000000004" pitchFamily="49" charset="0"/>
                </a:rPr>
                <a:t>E</a:t>
              </a:r>
            </a:p>
          </p:txBody>
        </p:sp>
        <p:sp>
          <p:nvSpPr>
            <p:cNvPr id="34" name="TextBox 33">
              <a:extLst>
                <a:ext uri="{FF2B5EF4-FFF2-40B4-BE49-F238E27FC236}">
                  <a16:creationId xmlns:a16="http://schemas.microsoft.com/office/drawing/2014/main" id="{1CE90D1B-A0BC-A944-9093-85D927069A00}"/>
                </a:ext>
              </a:extLst>
            </p:cNvPr>
            <p:cNvSpPr txBox="1"/>
            <p:nvPr/>
          </p:nvSpPr>
          <p:spPr>
            <a:xfrm>
              <a:off x="3744495" y="5649736"/>
              <a:ext cx="1033939" cy="429990"/>
            </a:xfrm>
            <a:prstGeom prst="rect">
              <a:avLst/>
            </a:prstGeom>
            <a:solidFill>
              <a:schemeClr val="bg1"/>
            </a:solidFill>
            <a:ln>
              <a:noFill/>
            </a:ln>
          </p:spPr>
          <p:txBody>
            <a:bodyPr wrap="square" rtlCol="0">
              <a:spAutoFit/>
            </a:bodyPr>
            <a:lstStyle/>
            <a:p>
              <a:pPr algn="ctr"/>
              <a:r>
                <a:rPr lang="en-US" sz="2194" b="1" dirty="0">
                  <a:solidFill>
                    <a:srgbClr val="FFB1AB"/>
                  </a:solidFill>
                  <a:latin typeface="Andale Mono" panose="020B0509000000000004" pitchFamily="49" charset="0"/>
                </a:rPr>
                <a:t>ABCDE</a:t>
              </a:r>
            </a:p>
          </p:txBody>
        </p:sp>
        <p:sp>
          <p:nvSpPr>
            <p:cNvPr id="35" name="TextBox 34">
              <a:extLst>
                <a:ext uri="{FF2B5EF4-FFF2-40B4-BE49-F238E27FC236}">
                  <a16:creationId xmlns:a16="http://schemas.microsoft.com/office/drawing/2014/main" id="{D2166A4E-3243-BC47-89B6-8F42078E3C49}"/>
                </a:ext>
              </a:extLst>
            </p:cNvPr>
            <p:cNvSpPr txBox="1"/>
            <p:nvPr/>
          </p:nvSpPr>
          <p:spPr>
            <a:xfrm>
              <a:off x="4747839" y="5661262"/>
              <a:ext cx="851675" cy="429990"/>
            </a:xfrm>
            <a:prstGeom prst="rect">
              <a:avLst/>
            </a:prstGeom>
            <a:solidFill>
              <a:schemeClr val="bg1"/>
            </a:solidFill>
            <a:ln>
              <a:noFill/>
            </a:ln>
          </p:spPr>
          <p:txBody>
            <a:bodyPr wrap="square" rtlCol="0">
              <a:spAutoFit/>
            </a:bodyPr>
            <a:lstStyle/>
            <a:p>
              <a:pPr algn="ctr"/>
              <a:r>
                <a:rPr lang="en-US" sz="2194" b="1" dirty="0">
                  <a:solidFill>
                    <a:srgbClr val="B9B3F4"/>
                  </a:solidFill>
                  <a:latin typeface="Andale Mono" panose="020B0509000000000004" pitchFamily="49" charset="0"/>
                </a:rPr>
                <a:t>A</a:t>
              </a:r>
            </a:p>
          </p:txBody>
        </p:sp>
        <p:sp>
          <p:nvSpPr>
            <p:cNvPr id="36" name="TextBox 35">
              <a:extLst>
                <a:ext uri="{FF2B5EF4-FFF2-40B4-BE49-F238E27FC236}">
                  <a16:creationId xmlns:a16="http://schemas.microsoft.com/office/drawing/2014/main" id="{9AE1A79B-6274-E240-8993-22FAD41E425B}"/>
                </a:ext>
              </a:extLst>
            </p:cNvPr>
            <p:cNvSpPr txBox="1"/>
            <p:nvPr/>
          </p:nvSpPr>
          <p:spPr>
            <a:xfrm>
              <a:off x="6567036" y="5672426"/>
              <a:ext cx="851675" cy="429990"/>
            </a:xfrm>
            <a:prstGeom prst="rect">
              <a:avLst/>
            </a:prstGeom>
            <a:solidFill>
              <a:schemeClr val="bg1"/>
            </a:solidFill>
            <a:ln>
              <a:noFill/>
            </a:ln>
          </p:spPr>
          <p:txBody>
            <a:bodyPr wrap="square" rtlCol="0">
              <a:spAutoFit/>
            </a:bodyPr>
            <a:lstStyle/>
            <a:p>
              <a:pPr algn="ctr"/>
              <a:r>
                <a:rPr lang="en-US" sz="2194" b="1" dirty="0">
                  <a:solidFill>
                    <a:srgbClr val="B9B3F4"/>
                  </a:solidFill>
                  <a:latin typeface="Andale Mono" panose="020B0509000000000004" pitchFamily="49" charset="0"/>
                </a:rPr>
                <a:t>AB</a:t>
              </a:r>
            </a:p>
          </p:txBody>
        </p:sp>
        <p:sp>
          <p:nvSpPr>
            <p:cNvPr id="37" name="TextBox 36">
              <a:extLst>
                <a:ext uri="{FF2B5EF4-FFF2-40B4-BE49-F238E27FC236}">
                  <a16:creationId xmlns:a16="http://schemas.microsoft.com/office/drawing/2014/main" id="{D2C37F53-4B88-9846-9BCA-D8A6FA190AAF}"/>
                </a:ext>
              </a:extLst>
            </p:cNvPr>
            <p:cNvSpPr txBox="1"/>
            <p:nvPr/>
          </p:nvSpPr>
          <p:spPr>
            <a:xfrm>
              <a:off x="7534563" y="5665285"/>
              <a:ext cx="851675" cy="429990"/>
            </a:xfrm>
            <a:prstGeom prst="rect">
              <a:avLst/>
            </a:prstGeom>
            <a:solidFill>
              <a:schemeClr val="bg1"/>
            </a:solidFill>
            <a:ln>
              <a:noFill/>
            </a:ln>
          </p:spPr>
          <p:txBody>
            <a:bodyPr wrap="square" rtlCol="0">
              <a:spAutoFit/>
            </a:bodyPr>
            <a:lstStyle/>
            <a:p>
              <a:pPr algn="ctr"/>
              <a:r>
                <a:rPr lang="en-US" sz="2194" b="1" dirty="0">
                  <a:solidFill>
                    <a:srgbClr val="B9B3F4"/>
                  </a:solidFill>
                  <a:latin typeface="Andale Mono" panose="020B0509000000000004" pitchFamily="49" charset="0"/>
                </a:rPr>
                <a:t>DE</a:t>
              </a:r>
            </a:p>
          </p:txBody>
        </p:sp>
      </p:grpSp>
      <p:sp>
        <p:nvSpPr>
          <p:cNvPr id="8" name="TextBox 7">
            <a:extLst>
              <a:ext uri="{FF2B5EF4-FFF2-40B4-BE49-F238E27FC236}">
                <a16:creationId xmlns:a16="http://schemas.microsoft.com/office/drawing/2014/main" id="{496C158B-F582-9D4F-8CA4-FD65566E3B9B}"/>
              </a:ext>
            </a:extLst>
          </p:cNvPr>
          <p:cNvSpPr txBox="1"/>
          <p:nvPr/>
        </p:nvSpPr>
        <p:spPr>
          <a:xfrm>
            <a:off x="2474843" y="5982667"/>
            <a:ext cx="2137947"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Answer</a:t>
            </a:r>
          </a:p>
        </p:txBody>
      </p:sp>
      <p:sp>
        <p:nvSpPr>
          <p:cNvPr id="6" name="TextBox 5">
            <a:extLst>
              <a:ext uri="{FF2B5EF4-FFF2-40B4-BE49-F238E27FC236}">
                <a16:creationId xmlns:a16="http://schemas.microsoft.com/office/drawing/2014/main" id="{E31F53D6-4352-A242-93C9-90B9ADE18858}"/>
              </a:ext>
            </a:extLst>
          </p:cNvPr>
          <p:cNvSpPr txBox="1"/>
          <p:nvPr/>
        </p:nvSpPr>
        <p:spPr>
          <a:xfrm>
            <a:off x="6902367" y="2712363"/>
            <a:ext cx="3066343" cy="3664080"/>
          </a:xfrm>
          <a:prstGeom prst="rect">
            <a:avLst/>
          </a:prstGeom>
          <a:noFill/>
          <a:ln>
            <a:solidFill>
              <a:schemeClr val="tx1"/>
            </a:solidFill>
          </a:ln>
        </p:spPr>
        <p:txBody>
          <a:bodyPr wrap="square" rtlCol="0">
            <a:spAutoFit/>
          </a:bodyPr>
          <a:lstStyle/>
          <a:p>
            <a:pPr algn="ctr"/>
            <a:r>
              <a:rPr lang="en-US" sz="2110" dirty="0">
                <a:latin typeface="Helvetica Neue" panose="02000503000000020004" pitchFamily="2" charset="0"/>
                <a:ea typeface="Helvetica Neue" panose="02000503000000020004" pitchFamily="2" charset="0"/>
                <a:cs typeface="Helvetica Neue" panose="02000503000000020004" pitchFamily="2" charset="0"/>
              </a:rPr>
              <a:t>Interaction between </a:t>
            </a:r>
          </a:p>
          <a:p>
            <a:pPr algn="ctr"/>
            <a:r>
              <a:rPr lang="en-US" sz="2110" dirty="0">
                <a:latin typeface="Helvetica Neue" panose="02000503000000020004" pitchFamily="2" charset="0"/>
                <a:ea typeface="Helvetica Neue" panose="02000503000000020004" pitchFamily="2" charset="0"/>
                <a:cs typeface="Helvetica Neue" panose="02000503000000020004" pitchFamily="2" charset="0"/>
              </a:rPr>
              <a:t>MA /MO-max and Stakes.</a:t>
            </a:r>
          </a:p>
          <a:p>
            <a:pPr algn="ctr"/>
            <a:endParaRPr lang="en-US" sz="2110" dirty="0">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2110" dirty="0">
                <a:latin typeface="Helvetica Neue" panose="02000503000000020004" pitchFamily="2" charset="0"/>
                <a:ea typeface="Helvetica Neue" panose="02000503000000020004" pitchFamily="2" charset="0"/>
                <a:cs typeface="Helvetica Neue" panose="02000503000000020004" pitchFamily="2" charset="0"/>
              </a:rPr>
              <a:t>MS vs. MO not </a:t>
            </a:r>
            <a:r>
              <a:rPr lang="en-US" sz="2110" dirty="0" err="1">
                <a:latin typeface="Helvetica Neue" panose="02000503000000020004" pitchFamily="2" charset="0"/>
                <a:ea typeface="Helvetica Neue" panose="02000503000000020004" pitchFamily="2" charset="0"/>
                <a:cs typeface="Helvetica Neue" panose="02000503000000020004" pitchFamily="2" charset="0"/>
              </a:rPr>
              <a:t>signf’t</a:t>
            </a:r>
            <a:endParaRPr lang="en-US" sz="2110"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US" sz="2110" dirty="0">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2110" dirty="0">
                <a:latin typeface="Helvetica Neue" panose="02000503000000020004" pitchFamily="2" charset="0"/>
                <a:ea typeface="Helvetica Neue" panose="02000503000000020004" pitchFamily="2" charset="0"/>
                <a:cs typeface="Helvetica Neue" panose="02000503000000020004" pitchFamily="2" charset="0"/>
              </a:rPr>
              <a:t>Informativity of MS/MO significant.</a:t>
            </a:r>
          </a:p>
          <a:p>
            <a:pPr algn="ctr"/>
            <a:endParaRPr lang="en-US" sz="2110" dirty="0">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2110" dirty="0">
                <a:latin typeface="Helvetica Neue" panose="02000503000000020004" pitchFamily="2" charset="0"/>
                <a:ea typeface="Helvetica Neue" panose="02000503000000020004" pitchFamily="2" charset="0"/>
                <a:cs typeface="Helvetica Neue" panose="02000503000000020004" pitchFamily="2" charset="0"/>
              </a:rPr>
              <a:t>MS vs. MA in High Stakes not </a:t>
            </a:r>
            <a:r>
              <a:rPr lang="en-US" sz="2110" dirty="0" err="1">
                <a:latin typeface="Helvetica Neue" panose="02000503000000020004" pitchFamily="2" charset="0"/>
                <a:ea typeface="Helvetica Neue" panose="02000503000000020004" pitchFamily="2" charset="0"/>
                <a:cs typeface="Helvetica Neue" panose="02000503000000020004" pitchFamily="2" charset="0"/>
              </a:rPr>
              <a:t>signf’t</a:t>
            </a:r>
            <a:endParaRPr lang="en-US" sz="211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Slide Number Placeholder 2">
            <a:extLst>
              <a:ext uri="{FF2B5EF4-FFF2-40B4-BE49-F238E27FC236}">
                <a16:creationId xmlns:a16="http://schemas.microsoft.com/office/drawing/2014/main" id="{14D9A9B6-171A-0948-BAC9-EB7A407A9865}"/>
              </a:ext>
            </a:extLst>
          </p:cNvPr>
          <p:cNvSpPr>
            <a:spLocks noGrp="1"/>
          </p:cNvSpPr>
          <p:nvPr>
            <p:ph type="sldNum" sz="quarter" idx="12"/>
          </p:nvPr>
        </p:nvSpPr>
        <p:spPr/>
        <p:txBody>
          <a:bodyPr/>
          <a:lstStyle/>
          <a:p>
            <a:fld id="{C37A6A5D-4452-2B46-A9F4-EDAA047C7BD2}" type="slidenum">
              <a:rPr lang="en-US" smtClean="0"/>
              <a:t>30</a:t>
            </a:fld>
            <a:endParaRPr lang="en-US" dirty="0"/>
          </a:p>
        </p:txBody>
      </p:sp>
      <p:grpSp>
        <p:nvGrpSpPr>
          <p:cNvPr id="9" name="Group 8">
            <a:extLst>
              <a:ext uri="{FF2B5EF4-FFF2-40B4-BE49-F238E27FC236}">
                <a16:creationId xmlns:a16="http://schemas.microsoft.com/office/drawing/2014/main" id="{F2B00F2D-150C-C146-810B-96B7A0FAA1F6}"/>
              </a:ext>
            </a:extLst>
          </p:cNvPr>
          <p:cNvGrpSpPr/>
          <p:nvPr/>
        </p:nvGrpSpPr>
        <p:grpSpPr>
          <a:xfrm>
            <a:off x="2504229" y="2533348"/>
            <a:ext cx="3653726" cy="2570085"/>
            <a:chOff x="2504229" y="2533348"/>
            <a:chExt cx="3653726" cy="2570085"/>
          </a:xfrm>
        </p:grpSpPr>
        <p:sp>
          <p:nvSpPr>
            <p:cNvPr id="38" name="Oval 37">
              <a:extLst>
                <a:ext uri="{FF2B5EF4-FFF2-40B4-BE49-F238E27FC236}">
                  <a16:creationId xmlns:a16="http://schemas.microsoft.com/office/drawing/2014/main" id="{07CA2A7D-7447-024F-BDE5-182E4AB53F65}"/>
                </a:ext>
              </a:extLst>
            </p:cNvPr>
            <p:cNvSpPr/>
            <p:nvPr/>
          </p:nvSpPr>
          <p:spPr>
            <a:xfrm rot="16200000">
              <a:off x="3406682" y="1630895"/>
              <a:ext cx="1154717" cy="29596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948C793-62A2-7843-A147-4E0285DF987A}"/>
                </a:ext>
              </a:extLst>
            </p:cNvPr>
            <p:cNvSpPr/>
            <p:nvPr/>
          </p:nvSpPr>
          <p:spPr>
            <a:xfrm rot="16200000">
              <a:off x="4100784" y="3046263"/>
              <a:ext cx="1154717" cy="29596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226241CC-995A-014B-9665-BD47CE08AFBF}"/>
              </a:ext>
            </a:extLst>
          </p:cNvPr>
          <p:cNvGrpSpPr/>
          <p:nvPr/>
        </p:nvGrpSpPr>
        <p:grpSpPr>
          <a:xfrm>
            <a:off x="7489292" y="210505"/>
            <a:ext cx="2122641" cy="2239733"/>
            <a:chOff x="6987554" y="1883122"/>
            <a:chExt cx="2850228" cy="3341143"/>
          </a:xfrm>
        </p:grpSpPr>
        <p:sp>
          <p:nvSpPr>
            <p:cNvPr id="61" name="TextBox 60">
              <a:extLst>
                <a:ext uri="{FF2B5EF4-FFF2-40B4-BE49-F238E27FC236}">
                  <a16:creationId xmlns:a16="http://schemas.microsoft.com/office/drawing/2014/main" id="{160F7A16-EB19-A249-BC65-8DDE52091B5E}"/>
                </a:ext>
              </a:extLst>
            </p:cNvPr>
            <p:cNvSpPr txBox="1"/>
            <p:nvPr/>
          </p:nvSpPr>
          <p:spPr>
            <a:xfrm>
              <a:off x="6997377" y="1883122"/>
              <a:ext cx="2840405" cy="525225"/>
            </a:xfrm>
            <a:prstGeom prst="rect">
              <a:avLst/>
            </a:prstGeom>
            <a:noFill/>
            <a:ln>
              <a:solidFill>
                <a:schemeClr val="tx1"/>
              </a:solidFill>
            </a:ln>
          </p:spPr>
          <p:txBody>
            <a:bodyPr wrap="square" rtlCol="0">
              <a:spAutoFit/>
            </a:bodyPr>
            <a:lstStyle/>
            <a:p>
              <a:pPr algn="ctr"/>
              <a:r>
                <a:rPr lang="en-US" sz="1688" b="1" dirty="0">
                  <a:latin typeface="Helvetica Neue" panose="02000503000000020004" pitchFamily="2" charset="0"/>
                  <a:ea typeface="Helvetica Neue" panose="02000503000000020004" pitchFamily="2" charset="0"/>
                  <a:cs typeface="Helvetica Neue" panose="02000503000000020004" pitchFamily="2" charset="0"/>
                </a:rPr>
                <a:t>Max Informative</a:t>
              </a:r>
            </a:p>
          </p:txBody>
        </p:sp>
        <p:sp>
          <p:nvSpPr>
            <p:cNvPr id="62" name="TextBox 61">
              <a:extLst>
                <a:ext uri="{FF2B5EF4-FFF2-40B4-BE49-F238E27FC236}">
                  <a16:creationId xmlns:a16="http://schemas.microsoft.com/office/drawing/2014/main" id="{5AF56135-B89E-4846-9CE0-337421B6E945}"/>
                </a:ext>
              </a:extLst>
            </p:cNvPr>
            <p:cNvSpPr txBox="1"/>
            <p:nvPr/>
          </p:nvSpPr>
          <p:spPr>
            <a:xfrm>
              <a:off x="6987554" y="4699040"/>
              <a:ext cx="2840405" cy="525225"/>
            </a:xfrm>
            <a:prstGeom prst="rect">
              <a:avLst/>
            </a:prstGeom>
            <a:noFill/>
            <a:ln>
              <a:solidFill>
                <a:schemeClr val="tx1"/>
              </a:solidFill>
            </a:ln>
          </p:spPr>
          <p:txBody>
            <a:bodyPr wrap="square" rtlCol="0">
              <a:spAutoFit/>
            </a:bodyPr>
            <a:lstStyle/>
            <a:p>
              <a:pPr algn="ctr"/>
              <a:r>
                <a:rPr lang="en-US" sz="1688" b="1" dirty="0">
                  <a:latin typeface="Helvetica Neue" panose="02000503000000020004" pitchFamily="2" charset="0"/>
                  <a:ea typeface="Helvetica Neue" panose="02000503000000020004" pitchFamily="2" charset="0"/>
                  <a:cs typeface="Helvetica Neue" panose="02000503000000020004" pitchFamily="2" charset="0"/>
                </a:rPr>
                <a:t>Min Informative</a:t>
              </a:r>
            </a:p>
          </p:txBody>
        </p:sp>
        <p:sp>
          <p:nvSpPr>
            <p:cNvPr id="63" name="TextBox 62">
              <a:extLst>
                <a:ext uri="{FF2B5EF4-FFF2-40B4-BE49-F238E27FC236}">
                  <a16:creationId xmlns:a16="http://schemas.microsoft.com/office/drawing/2014/main" id="{F9A63F88-0A30-7E42-9240-8B6B1A0C009C}"/>
                </a:ext>
              </a:extLst>
            </p:cNvPr>
            <p:cNvSpPr txBox="1"/>
            <p:nvPr/>
          </p:nvSpPr>
          <p:spPr>
            <a:xfrm>
              <a:off x="7304852" y="2394897"/>
              <a:ext cx="2225455" cy="2247626"/>
            </a:xfrm>
            <a:prstGeom prst="rect">
              <a:avLst/>
            </a:prstGeom>
            <a:noFill/>
            <a:ln>
              <a:noFill/>
            </a:ln>
          </p:spPr>
          <p:txBody>
            <a:bodyPr wrap="square" rtlCol="0">
              <a:spAutoFit/>
            </a:bodyPr>
            <a:lstStyle/>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ABCDE</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AB</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A</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DE</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E</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p:txBody>
        </p:sp>
      </p:grpSp>
    </p:spTree>
    <p:extLst>
      <p:ext uri="{BB962C8B-B14F-4D97-AF65-F5344CB8AC3E}">
        <p14:creationId xmlns:p14="http://schemas.microsoft.com/office/powerpoint/2010/main" val="1506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6" grpId="0" animBg="1"/>
      <p:bldP spid="28" grpId="0" animBg="1"/>
      <p:bldP spid="28" grpId="1" animBg="1"/>
      <p:bldP spid="27" grpId="0" animBg="1"/>
      <p:bldP spid="6" grpId="0" uiExpand="1" build="allAtOnce"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7C3A-3C72-8D48-BCDE-58897A6D4D19}"/>
              </a:ext>
            </a:extLst>
          </p:cNvPr>
          <p:cNvSpPr>
            <a:spLocks noGrp="1"/>
          </p:cNvSpPr>
          <p:nvPr>
            <p:ph type="title"/>
          </p:nvPr>
        </p:nvSpPr>
        <p:spPr/>
        <p:txBody>
          <a:bodyPr/>
          <a:lstStyle/>
          <a:p>
            <a:r>
              <a:rPr lang="en-US" dirty="0"/>
              <a:t>Finite Clauses</a:t>
            </a:r>
          </a:p>
        </p:txBody>
      </p:sp>
      <p:sp>
        <p:nvSpPr>
          <p:cNvPr id="3" name="Content Placeholder 2">
            <a:extLst>
              <a:ext uri="{FF2B5EF4-FFF2-40B4-BE49-F238E27FC236}">
                <a16:creationId xmlns:a16="http://schemas.microsoft.com/office/drawing/2014/main" id="{9920109F-ECD0-6C4B-8F12-FD4CC70C9746}"/>
              </a:ext>
            </a:extLst>
          </p:cNvPr>
          <p:cNvSpPr>
            <a:spLocks noGrp="1"/>
          </p:cNvSpPr>
          <p:nvPr>
            <p:ph idx="1"/>
          </p:nvPr>
        </p:nvSpPr>
        <p:spPr>
          <a:xfrm>
            <a:off x="-677422" y="1382923"/>
            <a:ext cx="8872538" cy="655033"/>
          </a:xfrm>
        </p:spPr>
        <p:txBody>
          <a:bodyPr/>
          <a:lstStyle/>
          <a:p>
            <a:pPr marL="0" indent="0" algn="ctr">
              <a:buNone/>
            </a:pPr>
            <a:r>
              <a:rPr lang="en-US" dirty="0">
                <a:latin typeface="Andale Mono" panose="020B0509000000000004" pitchFamily="49" charset="0"/>
              </a:rPr>
              <a:t>Who knows where Dana ate out?</a:t>
            </a:r>
          </a:p>
        </p:txBody>
      </p:sp>
      <p:pic>
        <p:nvPicPr>
          <p:cNvPr id="5" name="Picture 4">
            <a:extLst>
              <a:ext uri="{FF2B5EF4-FFF2-40B4-BE49-F238E27FC236}">
                <a16:creationId xmlns:a16="http://schemas.microsoft.com/office/drawing/2014/main" id="{B636FB4D-2805-4E40-8E00-000B0924F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42" y="2164221"/>
            <a:ext cx="6544777" cy="3636419"/>
          </a:xfrm>
          <a:prstGeom prst="rect">
            <a:avLst/>
          </a:prstGeom>
        </p:spPr>
      </p:pic>
      <p:sp>
        <p:nvSpPr>
          <p:cNvPr id="12" name="Rectangle 11">
            <a:extLst>
              <a:ext uri="{FF2B5EF4-FFF2-40B4-BE49-F238E27FC236}">
                <a16:creationId xmlns:a16="http://schemas.microsoft.com/office/drawing/2014/main" id="{CD30088F-0DF4-004B-B1EC-D4FCA3E53C54}"/>
              </a:ext>
            </a:extLst>
          </p:cNvPr>
          <p:cNvSpPr/>
          <p:nvPr/>
        </p:nvSpPr>
        <p:spPr>
          <a:xfrm>
            <a:off x="1721326" y="2254376"/>
            <a:ext cx="2068651" cy="345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sp>
        <p:nvSpPr>
          <p:cNvPr id="27" name="TextBox 26">
            <a:extLst>
              <a:ext uri="{FF2B5EF4-FFF2-40B4-BE49-F238E27FC236}">
                <a16:creationId xmlns:a16="http://schemas.microsoft.com/office/drawing/2014/main" id="{E7A53F8C-6310-0A40-9D0E-78A2FCEE0362}"/>
              </a:ext>
            </a:extLst>
          </p:cNvPr>
          <p:cNvSpPr txBox="1"/>
          <p:nvPr/>
        </p:nvSpPr>
        <p:spPr>
          <a:xfrm>
            <a:off x="3910368" y="5795475"/>
            <a:ext cx="815012" cy="429990"/>
          </a:xfrm>
          <a:prstGeom prst="rect">
            <a:avLst/>
          </a:prstGeom>
          <a:solidFill>
            <a:schemeClr val="bg1"/>
          </a:solidFill>
        </p:spPr>
        <p:txBody>
          <a:bodyPr wrap="square" rtlCol="0">
            <a:spAutoFit/>
          </a:bodyPr>
          <a:lstStyle/>
          <a:p>
            <a:pPr algn="ctr"/>
            <a:r>
              <a:rPr lang="en-US" sz="2194" b="1" dirty="0">
                <a:solidFill>
                  <a:srgbClr val="B9B3F4"/>
                </a:solidFill>
                <a:latin typeface="Andale Mono" panose="020B0509000000000004" pitchFamily="49" charset="0"/>
              </a:rPr>
              <a:t>E</a:t>
            </a:r>
          </a:p>
        </p:txBody>
      </p:sp>
      <p:sp>
        <p:nvSpPr>
          <p:cNvPr id="28" name="TextBox 27">
            <a:extLst>
              <a:ext uri="{FF2B5EF4-FFF2-40B4-BE49-F238E27FC236}">
                <a16:creationId xmlns:a16="http://schemas.microsoft.com/office/drawing/2014/main" id="{FC765F4A-2714-A24C-8701-D0E1BD8B5541}"/>
              </a:ext>
            </a:extLst>
          </p:cNvPr>
          <p:cNvSpPr txBox="1"/>
          <p:nvPr/>
        </p:nvSpPr>
        <p:spPr>
          <a:xfrm>
            <a:off x="1721712" y="5800575"/>
            <a:ext cx="1033939" cy="429990"/>
          </a:xfrm>
          <a:prstGeom prst="rect">
            <a:avLst/>
          </a:prstGeom>
          <a:solidFill>
            <a:schemeClr val="bg1"/>
          </a:solidFill>
          <a:ln>
            <a:noFill/>
          </a:ln>
        </p:spPr>
        <p:txBody>
          <a:bodyPr wrap="square" rtlCol="0">
            <a:spAutoFit/>
          </a:bodyPr>
          <a:lstStyle/>
          <a:p>
            <a:pPr algn="ctr"/>
            <a:r>
              <a:rPr lang="en-US" sz="2194" b="1" dirty="0">
                <a:solidFill>
                  <a:srgbClr val="FFB1AB"/>
                </a:solidFill>
                <a:latin typeface="Andale Mono" panose="020B0509000000000004" pitchFamily="49" charset="0"/>
              </a:rPr>
              <a:t>ABCDE</a:t>
            </a:r>
          </a:p>
        </p:txBody>
      </p:sp>
      <p:sp>
        <p:nvSpPr>
          <p:cNvPr id="29" name="TextBox 28">
            <a:extLst>
              <a:ext uri="{FF2B5EF4-FFF2-40B4-BE49-F238E27FC236}">
                <a16:creationId xmlns:a16="http://schemas.microsoft.com/office/drawing/2014/main" id="{7C873895-1310-E34C-A48B-89590389B311}"/>
              </a:ext>
            </a:extLst>
          </p:cNvPr>
          <p:cNvSpPr txBox="1"/>
          <p:nvPr/>
        </p:nvSpPr>
        <p:spPr>
          <a:xfrm>
            <a:off x="2907172" y="5792925"/>
            <a:ext cx="851675" cy="429990"/>
          </a:xfrm>
          <a:prstGeom prst="rect">
            <a:avLst/>
          </a:prstGeom>
          <a:solidFill>
            <a:schemeClr val="bg1"/>
          </a:solidFill>
          <a:ln>
            <a:noFill/>
          </a:ln>
        </p:spPr>
        <p:txBody>
          <a:bodyPr wrap="square" rtlCol="0">
            <a:spAutoFit/>
          </a:bodyPr>
          <a:lstStyle/>
          <a:p>
            <a:pPr algn="ctr"/>
            <a:r>
              <a:rPr lang="en-US" sz="2194" b="1" dirty="0">
                <a:solidFill>
                  <a:srgbClr val="B9B3F4"/>
                </a:solidFill>
                <a:latin typeface="Andale Mono" panose="020B0509000000000004" pitchFamily="49" charset="0"/>
              </a:rPr>
              <a:t>A</a:t>
            </a:r>
          </a:p>
        </p:txBody>
      </p:sp>
      <p:sp>
        <p:nvSpPr>
          <p:cNvPr id="45" name="TextBox 44">
            <a:extLst>
              <a:ext uri="{FF2B5EF4-FFF2-40B4-BE49-F238E27FC236}">
                <a16:creationId xmlns:a16="http://schemas.microsoft.com/office/drawing/2014/main" id="{BAE8AF56-6E99-D14E-A5E0-234C3897ACD4}"/>
              </a:ext>
            </a:extLst>
          </p:cNvPr>
          <p:cNvSpPr txBox="1"/>
          <p:nvPr/>
        </p:nvSpPr>
        <p:spPr>
          <a:xfrm>
            <a:off x="4876901" y="5790375"/>
            <a:ext cx="851675" cy="429990"/>
          </a:xfrm>
          <a:prstGeom prst="rect">
            <a:avLst/>
          </a:prstGeom>
          <a:solidFill>
            <a:schemeClr val="bg1"/>
          </a:solidFill>
          <a:ln>
            <a:noFill/>
          </a:ln>
        </p:spPr>
        <p:txBody>
          <a:bodyPr wrap="square" rtlCol="0">
            <a:spAutoFit/>
          </a:bodyPr>
          <a:lstStyle/>
          <a:p>
            <a:pPr algn="ctr"/>
            <a:r>
              <a:rPr lang="en-US" sz="2194" b="1" dirty="0">
                <a:solidFill>
                  <a:srgbClr val="B9B3F4"/>
                </a:solidFill>
                <a:latin typeface="Andale Mono" panose="020B0509000000000004" pitchFamily="49" charset="0"/>
              </a:rPr>
              <a:t>AB</a:t>
            </a:r>
          </a:p>
        </p:txBody>
      </p:sp>
      <p:sp>
        <p:nvSpPr>
          <p:cNvPr id="46" name="TextBox 45">
            <a:extLst>
              <a:ext uri="{FF2B5EF4-FFF2-40B4-BE49-F238E27FC236}">
                <a16:creationId xmlns:a16="http://schemas.microsoft.com/office/drawing/2014/main" id="{48B062FC-79EE-5747-965D-66E74BAB6379}"/>
              </a:ext>
            </a:extLst>
          </p:cNvPr>
          <p:cNvSpPr txBox="1"/>
          <p:nvPr/>
        </p:nvSpPr>
        <p:spPr>
          <a:xfrm>
            <a:off x="5880096" y="5798025"/>
            <a:ext cx="851675" cy="429990"/>
          </a:xfrm>
          <a:prstGeom prst="rect">
            <a:avLst/>
          </a:prstGeom>
          <a:solidFill>
            <a:schemeClr val="bg1"/>
          </a:solidFill>
          <a:ln>
            <a:noFill/>
          </a:ln>
        </p:spPr>
        <p:txBody>
          <a:bodyPr wrap="square" rtlCol="0">
            <a:spAutoFit/>
          </a:bodyPr>
          <a:lstStyle/>
          <a:p>
            <a:pPr algn="ctr"/>
            <a:r>
              <a:rPr lang="en-US" sz="2194" b="1" dirty="0">
                <a:solidFill>
                  <a:srgbClr val="B9B3F4"/>
                </a:solidFill>
                <a:latin typeface="Andale Mono" panose="020B0509000000000004" pitchFamily="49" charset="0"/>
              </a:rPr>
              <a:t>DE</a:t>
            </a:r>
          </a:p>
        </p:txBody>
      </p:sp>
      <p:sp>
        <p:nvSpPr>
          <p:cNvPr id="47" name="Slide Number Placeholder 46">
            <a:extLst>
              <a:ext uri="{FF2B5EF4-FFF2-40B4-BE49-F238E27FC236}">
                <a16:creationId xmlns:a16="http://schemas.microsoft.com/office/drawing/2014/main" id="{D23683B6-E420-DE4F-86DE-F9215288F656}"/>
              </a:ext>
            </a:extLst>
          </p:cNvPr>
          <p:cNvSpPr>
            <a:spLocks noGrp="1"/>
          </p:cNvSpPr>
          <p:nvPr>
            <p:ph type="sldNum" sz="quarter" idx="12"/>
          </p:nvPr>
        </p:nvSpPr>
        <p:spPr/>
        <p:txBody>
          <a:bodyPr/>
          <a:lstStyle/>
          <a:p>
            <a:fld id="{FEB9F926-EAA6-3E43-AD95-B802FED0C1D7}" type="slidenum">
              <a:rPr lang="en-US" smtClean="0"/>
              <a:t>31</a:t>
            </a:fld>
            <a:endParaRPr lang="en-US"/>
          </a:p>
        </p:txBody>
      </p:sp>
      <p:grpSp>
        <p:nvGrpSpPr>
          <p:cNvPr id="8" name="Group 7">
            <a:extLst>
              <a:ext uri="{FF2B5EF4-FFF2-40B4-BE49-F238E27FC236}">
                <a16:creationId xmlns:a16="http://schemas.microsoft.com/office/drawing/2014/main" id="{F5F4EE5D-DF9E-1848-B186-3B0527005DC5}"/>
              </a:ext>
            </a:extLst>
          </p:cNvPr>
          <p:cNvGrpSpPr/>
          <p:nvPr/>
        </p:nvGrpSpPr>
        <p:grpSpPr>
          <a:xfrm>
            <a:off x="2187494" y="2650085"/>
            <a:ext cx="1041990" cy="369332"/>
            <a:chOff x="3136605" y="2020186"/>
            <a:chExt cx="1041990" cy="369332"/>
          </a:xfrm>
        </p:grpSpPr>
        <p:cxnSp>
          <p:nvCxnSpPr>
            <p:cNvPr id="6" name="Straight Connector 5">
              <a:extLst>
                <a:ext uri="{FF2B5EF4-FFF2-40B4-BE49-F238E27FC236}">
                  <a16:creationId xmlns:a16="http://schemas.microsoft.com/office/drawing/2014/main" id="{5851B151-3980-C74F-845D-051B2C3E0E89}"/>
                </a:ext>
              </a:extLst>
            </p:cNvPr>
            <p:cNvCxnSpPr/>
            <p:nvPr/>
          </p:nvCxnSpPr>
          <p:spPr>
            <a:xfrm>
              <a:off x="3136605" y="2296633"/>
              <a:ext cx="10419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532864-25DB-914D-A887-A9767535C108}"/>
                </a:ext>
              </a:extLst>
            </p:cNvPr>
            <p:cNvSpPr txBox="1"/>
            <p:nvPr/>
          </p:nvSpPr>
          <p:spPr>
            <a:xfrm>
              <a:off x="3354572" y="2020186"/>
              <a:ext cx="606056" cy="369332"/>
            </a:xfrm>
            <a:prstGeom prst="rect">
              <a:avLst/>
            </a:prstGeom>
            <a:noFill/>
          </p:spPr>
          <p:txBody>
            <a:bodyPr wrap="square" rtlCol="0">
              <a:spAutoFit/>
            </a:bodyPr>
            <a:lstStyle/>
            <a:p>
              <a:r>
                <a:rPr lang="en-US" dirty="0"/>
                <a:t>***</a:t>
              </a:r>
            </a:p>
          </p:txBody>
        </p:sp>
      </p:grpSp>
      <p:sp>
        <p:nvSpPr>
          <p:cNvPr id="30" name="Rectangle 29">
            <a:extLst>
              <a:ext uri="{FF2B5EF4-FFF2-40B4-BE49-F238E27FC236}">
                <a16:creationId xmlns:a16="http://schemas.microsoft.com/office/drawing/2014/main" id="{B6635390-DC77-3946-BE8F-3123E4E61FFA}"/>
              </a:ext>
            </a:extLst>
          </p:cNvPr>
          <p:cNvSpPr/>
          <p:nvPr/>
        </p:nvSpPr>
        <p:spPr>
          <a:xfrm>
            <a:off x="1762004" y="3510388"/>
            <a:ext cx="4118092" cy="8572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9"/>
          </a:p>
        </p:txBody>
      </p:sp>
      <p:sp>
        <p:nvSpPr>
          <p:cNvPr id="20" name="TextBox 19">
            <a:extLst>
              <a:ext uri="{FF2B5EF4-FFF2-40B4-BE49-F238E27FC236}">
                <a16:creationId xmlns:a16="http://schemas.microsoft.com/office/drawing/2014/main" id="{CB118C2D-F216-1642-887A-34226A882EBE}"/>
              </a:ext>
            </a:extLst>
          </p:cNvPr>
          <p:cNvSpPr txBox="1"/>
          <p:nvPr/>
        </p:nvSpPr>
        <p:spPr>
          <a:xfrm>
            <a:off x="7102702" y="2806484"/>
            <a:ext cx="2847494" cy="2689967"/>
          </a:xfrm>
          <a:prstGeom prst="rect">
            <a:avLst/>
          </a:prstGeom>
          <a:noFill/>
          <a:ln>
            <a:solidFill>
              <a:schemeClr val="tx1"/>
            </a:solidFill>
          </a:ln>
        </p:spPr>
        <p:txBody>
          <a:bodyPr wrap="square" rtlCol="0">
            <a:spAutoFit/>
          </a:bodyPr>
          <a:lstStyle/>
          <a:p>
            <a:pPr algn="ctr"/>
            <a:r>
              <a:rPr lang="en-US" sz="2110" dirty="0">
                <a:latin typeface="Helvetica Neue" panose="02000503000000020004" pitchFamily="2" charset="0"/>
                <a:ea typeface="Helvetica Neue" panose="02000503000000020004" pitchFamily="2" charset="0"/>
                <a:cs typeface="Helvetica Neue" panose="02000503000000020004" pitchFamily="2" charset="0"/>
              </a:rPr>
              <a:t>MO-max more acceptable than MA</a:t>
            </a:r>
          </a:p>
          <a:p>
            <a:pPr algn="ctr"/>
            <a:endParaRPr lang="en-US" sz="2110" dirty="0">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2110" dirty="0">
                <a:latin typeface="Helvetica Neue" panose="02000503000000020004" pitchFamily="2" charset="0"/>
                <a:ea typeface="Helvetica Neue" panose="02000503000000020004" pitchFamily="2" charset="0"/>
                <a:cs typeface="Helvetica Neue" panose="02000503000000020004" pitchFamily="2" charset="0"/>
              </a:rPr>
              <a:t>Informativity of MS/MO significant.</a:t>
            </a:r>
          </a:p>
          <a:p>
            <a:pPr algn="ctr"/>
            <a:endParaRPr lang="en-US" sz="2110" dirty="0">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2110" b="1" dirty="0">
                <a:latin typeface="Helvetica Neue" panose="02000503000000020004" pitchFamily="2" charset="0"/>
                <a:ea typeface="Helvetica Neue" panose="02000503000000020004" pitchFamily="2" charset="0"/>
                <a:cs typeface="Helvetica Neue" panose="02000503000000020004" pitchFamily="2" charset="0"/>
              </a:rPr>
              <a:t>MS vs. MA not significant</a:t>
            </a:r>
          </a:p>
        </p:txBody>
      </p:sp>
      <p:grpSp>
        <p:nvGrpSpPr>
          <p:cNvPr id="9" name="Group 8">
            <a:extLst>
              <a:ext uri="{FF2B5EF4-FFF2-40B4-BE49-F238E27FC236}">
                <a16:creationId xmlns:a16="http://schemas.microsoft.com/office/drawing/2014/main" id="{DEA0E69D-8F48-9248-8EC6-BF056EFEF38E}"/>
              </a:ext>
            </a:extLst>
          </p:cNvPr>
          <p:cNvGrpSpPr/>
          <p:nvPr/>
        </p:nvGrpSpPr>
        <p:grpSpPr>
          <a:xfrm>
            <a:off x="3123151" y="2549478"/>
            <a:ext cx="4002932" cy="2959624"/>
            <a:chOff x="3272730" y="2066814"/>
            <a:chExt cx="4002932" cy="2959624"/>
          </a:xfrm>
        </p:grpSpPr>
        <p:sp>
          <p:nvSpPr>
            <p:cNvPr id="4" name="Oval 3">
              <a:extLst>
                <a:ext uri="{FF2B5EF4-FFF2-40B4-BE49-F238E27FC236}">
                  <a16:creationId xmlns:a16="http://schemas.microsoft.com/office/drawing/2014/main" id="{2B1A7D3D-1A55-8E44-8326-2F9B8D96DC34}"/>
                </a:ext>
              </a:extLst>
            </p:cNvPr>
            <p:cNvSpPr/>
            <p:nvPr/>
          </p:nvSpPr>
          <p:spPr>
            <a:xfrm rot="19146277">
              <a:off x="3272730" y="2066814"/>
              <a:ext cx="1154717" cy="29596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59561D-F3FE-7241-B3E0-EDFAD6CEF871}"/>
                </a:ext>
              </a:extLst>
            </p:cNvPr>
            <p:cNvSpPr/>
            <p:nvPr/>
          </p:nvSpPr>
          <p:spPr>
            <a:xfrm rot="18795952">
              <a:off x="5218491" y="2140073"/>
              <a:ext cx="1154717" cy="29596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4E86E661-16ED-4B4A-ADE2-3A82DF39D022}"/>
              </a:ext>
            </a:extLst>
          </p:cNvPr>
          <p:cNvSpPr txBox="1"/>
          <p:nvPr/>
        </p:nvSpPr>
        <p:spPr>
          <a:xfrm>
            <a:off x="3248900" y="6151415"/>
            <a:ext cx="2137947"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Answer</a:t>
            </a:r>
          </a:p>
        </p:txBody>
      </p:sp>
      <p:grpSp>
        <p:nvGrpSpPr>
          <p:cNvPr id="25" name="Group 24">
            <a:extLst>
              <a:ext uri="{FF2B5EF4-FFF2-40B4-BE49-F238E27FC236}">
                <a16:creationId xmlns:a16="http://schemas.microsoft.com/office/drawing/2014/main" id="{CDF586D4-3E63-5346-91AB-2F3EA90DCA8D}"/>
              </a:ext>
            </a:extLst>
          </p:cNvPr>
          <p:cNvGrpSpPr/>
          <p:nvPr/>
        </p:nvGrpSpPr>
        <p:grpSpPr>
          <a:xfrm>
            <a:off x="7489292" y="210505"/>
            <a:ext cx="2122641" cy="2239733"/>
            <a:chOff x="6987554" y="1883122"/>
            <a:chExt cx="2850228" cy="3341143"/>
          </a:xfrm>
        </p:grpSpPr>
        <p:sp>
          <p:nvSpPr>
            <p:cNvPr id="26" name="TextBox 25">
              <a:extLst>
                <a:ext uri="{FF2B5EF4-FFF2-40B4-BE49-F238E27FC236}">
                  <a16:creationId xmlns:a16="http://schemas.microsoft.com/office/drawing/2014/main" id="{FA6B34C5-E21B-A64D-89CF-BC5870A805FD}"/>
                </a:ext>
              </a:extLst>
            </p:cNvPr>
            <p:cNvSpPr txBox="1"/>
            <p:nvPr/>
          </p:nvSpPr>
          <p:spPr>
            <a:xfrm>
              <a:off x="6997377" y="1883122"/>
              <a:ext cx="2840405" cy="525225"/>
            </a:xfrm>
            <a:prstGeom prst="rect">
              <a:avLst/>
            </a:prstGeom>
            <a:noFill/>
            <a:ln>
              <a:solidFill>
                <a:schemeClr val="tx1"/>
              </a:solidFill>
            </a:ln>
          </p:spPr>
          <p:txBody>
            <a:bodyPr wrap="square" rtlCol="0">
              <a:spAutoFit/>
            </a:bodyPr>
            <a:lstStyle/>
            <a:p>
              <a:pPr algn="ctr"/>
              <a:r>
                <a:rPr lang="en-US" sz="1688" b="1" dirty="0">
                  <a:latin typeface="Helvetica Neue" panose="02000503000000020004" pitchFamily="2" charset="0"/>
                  <a:ea typeface="Helvetica Neue" panose="02000503000000020004" pitchFamily="2" charset="0"/>
                  <a:cs typeface="Helvetica Neue" panose="02000503000000020004" pitchFamily="2" charset="0"/>
                </a:rPr>
                <a:t>Max Informative</a:t>
              </a:r>
            </a:p>
          </p:txBody>
        </p:sp>
        <p:sp>
          <p:nvSpPr>
            <p:cNvPr id="31" name="TextBox 30">
              <a:extLst>
                <a:ext uri="{FF2B5EF4-FFF2-40B4-BE49-F238E27FC236}">
                  <a16:creationId xmlns:a16="http://schemas.microsoft.com/office/drawing/2014/main" id="{084179B3-367F-BB4A-94FB-9B07CF5E4680}"/>
                </a:ext>
              </a:extLst>
            </p:cNvPr>
            <p:cNvSpPr txBox="1"/>
            <p:nvPr/>
          </p:nvSpPr>
          <p:spPr>
            <a:xfrm>
              <a:off x="6987554" y="4699040"/>
              <a:ext cx="2840405" cy="525225"/>
            </a:xfrm>
            <a:prstGeom prst="rect">
              <a:avLst/>
            </a:prstGeom>
            <a:noFill/>
            <a:ln>
              <a:solidFill>
                <a:schemeClr val="tx1"/>
              </a:solidFill>
            </a:ln>
          </p:spPr>
          <p:txBody>
            <a:bodyPr wrap="square" rtlCol="0">
              <a:spAutoFit/>
            </a:bodyPr>
            <a:lstStyle/>
            <a:p>
              <a:pPr algn="ctr"/>
              <a:r>
                <a:rPr lang="en-US" sz="1688" b="1" dirty="0">
                  <a:latin typeface="Helvetica Neue" panose="02000503000000020004" pitchFamily="2" charset="0"/>
                  <a:ea typeface="Helvetica Neue" panose="02000503000000020004" pitchFamily="2" charset="0"/>
                  <a:cs typeface="Helvetica Neue" panose="02000503000000020004" pitchFamily="2" charset="0"/>
                </a:rPr>
                <a:t>Min Informative</a:t>
              </a:r>
            </a:p>
          </p:txBody>
        </p:sp>
        <p:sp>
          <p:nvSpPr>
            <p:cNvPr id="32" name="TextBox 31">
              <a:extLst>
                <a:ext uri="{FF2B5EF4-FFF2-40B4-BE49-F238E27FC236}">
                  <a16:creationId xmlns:a16="http://schemas.microsoft.com/office/drawing/2014/main" id="{37F56379-8D32-F144-95E6-FCFCDF322590}"/>
                </a:ext>
              </a:extLst>
            </p:cNvPr>
            <p:cNvSpPr txBox="1"/>
            <p:nvPr/>
          </p:nvSpPr>
          <p:spPr>
            <a:xfrm>
              <a:off x="7304852" y="2394897"/>
              <a:ext cx="2225455" cy="2247626"/>
            </a:xfrm>
            <a:prstGeom prst="rect">
              <a:avLst/>
            </a:prstGeom>
            <a:noFill/>
            <a:ln>
              <a:noFill/>
            </a:ln>
          </p:spPr>
          <p:txBody>
            <a:bodyPr wrap="square" rtlCol="0">
              <a:spAutoFit/>
            </a:bodyPr>
            <a:lstStyle/>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FFB1AB"/>
                  </a:solidFill>
                  <a:latin typeface="Helvetica Neue" panose="02000503000000020004" pitchFamily="2" charset="0"/>
                  <a:ea typeface="Helvetica Neue" panose="02000503000000020004" pitchFamily="2" charset="0"/>
                  <a:cs typeface="Helvetica Neue" panose="02000503000000020004" pitchFamily="2" charset="0"/>
                </a:rPr>
                <a:t>ABCDE</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AB</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A</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DE</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a:p>
              <a:pPr algn="ctr">
                <a:lnSpc>
                  <a:spcPct val="110000"/>
                </a:lnSpc>
              </a:pPr>
              <a:r>
                <a:rPr lang="en-US" sz="1688" dirty="0">
                  <a:latin typeface="Helvetica Neue" panose="02000503000000020004" pitchFamily="2" charset="0"/>
                  <a:ea typeface="Helvetica Neue" panose="02000503000000020004" pitchFamily="2" charset="0"/>
                  <a:cs typeface="Helvetica Neue" panose="02000503000000020004" pitchFamily="2" charset="0"/>
                </a:rPr>
                <a:t>“</a:t>
              </a:r>
              <a:r>
                <a:rPr lang="en-US" sz="1688" b="1" dirty="0">
                  <a:solidFill>
                    <a:srgbClr val="B9B3F4"/>
                  </a:solidFill>
                  <a:latin typeface="Helvetica Neue" panose="02000503000000020004" pitchFamily="2" charset="0"/>
                  <a:ea typeface="Helvetica Neue" panose="02000503000000020004" pitchFamily="2" charset="0"/>
                  <a:cs typeface="Helvetica Neue" panose="02000503000000020004" pitchFamily="2" charset="0"/>
                </a:rPr>
                <a:t>E</a:t>
              </a:r>
              <a:r>
                <a:rPr lang="en-US" sz="1688" dirty="0">
                  <a:latin typeface="Helvetica Neue" panose="02000503000000020004" pitchFamily="2" charset="0"/>
                  <a:ea typeface="Helvetica Neue" panose="02000503000000020004" pitchFamily="2" charset="0"/>
                  <a:cs typeface="Helvetica Neue" panose="02000503000000020004" pitchFamily="2" charset="0"/>
                </a:rPr>
                <a:t>”</a:t>
              </a:r>
            </a:p>
          </p:txBody>
        </p:sp>
      </p:grpSp>
    </p:spTree>
    <p:extLst>
      <p:ext uri="{BB962C8B-B14F-4D97-AF65-F5344CB8AC3E}">
        <p14:creationId xmlns:p14="http://schemas.microsoft.com/office/powerpoint/2010/main" val="19400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30" grpId="0" animBg="1"/>
      <p:bldP spid="30" grpId="1" animBg="1"/>
      <p:bldP spid="20" grpId="0" uiExpand="1"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267B-8EDC-8B43-90B5-D8CA8C49431C}"/>
              </a:ext>
            </a:extLst>
          </p:cNvPr>
          <p:cNvSpPr>
            <a:spLocks noGrp="1"/>
          </p:cNvSpPr>
          <p:nvPr>
            <p:ph type="title"/>
          </p:nvPr>
        </p:nvSpPr>
        <p:spPr/>
        <p:txBody>
          <a:bodyPr/>
          <a:lstStyle/>
          <a:p>
            <a:r>
              <a:rPr lang="en-US" b="1" dirty="0"/>
              <a:t>Summary</a:t>
            </a:r>
            <a:r>
              <a:rPr lang="en-US" dirty="0"/>
              <a:t> | Experiment 2</a:t>
            </a:r>
          </a:p>
        </p:txBody>
      </p:sp>
      <p:sp>
        <p:nvSpPr>
          <p:cNvPr id="3" name="Content Placeholder 2">
            <a:extLst>
              <a:ext uri="{FF2B5EF4-FFF2-40B4-BE49-F238E27FC236}">
                <a16:creationId xmlns:a16="http://schemas.microsoft.com/office/drawing/2014/main" id="{2FC3E4AC-B447-2243-B4BA-DC7EA9E0C39D}"/>
              </a:ext>
            </a:extLst>
          </p:cNvPr>
          <p:cNvSpPr>
            <a:spLocks noGrp="1"/>
          </p:cNvSpPr>
          <p:nvPr>
            <p:ph idx="1"/>
          </p:nvPr>
        </p:nvSpPr>
        <p:spPr>
          <a:xfrm>
            <a:off x="707231" y="1825625"/>
            <a:ext cx="6457244" cy="4351338"/>
          </a:xfrm>
        </p:spPr>
        <p:txBody>
          <a:bodyPr>
            <a:normAutofit/>
          </a:bodyPr>
          <a:lstStyle/>
          <a:p>
            <a:pPr marL="0" indent="0">
              <a:buNone/>
            </a:pPr>
            <a:r>
              <a:rPr lang="en-US" b="1" dirty="0"/>
              <a:t>MA is </a:t>
            </a:r>
            <a:r>
              <a:rPr lang="en-US" b="1" dirty="0" err="1"/>
              <a:t>dispreferred</a:t>
            </a:r>
            <a:r>
              <a:rPr lang="en-US" b="1" dirty="0"/>
              <a:t> in Low Stakes.</a:t>
            </a:r>
          </a:p>
          <a:p>
            <a:pPr lvl="1"/>
            <a:r>
              <a:rPr lang="en-US" u="sng" dirty="0"/>
              <a:t>MOST</a:t>
            </a:r>
            <a:r>
              <a:rPr lang="en-US" dirty="0"/>
              <a:t> information isn’t always best.</a:t>
            </a:r>
          </a:p>
          <a:p>
            <a:pPr lvl="1"/>
            <a:r>
              <a:rPr lang="en-US" dirty="0"/>
              <a:t>Even in +FIN(-Modal) questions</a:t>
            </a:r>
          </a:p>
          <a:p>
            <a:pPr marL="0" indent="0">
              <a:buNone/>
            </a:pPr>
            <a:endParaRPr lang="en-US" dirty="0"/>
          </a:p>
          <a:p>
            <a:pPr marL="0" indent="0">
              <a:buNone/>
            </a:pPr>
            <a:r>
              <a:rPr lang="en-US" dirty="0"/>
              <a:t>Participants calculate a </a:t>
            </a:r>
            <a:r>
              <a:rPr lang="en-US" b="1" dirty="0"/>
              <a:t>threshold </a:t>
            </a:r>
            <a:r>
              <a:rPr lang="en-US" dirty="0"/>
              <a:t>of informational sufficiency </a:t>
            </a:r>
            <a:r>
              <a:rPr lang="en-US" b="1" dirty="0"/>
              <a:t>relative to contextual goals.</a:t>
            </a:r>
          </a:p>
        </p:txBody>
      </p:sp>
      <p:sp>
        <p:nvSpPr>
          <p:cNvPr id="5" name="Slide Number Placeholder 4">
            <a:extLst>
              <a:ext uri="{FF2B5EF4-FFF2-40B4-BE49-F238E27FC236}">
                <a16:creationId xmlns:a16="http://schemas.microsoft.com/office/drawing/2014/main" id="{298A3D2E-A7AE-744D-A3CC-28F012C033A1}"/>
              </a:ext>
            </a:extLst>
          </p:cNvPr>
          <p:cNvSpPr>
            <a:spLocks noGrp="1"/>
          </p:cNvSpPr>
          <p:nvPr>
            <p:ph type="sldNum" sz="quarter" idx="12"/>
          </p:nvPr>
        </p:nvSpPr>
        <p:spPr/>
        <p:txBody>
          <a:bodyPr/>
          <a:lstStyle/>
          <a:p>
            <a:fld id="{C37A6A5D-4452-2B46-A9F4-EDAA047C7BD2}" type="slidenum">
              <a:rPr lang="en-US" smtClean="0"/>
              <a:t>32</a:t>
            </a:fld>
            <a:endParaRPr lang="en-US"/>
          </a:p>
        </p:txBody>
      </p:sp>
      <p:pic>
        <p:nvPicPr>
          <p:cNvPr id="9220" name="Picture 4" descr="BLOG: Goldilocks...The little golden-haired moppet of the children's  classic had to deal with a series of three choices: too much of somethi… |  Bowl, Porridge, Cold">
            <a:extLst>
              <a:ext uri="{FF2B5EF4-FFF2-40B4-BE49-F238E27FC236}">
                <a16:creationId xmlns:a16="http://schemas.microsoft.com/office/drawing/2014/main" id="{F89C1AA6-E45A-2349-ABB3-A1CBA79B2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774" y="3528921"/>
            <a:ext cx="2602281" cy="2237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58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CF89-9AF1-BF40-B95D-BAFB8E095822}"/>
              </a:ext>
            </a:extLst>
          </p:cNvPr>
          <p:cNvSpPr>
            <a:spLocks noGrp="1"/>
          </p:cNvSpPr>
          <p:nvPr>
            <p:ph type="title"/>
          </p:nvPr>
        </p:nvSpPr>
        <p:spPr/>
        <p:txBody>
          <a:bodyPr/>
          <a:lstStyle/>
          <a:p>
            <a:r>
              <a:rPr lang="en-US" b="1" dirty="0"/>
              <a:t>Taking stock</a:t>
            </a:r>
            <a:r>
              <a:rPr lang="en-US" dirty="0"/>
              <a:t> | dual licensing</a:t>
            </a:r>
          </a:p>
        </p:txBody>
      </p:sp>
      <p:sp>
        <p:nvSpPr>
          <p:cNvPr id="3" name="Content Placeholder 2">
            <a:extLst>
              <a:ext uri="{FF2B5EF4-FFF2-40B4-BE49-F238E27FC236}">
                <a16:creationId xmlns:a16="http://schemas.microsoft.com/office/drawing/2014/main" id="{D6B6A8E2-D13F-D646-8632-10A3D4F9D6A2}"/>
              </a:ext>
            </a:extLst>
          </p:cNvPr>
          <p:cNvSpPr>
            <a:spLocks noGrp="1"/>
          </p:cNvSpPr>
          <p:nvPr>
            <p:ph idx="1"/>
          </p:nvPr>
        </p:nvSpPr>
        <p:spPr/>
        <p:txBody>
          <a:bodyPr>
            <a:normAutofit/>
          </a:bodyPr>
          <a:lstStyle/>
          <a:p>
            <a:pPr marL="0" indent="0">
              <a:buNone/>
            </a:pPr>
            <a:r>
              <a:rPr lang="en-US" b="1" dirty="0"/>
              <a:t>There’s a “semantic” component</a:t>
            </a:r>
            <a:r>
              <a:rPr lang="en-US" dirty="0"/>
              <a:t> | -FIN (modal) clauses do boost acceptability of MS.</a:t>
            </a:r>
          </a:p>
          <a:p>
            <a:pPr lvl="1"/>
            <a:r>
              <a:rPr lang="en-US" dirty="0"/>
              <a:t>Interaction with embedding verb (</a:t>
            </a:r>
            <a:r>
              <a:rPr lang="en-US" i="1" dirty="0"/>
              <a:t>wh-</a:t>
            </a:r>
            <a:r>
              <a:rPr lang="en-US" dirty="0"/>
              <a:t>word too)</a:t>
            </a:r>
          </a:p>
          <a:p>
            <a:pPr lvl="1"/>
            <a:r>
              <a:rPr lang="en-US" dirty="0"/>
              <a:t>But these are </a:t>
            </a:r>
            <a:r>
              <a:rPr lang="en-US" b="1" dirty="0"/>
              <a:t>not</a:t>
            </a:r>
            <a:r>
              <a:rPr lang="en-US" dirty="0"/>
              <a:t> categorical effects</a:t>
            </a:r>
          </a:p>
          <a:p>
            <a:pPr marL="0" indent="0">
              <a:buNone/>
            </a:pPr>
            <a:endParaRPr lang="en-US" dirty="0"/>
          </a:p>
          <a:p>
            <a:pPr marL="0" indent="0">
              <a:buNone/>
            </a:pPr>
            <a:r>
              <a:rPr lang="en-US" b="1" dirty="0"/>
              <a:t>There’s a “pragmatic” component</a:t>
            </a:r>
            <a:r>
              <a:rPr lang="en-US" dirty="0"/>
              <a:t> | acceptability of MS/MA conditioned on Stakes</a:t>
            </a:r>
          </a:p>
          <a:p>
            <a:pPr lvl="1"/>
            <a:r>
              <a:rPr lang="en-US" dirty="0"/>
              <a:t>Relative informativity trumps absolute exhaustivity</a:t>
            </a:r>
          </a:p>
        </p:txBody>
      </p:sp>
      <p:sp>
        <p:nvSpPr>
          <p:cNvPr id="5" name="Slide Number Placeholder 4">
            <a:extLst>
              <a:ext uri="{FF2B5EF4-FFF2-40B4-BE49-F238E27FC236}">
                <a16:creationId xmlns:a16="http://schemas.microsoft.com/office/drawing/2014/main" id="{0135E745-F859-9B4C-9841-7E753AC29FDB}"/>
              </a:ext>
            </a:extLst>
          </p:cNvPr>
          <p:cNvSpPr>
            <a:spLocks noGrp="1"/>
          </p:cNvSpPr>
          <p:nvPr>
            <p:ph type="sldNum" sz="quarter" idx="12"/>
          </p:nvPr>
        </p:nvSpPr>
        <p:spPr/>
        <p:txBody>
          <a:bodyPr/>
          <a:lstStyle/>
          <a:p>
            <a:fld id="{C37A6A5D-4452-2B46-A9F4-EDAA047C7BD2}" type="slidenum">
              <a:rPr lang="en-US" smtClean="0"/>
              <a:t>33</a:t>
            </a:fld>
            <a:endParaRPr lang="en-US"/>
          </a:p>
        </p:txBody>
      </p:sp>
    </p:spTree>
    <p:extLst>
      <p:ext uri="{BB962C8B-B14F-4D97-AF65-F5344CB8AC3E}">
        <p14:creationId xmlns:p14="http://schemas.microsoft.com/office/powerpoint/2010/main" val="28103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D54E-905E-8747-9AE4-0039CD3AB13A}"/>
              </a:ext>
            </a:extLst>
          </p:cNvPr>
          <p:cNvSpPr>
            <a:spLocks noGrp="1"/>
          </p:cNvSpPr>
          <p:nvPr>
            <p:ph type="title"/>
          </p:nvPr>
        </p:nvSpPr>
        <p:spPr/>
        <p:txBody>
          <a:bodyPr/>
          <a:lstStyle/>
          <a:p>
            <a:r>
              <a:rPr lang="en-US" dirty="0"/>
              <a:t>Uncertainty in dialogue</a:t>
            </a:r>
          </a:p>
        </p:txBody>
      </p:sp>
      <p:sp>
        <p:nvSpPr>
          <p:cNvPr id="3" name="Content Placeholder 2">
            <a:extLst>
              <a:ext uri="{FF2B5EF4-FFF2-40B4-BE49-F238E27FC236}">
                <a16:creationId xmlns:a16="http://schemas.microsoft.com/office/drawing/2014/main" id="{0E05891A-5ED0-DC40-BDDB-19DC56D7D478}"/>
              </a:ext>
            </a:extLst>
          </p:cNvPr>
          <p:cNvSpPr>
            <a:spLocks noGrp="1"/>
          </p:cNvSpPr>
          <p:nvPr>
            <p:ph idx="1"/>
          </p:nvPr>
        </p:nvSpPr>
        <p:spPr/>
        <p:txBody>
          <a:bodyPr/>
          <a:lstStyle/>
          <a:p>
            <a:pPr marL="0" indent="0">
              <a:buNone/>
            </a:pPr>
            <a:endParaRPr lang="en-US" b="1" dirty="0"/>
          </a:p>
          <a:p>
            <a:pPr marL="0" indent="0">
              <a:buNone/>
            </a:pPr>
            <a:endParaRPr lang="en-US" b="1" dirty="0"/>
          </a:p>
          <a:p>
            <a:pPr marL="0" indent="0">
              <a:buNone/>
            </a:pPr>
            <a:r>
              <a:rPr lang="en-US" b="1" dirty="0"/>
              <a:t>The hearer </a:t>
            </a:r>
            <a:r>
              <a:rPr lang="en-US" dirty="0"/>
              <a:t>must reason about </a:t>
            </a:r>
          </a:p>
          <a:p>
            <a:pPr marL="971550" lvl="1" indent="-514350">
              <a:buFont typeface="+mj-lt"/>
              <a:buAutoNum type="arabicPeriod"/>
            </a:pPr>
            <a:r>
              <a:rPr lang="en-US" dirty="0"/>
              <a:t>the meaning of the linguistic signal</a:t>
            </a:r>
          </a:p>
          <a:p>
            <a:pPr marL="971550" lvl="1" indent="-514350">
              <a:buFont typeface="+mj-lt"/>
              <a:buAutoNum type="arabicPeriod"/>
            </a:pPr>
            <a:r>
              <a:rPr lang="en-US" dirty="0"/>
              <a:t>speaker’s goals/plan</a:t>
            </a:r>
          </a:p>
          <a:p>
            <a:pPr marL="0" indent="0">
              <a:buNone/>
            </a:pPr>
            <a:endParaRPr lang="en-US" dirty="0"/>
          </a:p>
        </p:txBody>
      </p:sp>
      <p:sp>
        <p:nvSpPr>
          <p:cNvPr id="4" name="Slide Number Placeholder 3">
            <a:extLst>
              <a:ext uri="{FF2B5EF4-FFF2-40B4-BE49-F238E27FC236}">
                <a16:creationId xmlns:a16="http://schemas.microsoft.com/office/drawing/2014/main" id="{BE391634-BB84-6E45-B4B2-F362C4A1EEF1}"/>
              </a:ext>
            </a:extLst>
          </p:cNvPr>
          <p:cNvSpPr>
            <a:spLocks noGrp="1"/>
          </p:cNvSpPr>
          <p:nvPr>
            <p:ph type="sldNum" sz="quarter" idx="12"/>
          </p:nvPr>
        </p:nvSpPr>
        <p:spPr/>
        <p:txBody>
          <a:bodyPr/>
          <a:lstStyle/>
          <a:p>
            <a:fld id="{C37A6A5D-4452-2B46-A9F4-EDAA047C7BD2}" type="slidenum">
              <a:rPr lang="en-US" smtClean="0"/>
              <a:t>34</a:t>
            </a:fld>
            <a:endParaRPr lang="en-US"/>
          </a:p>
        </p:txBody>
      </p:sp>
      <p:sp>
        <p:nvSpPr>
          <p:cNvPr id="15" name="Rounded Rectangular Callout 14">
            <a:extLst>
              <a:ext uri="{FF2B5EF4-FFF2-40B4-BE49-F238E27FC236}">
                <a16:creationId xmlns:a16="http://schemas.microsoft.com/office/drawing/2014/main" id="{84348AB4-2C6E-2B47-8D93-E5901B40EEA3}"/>
              </a:ext>
            </a:extLst>
          </p:cNvPr>
          <p:cNvSpPr/>
          <p:nvPr/>
        </p:nvSpPr>
        <p:spPr>
          <a:xfrm>
            <a:off x="1891476" y="1646236"/>
            <a:ext cx="2308860" cy="857250"/>
          </a:xfrm>
          <a:prstGeom prst="wedgeRoundRectCallout">
            <a:avLst>
              <a:gd name="adj1" fmla="val -117633"/>
              <a:gd name="adj2" fmla="val -10238"/>
              <a:gd name="adj3" fmla="val 16667"/>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Excuse me, where can we find coffee?</a:t>
            </a:r>
          </a:p>
        </p:txBody>
      </p:sp>
      <p:grpSp>
        <p:nvGrpSpPr>
          <p:cNvPr id="23" name="Group 22">
            <a:extLst>
              <a:ext uri="{FF2B5EF4-FFF2-40B4-BE49-F238E27FC236}">
                <a16:creationId xmlns:a16="http://schemas.microsoft.com/office/drawing/2014/main" id="{E1081F14-CA2F-ED4B-8998-B2356054BB4F}"/>
              </a:ext>
            </a:extLst>
          </p:cNvPr>
          <p:cNvGrpSpPr/>
          <p:nvPr/>
        </p:nvGrpSpPr>
        <p:grpSpPr>
          <a:xfrm>
            <a:off x="6611815" y="1183878"/>
            <a:ext cx="2597598" cy="2282803"/>
            <a:chOff x="6611815" y="1183878"/>
            <a:chExt cx="2597598" cy="2282803"/>
          </a:xfrm>
        </p:grpSpPr>
        <p:grpSp>
          <p:nvGrpSpPr>
            <p:cNvPr id="11" name="Group 10">
              <a:extLst>
                <a:ext uri="{FF2B5EF4-FFF2-40B4-BE49-F238E27FC236}">
                  <a16:creationId xmlns:a16="http://schemas.microsoft.com/office/drawing/2014/main" id="{33139E1E-8FFB-8741-A809-FD908192F5A2}"/>
                </a:ext>
              </a:extLst>
            </p:cNvPr>
            <p:cNvGrpSpPr/>
            <p:nvPr/>
          </p:nvGrpSpPr>
          <p:grpSpPr>
            <a:xfrm>
              <a:off x="6975895" y="1183878"/>
              <a:ext cx="2233518" cy="2180019"/>
              <a:chOff x="6263754" y="1599009"/>
              <a:chExt cx="2233518" cy="2180019"/>
            </a:xfrm>
          </p:grpSpPr>
          <p:sp>
            <p:nvSpPr>
              <p:cNvPr id="7" name="Oval 6">
                <a:extLst>
                  <a:ext uri="{FF2B5EF4-FFF2-40B4-BE49-F238E27FC236}">
                    <a16:creationId xmlns:a16="http://schemas.microsoft.com/office/drawing/2014/main" id="{9E05984F-DB90-B84B-A9B4-5DABC28E0404}"/>
                  </a:ext>
                </a:extLst>
              </p:cNvPr>
              <p:cNvSpPr/>
              <p:nvPr/>
            </p:nvSpPr>
            <p:spPr>
              <a:xfrm>
                <a:off x="6263754" y="1599009"/>
                <a:ext cx="2233518" cy="218001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7C10652-21EE-5647-BA7D-21F870FFEECC}"/>
                  </a:ext>
                </a:extLst>
              </p:cNvPr>
              <p:cNvSpPr txBox="1"/>
              <p:nvPr/>
            </p:nvSpPr>
            <p:spPr>
              <a:xfrm>
                <a:off x="6339871" y="1811855"/>
                <a:ext cx="2081283" cy="1754326"/>
              </a:xfrm>
              <a:prstGeom prst="rect">
                <a:avLst/>
              </a:prstGeom>
              <a:noFill/>
            </p:spPr>
            <p:txBody>
              <a:bodyPr wrap="square" rtlCol="0">
                <a:spAutoFit/>
              </a:bodyPr>
              <a:lstStyle/>
              <a:p>
                <a:pPr algn="ctr"/>
                <a:r>
                  <a:rPr lang="en-US" b="1" dirty="0"/>
                  <a:t>Underspecified meaning</a:t>
                </a:r>
                <a:r>
                  <a:rPr lang="en-US" dirty="0"/>
                  <a:t>:</a:t>
                </a:r>
              </a:p>
              <a:p>
                <a:pPr algn="ctr"/>
                <a:r>
                  <a:rPr lang="en-US" dirty="0"/>
                  <a:t>(non-)exhaustivity</a:t>
                </a:r>
              </a:p>
              <a:p>
                <a:pPr algn="ctr"/>
                <a:r>
                  <a:rPr lang="en-US" dirty="0"/>
                  <a:t>referential domain</a:t>
                </a:r>
              </a:p>
              <a:p>
                <a:pPr algn="ctr"/>
                <a:r>
                  <a:rPr lang="en-US" dirty="0"/>
                  <a:t>granularity</a:t>
                </a:r>
              </a:p>
              <a:p>
                <a:pPr algn="ctr"/>
                <a:r>
                  <a:rPr lang="en-US" dirty="0"/>
                  <a:t>specificity</a:t>
                </a:r>
              </a:p>
            </p:txBody>
          </p:sp>
        </p:grpSp>
        <p:cxnSp>
          <p:nvCxnSpPr>
            <p:cNvPr id="17" name="Straight Connector 16">
              <a:extLst>
                <a:ext uri="{FF2B5EF4-FFF2-40B4-BE49-F238E27FC236}">
                  <a16:creationId xmlns:a16="http://schemas.microsoft.com/office/drawing/2014/main" id="{63349DDB-2253-5F4F-B872-6C30D4CF7CDB}"/>
                </a:ext>
              </a:extLst>
            </p:cNvPr>
            <p:cNvCxnSpPr>
              <a:cxnSpLocks/>
              <a:endCxn id="7" idx="3"/>
            </p:cNvCxnSpPr>
            <p:nvPr/>
          </p:nvCxnSpPr>
          <p:spPr>
            <a:xfrm flipV="1">
              <a:off x="6611815" y="3044641"/>
              <a:ext cx="691171" cy="422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8B578354-B003-F748-AE24-0C13C08C360E}"/>
              </a:ext>
            </a:extLst>
          </p:cNvPr>
          <p:cNvGrpSpPr/>
          <p:nvPr/>
        </p:nvGrpSpPr>
        <p:grpSpPr>
          <a:xfrm>
            <a:off x="3577213" y="4176392"/>
            <a:ext cx="3957932" cy="2217091"/>
            <a:chOff x="3577213" y="4176392"/>
            <a:chExt cx="3957932" cy="2217091"/>
          </a:xfrm>
        </p:grpSpPr>
        <p:grpSp>
          <p:nvGrpSpPr>
            <p:cNvPr id="12" name="Group 11">
              <a:extLst>
                <a:ext uri="{FF2B5EF4-FFF2-40B4-BE49-F238E27FC236}">
                  <a16:creationId xmlns:a16="http://schemas.microsoft.com/office/drawing/2014/main" id="{72596FA6-50D6-4B4A-A928-E5865815E613}"/>
                </a:ext>
              </a:extLst>
            </p:cNvPr>
            <p:cNvGrpSpPr/>
            <p:nvPr/>
          </p:nvGrpSpPr>
          <p:grpSpPr>
            <a:xfrm>
              <a:off x="5504674" y="4411648"/>
              <a:ext cx="2030471" cy="1981835"/>
              <a:chOff x="6365278" y="1698101"/>
              <a:chExt cx="2030471" cy="1981835"/>
            </a:xfrm>
          </p:grpSpPr>
          <p:sp>
            <p:nvSpPr>
              <p:cNvPr id="13" name="Oval 12">
                <a:extLst>
                  <a:ext uri="{FF2B5EF4-FFF2-40B4-BE49-F238E27FC236}">
                    <a16:creationId xmlns:a16="http://schemas.microsoft.com/office/drawing/2014/main" id="{F6C29F0D-D39A-FE45-801E-16CA77347F38}"/>
                  </a:ext>
                </a:extLst>
              </p:cNvPr>
              <p:cNvSpPr/>
              <p:nvPr/>
            </p:nvSpPr>
            <p:spPr>
              <a:xfrm>
                <a:off x="6365278" y="1698101"/>
                <a:ext cx="2030471" cy="19818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2FAE9336-038F-E14D-8219-99C950AAF4A3}"/>
                  </a:ext>
                </a:extLst>
              </p:cNvPr>
              <p:cNvSpPr txBox="1"/>
              <p:nvPr/>
            </p:nvSpPr>
            <p:spPr>
              <a:xfrm>
                <a:off x="6557463" y="2168116"/>
                <a:ext cx="1568335" cy="923330"/>
              </a:xfrm>
              <a:prstGeom prst="rect">
                <a:avLst/>
              </a:prstGeom>
              <a:noFill/>
            </p:spPr>
            <p:txBody>
              <a:bodyPr wrap="square" rtlCol="0">
                <a:spAutoFit/>
              </a:bodyPr>
              <a:lstStyle/>
              <a:p>
                <a:pPr algn="ctr"/>
                <a:r>
                  <a:rPr lang="en-US" dirty="0"/>
                  <a:t>Private and not always made explicit</a:t>
                </a:r>
              </a:p>
            </p:txBody>
          </p:sp>
        </p:grpSp>
        <p:cxnSp>
          <p:nvCxnSpPr>
            <p:cNvPr id="19" name="Straight Connector 18">
              <a:extLst>
                <a:ext uri="{FF2B5EF4-FFF2-40B4-BE49-F238E27FC236}">
                  <a16:creationId xmlns:a16="http://schemas.microsoft.com/office/drawing/2014/main" id="{21FD9C94-36B4-3842-A93A-DBA5CE9F7C7B}"/>
                </a:ext>
              </a:extLst>
            </p:cNvPr>
            <p:cNvCxnSpPr>
              <a:cxnSpLocks/>
              <a:endCxn id="13" idx="2"/>
            </p:cNvCxnSpPr>
            <p:nvPr/>
          </p:nvCxnSpPr>
          <p:spPr>
            <a:xfrm>
              <a:off x="3577213" y="4176392"/>
              <a:ext cx="1927461" cy="12261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316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78B3-E9A8-3247-9466-0059F879D3FA}"/>
              </a:ext>
            </a:extLst>
          </p:cNvPr>
          <p:cNvSpPr>
            <a:spLocks noGrp="1"/>
          </p:cNvSpPr>
          <p:nvPr>
            <p:ph type="title"/>
          </p:nvPr>
        </p:nvSpPr>
        <p:spPr/>
        <p:txBody>
          <a:bodyPr/>
          <a:lstStyle/>
          <a:p>
            <a:r>
              <a:rPr lang="en-US" dirty="0"/>
              <a:t>Cues in the linguistic signal</a:t>
            </a:r>
          </a:p>
        </p:txBody>
      </p:sp>
      <p:sp>
        <p:nvSpPr>
          <p:cNvPr id="3" name="Content Placeholder 2">
            <a:extLst>
              <a:ext uri="{FF2B5EF4-FFF2-40B4-BE49-F238E27FC236}">
                <a16:creationId xmlns:a16="http://schemas.microsoft.com/office/drawing/2014/main" id="{167CEA1F-F884-BF4A-8B0E-1300AD1C5AEF}"/>
              </a:ext>
            </a:extLst>
          </p:cNvPr>
          <p:cNvSpPr>
            <a:spLocks noGrp="1"/>
          </p:cNvSpPr>
          <p:nvPr>
            <p:ph idx="1"/>
          </p:nvPr>
        </p:nvSpPr>
        <p:spPr/>
        <p:txBody>
          <a:bodyPr>
            <a:normAutofit/>
          </a:bodyPr>
          <a:lstStyle/>
          <a:p>
            <a:pPr marL="0" indent="0">
              <a:buNone/>
            </a:pPr>
            <a:r>
              <a:rPr lang="en-US" dirty="0"/>
              <a:t>Did the speaker ask (a), (b), or (c)?</a:t>
            </a:r>
          </a:p>
          <a:p>
            <a:pPr marL="0" indent="0">
              <a:buNone/>
            </a:pPr>
            <a:endParaRPr lang="en-US" dirty="0"/>
          </a:p>
          <a:p>
            <a:pPr marL="0" indent="0">
              <a:buNone/>
            </a:pPr>
            <a:r>
              <a:rPr lang="en-US" dirty="0"/>
              <a:t>	(a) Where can we find </a:t>
            </a:r>
            <a:r>
              <a:rPr lang="en-US" b="1" dirty="0"/>
              <a:t>some</a:t>
            </a:r>
            <a:r>
              <a:rPr lang="en-US" dirty="0"/>
              <a:t> coffee?</a:t>
            </a:r>
          </a:p>
          <a:p>
            <a:pPr marL="0" indent="0">
              <a:buNone/>
            </a:pPr>
            <a:r>
              <a:rPr lang="en-US" dirty="0"/>
              <a:t>	(b) Where are </a:t>
            </a:r>
            <a:r>
              <a:rPr lang="en-US" b="1" dirty="0"/>
              <a:t>all</a:t>
            </a:r>
            <a:r>
              <a:rPr lang="en-US" dirty="0"/>
              <a:t> the coffee shops?</a:t>
            </a:r>
          </a:p>
          <a:p>
            <a:pPr marL="0" indent="0">
              <a:buNone/>
            </a:pPr>
            <a:r>
              <a:rPr lang="en-US" dirty="0"/>
              <a:t>	(c) Where can we find coffee?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003BA4-180B-644D-AFD8-88A68A8B2FB2}"/>
              </a:ext>
            </a:extLst>
          </p:cNvPr>
          <p:cNvSpPr>
            <a:spLocks noGrp="1"/>
          </p:cNvSpPr>
          <p:nvPr>
            <p:ph type="sldNum" sz="quarter" idx="12"/>
          </p:nvPr>
        </p:nvSpPr>
        <p:spPr/>
        <p:txBody>
          <a:bodyPr/>
          <a:lstStyle/>
          <a:p>
            <a:fld id="{C37A6A5D-4452-2B46-A9F4-EDAA047C7BD2}" type="slidenum">
              <a:rPr lang="en-US" smtClean="0"/>
              <a:t>35</a:t>
            </a:fld>
            <a:endParaRPr lang="en-US"/>
          </a:p>
        </p:txBody>
      </p:sp>
      <p:sp>
        <p:nvSpPr>
          <p:cNvPr id="6" name="TextBox 5">
            <a:extLst>
              <a:ext uri="{FF2B5EF4-FFF2-40B4-BE49-F238E27FC236}">
                <a16:creationId xmlns:a16="http://schemas.microsoft.com/office/drawing/2014/main" id="{15FF9B6D-F1AE-7346-A8CB-760CF87087A9}"/>
              </a:ext>
            </a:extLst>
          </p:cNvPr>
          <p:cNvSpPr txBox="1"/>
          <p:nvPr/>
        </p:nvSpPr>
        <p:spPr>
          <a:xfrm>
            <a:off x="7558322" y="2843025"/>
            <a:ext cx="1728317" cy="369332"/>
          </a:xfrm>
          <a:prstGeom prst="rect">
            <a:avLst/>
          </a:prstGeom>
          <a:noFill/>
          <a:ln w="38100">
            <a:solidFill>
              <a:srgbClr val="B9B3F4"/>
            </a:solidFill>
          </a:ln>
        </p:spPr>
        <p:txBody>
          <a:bodyPr wrap="squar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P(MS) &gt; P(MA)</a:t>
            </a:r>
          </a:p>
        </p:txBody>
      </p:sp>
      <p:sp>
        <p:nvSpPr>
          <p:cNvPr id="10" name="TextBox 9">
            <a:extLst>
              <a:ext uri="{FF2B5EF4-FFF2-40B4-BE49-F238E27FC236}">
                <a16:creationId xmlns:a16="http://schemas.microsoft.com/office/drawing/2014/main" id="{8B8F6205-AD39-FC41-9AA6-8B224BC47CF2}"/>
              </a:ext>
            </a:extLst>
          </p:cNvPr>
          <p:cNvSpPr txBox="1"/>
          <p:nvPr/>
        </p:nvSpPr>
        <p:spPr>
          <a:xfrm>
            <a:off x="7558322" y="3366216"/>
            <a:ext cx="1728317" cy="369332"/>
          </a:xfrm>
          <a:prstGeom prst="rect">
            <a:avLst/>
          </a:prstGeom>
          <a:noFill/>
          <a:ln w="38100">
            <a:solidFill>
              <a:srgbClr val="FFB1AB"/>
            </a:solidFill>
          </a:ln>
        </p:spPr>
        <p:txBody>
          <a:bodyPr wrap="squar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P(MA) &gt; P(MS)</a:t>
            </a:r>
          </a:p>
        </p:txBody>
      </p:sp>
      <p:sp>
        <p:nvSpPr>
          <p:cNvPr id="14" name="TextBox 13">
            <a:extLst>
              <a:ext uri="{FF2B5EF4-FFF2-40B4-BE49-F238E27FC236}">
                <a16:creationId xmlns:a16="http://schemas.microsoft.com/office/drawing/2014/main" id="{8D23FFBC-EAA0-BF4D-A2EA-7D9B4B560DE9}"/>
              </a:ext>
            </a:extLst>
          </p:cNvPr>
          <p:cNvSpPr txBox="1"/>
          <p:nvPr/>
        </p:nvSpPr>
        <p:spPr>
          <a:xfrm>
            <a:off x="7558322" y="3929599"/>
            <a:ext cx="1728317" cy="369332"/>
          </a:xfrm>
          <a:prstGeom prst="rect">
            <a:avLst/>
          </a:prstGeom>
          <a:noFill/>
          <a:ln w="38100">
            <a:solidFill>
              <a:schemeClr val="tx1"/>
            </a:solidFill>
          </a:ln>
        </p:spPr>
        <p:txBody>
          <a:bodyPr wrap="squar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P(MA) </a:t>
            </a:r>
            <a:r>
              <a:rPr lang="en-US" dirty="0"/>
              <a:t>≈</a:t>
            </a:r>
            <a:r>
              <a:rPr lang="en-US" dirty="0">
                <a:latin typeface="Helvetica Neue" panose="02000503000000020004" pitchFamily="2" charset="0"/>
                <a:ea typeface="Helvetica Neue" panose="02000503000000020004" pitchFamily="2" charset="0"/>
                <a:cs typeface="Helvetica Neue" panose="02000503000000020004" pitchFamily="2" charset="0"/>
              </a:rPr>
              <a:t> P(MS)</a:t>
            </a:r>
          </a:p>
        </p:txBody>
      </p:sp>
      <p:grpSp>
        <p:nvGrpSpPr>
          <p:cNvPr id="20" name="Group 19">
            <a:extLst>
              <a:ext uri="{FF2B5EF4-FFF2-40B4-BE49-F238E27FC236}">
                <a16:creationId xmlns:a16="http://schemas.microsoft.com/office/drawing/2014/main" id="{1B738537-1CCA-244B-B885-DA6F48467231}"/>
              </a:ext>
            </a:extLst>
          </p:cNvPr>
          <p:cNvGrpSpPr/>
          <p:nvPr/>
        </p:nvGrpSpPr>
        <p:grpSpPr>
          <a:xfrm>
            <a:off x="7615597" y="4522557"/>
            <a:ext cx="1613765" cy="1611933"/>
            <a:chOff x="3282797" y="4602944"/>
            <a:chExt cx="1613765" cy="1611933"/>
          </a:xfrm>
        </p:grpSpPr>
        <p:sp>
          <p:nvSpPr>
            <p:cNvPr id="16" name="Oval 15">
              <a:extLst>
                <a:ext uri="{FF2B5EF4-FFF2-40B4-BE49-F238E27FC236}">
                  <a16:creationId xmlns:a16="http://schemas.microsoft.com/office/drawing/2014/main" id="{47D0FFDA-EE54-BA45-BE46-7B086ED274BC}"/>
                </a:ext>
              </a:extLst>
            </p:cNvPr>
            <p:cNvSpPr/>
            <p:nvPr/>
          </p:nvSpPr>
          <p:spPr>
            <a:xfrm>
              <a:off x="3282797" y="4602944"/>
              <a:ext cx="1613765" cy="161193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6C770AE-294C-A84C-9C47-C16510D13A0E}"/>
                </a:ext>
              </a:extLst>
            </p:cNvPr>
            <p:cNvSpPr txBox="1"/>
            <p:nvPr/>
          </p:nvSpPr>
          <p:spPr>
            <a:xfrm>
              <a:off x="3336053" y="4962050"/>
              <a:ext cx="1507252" cy="923330"/>
            </a:xfrm>
            <a:prstGeom prst="rect">
              <a:avLst/>
            </a:prstGeom>
            <a:noFill/>
          </p:spPr>
          <p:txBody>
            <a:bodyPr wrap="squar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Additional information needed!</a:t>
              </a:r>
            </a:p>
          </p:txBody>
        </p:sp>
      </p:grpSp>
      <p:pic>
        <p:nvPicPr>
          <p:cNvPr id="23" name="Picture 2" descr="Image result for tourist">
            <a:extLst>
              <a:ext uri="{FF2B5EF4-FFF2-40B4-BE49-F238E27FC236}">
                <a16:creationId xmlns:a16="http://schemas.microsoft.com/office/drawing/2014/main" id="{8444266E-2DCA-5F48-A069-774EC3CAA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042" y="4853171"/>
            <a:ext cx="1985268" cy="1393248"/>
          </a:xfrm>
          <a:prstGeom prst="rect">
            <a:avLst/>
          </a:prstGeom>
          <a:noFill/>
          <a:ln w="76200">
            <a:solidFill>
              <a:srgbClr val="B9B3F4"/>
            </a:solidFill>
          </a:ln>
          <a:extLst>
            <a:ext uri="{909E8E84-426E-40DD-AFC4-6F175D3DCCD1}">
              <a14:hiddenFill xmlns:a14="http://schemas.microsoft.com/office/drawing/2010/main">
                <a:solidFill>
                  <a:srgbClr val="FFFFFF"/>
                </a:solidFill>
              </a14:hiddenFill>
            </a:ext>
          </a:extLst>
        </p:spPr>
      </p:pic>
      <p:pic>
        <p:nvPicPr>
          <p:cNvPr id="27" name="Picture 4" descr="black-woman-writing-758x506 | Zikoko!">
            <a:extLst>
              <a:ext uri="{FF2B5EF4-FFF2-40B4-BE49-F238E27FC236}">
                <a16:creationId xmlns:a16="http://schemas.microsoft.com/office/drawing/2014/main" id="{E8B4DB98-90C3-D241-BBBD-1AB0E604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747" y="4841208"/>
            <a:ext cx="2147756" cy="1433725"/>
          </a:xfrm>
          <a:prstGeom prst="rect">
            <a:avLst/>
          </a:prstGeom>
          <a:noFill/>
          <a:ln w="76200">
            <a:solidFill>
              <a:srgbClr val="FFB1AB"/>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6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0"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A132-2188-D544-A838-AF28F4BC38CC}"/>
              </a:ext>
            </a:extLst>
          </p:cNvPr>
          <p:cNvSpPr>
            <a:spLocks noGrp="1"/>
          </p:cNvSpPr>
          <p:nvPr>
            <p:ph type="title"/>
          </p:nvPr>
        </p:nvSpPr>
        <p:spPr/>
        <p:txBody>
          <a:bodyPr>
            <a:normAutofit fontScale="90000"/>
          </a:bodyPr>
          <a:lstStyle/>
          <a:p>
            <a:r>
              <a:rPr lang="en-US" dirty="0"/>
              <a:t>World knowledge and expectations</a:t>
            </a:r>
            <a:br>
              <a:rPr lang="en-US" dirty="0"/>
            </a:br>
            <a:r>
              <a:rPr lang="en-US" sz="1800" dirty="0">
                <a:solidFill>
                  <a:schemeClr val="bg1">
                    <a:lumMod val="65000"/>
                  </a:schemeClr>
                </a:solidFill>
              </a:rPr>
              <a:t>(Degen 2015; Degen &amp; </a:t>
            </a:r>
            <a:r>
              <a:rPr lang="en-US" sz="1800" dirty="0" err="1">
                <a:solidFill>
                  <a:schemeClr val="bg1">
                    <a:lumMod val="65000"/>
                  </a:schemeClr>
                </a:solidFill>
              </a:rPr>
              <a:t>Tanenhaus</a:t>
            </a:r>
            <a:r>
              <a:rPr lang="en-US" sz="1800" dirty="0">
                <a:solidFill>
                  <a:schemeClr val="bg1">
                    <a:lumMod val="65000"/>
                  </a:schemeClr>
                </a:solidFill>
              </a:rPr>
              <a:t> 2015; Goodman &amp; </a:t>
            </a:r>
            <a:r>
              <a:rPr lang="en-US" sz="1800" dirty="0" err="1">
                <a:solidFill>
                  <a:schemeClr val="bg1">
                    <a:lumMod val="65000"/>
                  </a:schemeClr>
                </a:solidFill>
              </a:rPr>
              <a:t>Stuhlmüller</a:t>
            </a:r>
            <a:r>
              <a:rPr lang="en-US" sz="1800" dirty="0">
                <a:solidFill>
                  <a:schemeClr val="bg1">
                    <a:lumMod val="65000"/>
                  </a:schemeClr>
                </a:solidFill>
              </a:rPr>
              <a:t> 2013; Degen, Tessler &amp; Goodman 2015; Zondervan, </a:t>
            </a:r>
            <a:r>
              <a:rPr lang="en-US" sz="1800" dirty="0" err="1">
                <a:solidFill>
                  <a:schemeClr val="bg1">
                    <a:lumMod val="65000"/>
                  </a:schemeClr>
                </a:solidFill>
              </a:rPr>
              <a:t>Meroni</a:t>
            </a:r>
            <a:r>
              <a:rPr lang="en-US" sz="1800" dirty="0">
                <a:solidFill>
                  <a:schemeClr val="bg1">
                    <a:lumMod val="65000"/>
                  </a:schemeClr>
                </a:solidFill>
              </a:rPr>
              <a:t> &amp; </a:t>
            </a:r>
            <a:r>
              <a:rPr lang="en-US" sz="1800" dirty="0" err="1">
                <a:solidFill>
                  <a:schemeClr val="bg1">
                    <a:lumMod val="65000"/>
                  </a:schemeClr>
                </a:solidFill>
              </a:rPr>
              <a:t>Gualmini</a:t>
            </a:r>
            <a:r>
              <a:rPr lang="en-US" sz="1800" dirty="0">
                <a:solidFill>
                  <a:schemeClr val="bg1">
                    <a:lumMod val="65000"/>
                  </a:schemeClr>
                </a:solidFill>
              </a:rPr>
              <a:t> 2008; </a:t>
            </a:r>
            <a:r>
              <a:rPr lang="en-US" sz="1800" dirty="0" err="1">
                <a:solidFill>
                  <a:schemeClr val="bg1">
                    <a:lumMod val="65000"/>
                  </a:schemeClr>
                </a:solidFill>
              </a:rPr>
              <a:t>Tonhauser</a:t>
            </a:r>
            <a:r>
              <a:rPr lang="en-US" sz="1800" dirty="0">
                <a:solidFill>
                  <a:schemeClr val="bg1">
                    <a:lumMod val="65000"/>
                  </a:schemeClr>
                </a:solidFill>
              </a:rPr>
              <a:t>, </a:t>
            </a:r>
            <a:r>
              <a:rPr lang="en-US" sz="1800" dirty="0" err="1">
                <a:solidFill>
                  <a:schemeClr val="bg1">
                    <a:lumMod val="65000"/>
                  </a:schemeClr>
                </a:solidFill>
              </a:rPr>
              <a:t>Bever</a:t>
            </a:r>
            <a:r>
              <a:rPr lang="en-US" sz="1800" dirty="0">
                <a:solidFill>
                  <a:schemeClr val="bg1">
                    <a:lumMod val="65000"/>
                  </a:schemeClr>
                </a:solidFill>
              </a:rPr>
              <a:t> &amp; Degen </a:t>
            </a:r>
            <a:r>
              <a:rPr lang="en-US" sz="1800" i="1" dirty="0">
                <a:solidFill>
                  <a:schemeClr val="bg1">
                    <a:lumMod val="65000"/>
                  </a:schemeClr>
                </a:solidFill>
              </a:rPr>
              <a:t>in press</a:t>
            </a:r>
            <a:r>
              <a:rPr lang="en-US" sz="1800" dirty="0">
                <a:solidFill>
                  <a:schemeClr val="bg1">
                    <a:lumMod val="65000"/>
                  </a:schemeClr>
                </a:solidFill>
              </a:rPr>
              <a:t>, </a:t>
            </a:r>
            <a:r>
              <a:rPr lang="en-US" sz="1800" dirty="0" err="1">
                <a:solidFill>
                  <a:schemeClr val="bg1">
                    <a:lumMod val="65000"/>
                  </a:schemeClr>
                </a:solidFill>
              </a:rPr>
              <a:t>a.o</a:t>
            </a:r>
            <a:r>
              <a:rPr lang="en-US" sz="1800" dirty="0">
                <a:solidFill>
                  <a:schemeClr val="bg1">
                    <a:lumMod val="65000"/>
                  </a:schemeClr>
                </a:solidFill>
              </a:rPr>
              <a:t>….)</a:t>
            </a:r>
            <a:endParaRPr lang="en-US" sz="1800" dirty="0"/>
          </a:p>
        </p:txBody>
      </p:sp>
      <p:sp>
        <p:nvSpPr>
          <p:cNvPr id="5" name="Slide Number Placeholder 4">
            <a:extLst>
              <a:ext uri="{FF2B5EF4-FFF2-40B4-BE49-F238E27FC236}">
                <a16:creationId xmlns:a16="http://schemas.microsoft.com/office/drawing/2014/main" id="{1F29D1E3-407D-1C4B-9B64-B87E71DBA76B}"/>
              </a:ext>
            </a:extLst>
          </p:cNvPr>
          <p:cNvSpPr>
            <a:spLocks noGrp="1"/>
          </p:cNvSpPr>
          <p:nvPr>
            <p:ph type="sldNum" sz="quarter" idx="12"/>
          </p:nvPr>
        </p:nvSpPr>
        <p:spPr/>
        <p:txBody>
          <a:bodyPr/>
          <a:lstStyle/>
          <a:p>
            <a:fld id="{C37A6A5D-4452-2B46-A9F4-EDAA047C7BD2}" type="slidenum">
              <a:rPr lang="en-US" smtClean="0"/>
              <a:t>36</a:t>
            </a:fld>
            <a:endParaRPr lang="en-US"/>
          </a:p>
        </p:txBody>
      </p:sp>
      <p:grpSp>
        <p:nvGrpSpPr>
          <p:cNvPr id="9" name="Group 8">
            <a:extLst>
              <a:ext uri="{FF2B5EF4-FFF2-40B4-BE49-F238E27FC236}">
                <a16:creationId xmlns:a16="http://schemas.microsoft.com/office/drawing/2014/main" id="{C07E0798-60E0-7247-A7C1-2AAE82DBF896}"/>
              </a:ext>
            </a:extLst>
          </p:cNvPr>
          <p:cNvGrpSpPr/>
          <p:nvPr/>
        </p:nvGrpSpPr>
        <p:grpSpPr>
          <a:xfrm>
            <a:off x="1007550" y="2212151"/>
            <a:ext cx="5480391" cy="3074814"/>
            <a:chOff x="1294990" y="1689244"/>
            <a:chExt cx="5480391" cy="3074814"/>
          </a:xfrm>
        </p:grpSpPr>
        <p:pic>
          <p:nvPicPr>
            <p:cNvPr id="10" name="Picture 4" descr="Image result for lighters at rock concert">
              <a:extLst>
                <a:ext uri="{FF2B5EF4-FFF2-40B4-BE49-F238E27FC236}">
                  <a16:creationId xmlns:a16="http://schemas.microsoft.com/office/drawing/2014/main" id="{097AFE81-38E0-B146-A0BC-F4DD9526C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990" y="2738787"/>
              <a:ext cx="3284223" cy="2025271"/>
            </a:xfrm>
            <a:prstGeom prst="rect">
              <a:avLst/>
            </a:prstGeom>
            <a:noFill/>
            <a:ln w="38100">
              <a:solidFill>
                <a:srgbClr val="FFB1AB"/>
              </a:solidFill>
            </a:ln>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E1F67A9A-75D5-974A-8311-42D19E5DD2DD}"/>
                </a:ext>
              </a:extLst>
            </p:cNvPr>
            <p:cNvSpPr/>
            <p:nvPr/>
          </p:nvSpPr>
          <p:spPr>
            <a:xfrm flipH="1">
              <a:off x="3825025" y="1689244"/>
              <a:ext cx="2950356" cy="756056"/>
            </a:xfrm>
            <a:prstGeom prst="wedgeRectCallout">
              <a:avLst>
                <a:gd name="adj1" fmla="val 68557"/>
                <a:gd name="adj2" fmla="val 167158"/>
              </a:avLst>
            </a:prstGeom>
            <a:solidFill>
              <a:srgbClr val="FFB1AB"/>
            </a:solidFill>
            <a:ln>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grpSp>
        <p:nvGrpSpPr>
          <p:cNvPr id="6" name="Group 5">
            <a:extLst>
              <a:ext uri="{FF2B5EF4-FFF2-40B4-BE49-F238E27FC236}">
                <a16:creationId xmlns:a16="http://schemas.microsoft.com/office/drawing/2014/main" id="{E50BF5F8-0124-6A47-A609-5BD890D948DB}"/>
              </a:ext>
            </a:extLst>
          </p:cNvPr>
          <p:cNvGrpSpPr/>
          <p:nvPr/>
        </p:nvGrpSpPr>
        <p:grpSpPr>
          <a:xfrm>
            <a:off x="3537585" y="2212151"/>
            <a:ext cx="5402685" cy="3051862"/>
            <a:chOff x="2811876" y="1229219"/>
            <a:chExt cx="7190973" cy="4062028"/>
          </a:xfrm>
        </p:grpSpPr>
        <p:pic>
          <p:nvPicPr>
            <p:cNvPr id="7" name="Picture 2" descr="American actor Humphrey Bogart (1899 - 1957) lights a cigarette for actress Lauren Bacall in a still from the film 'To Have and Have Not', directed by Howard Hawks, 1944.">
              <a:extLst>
                <a:ext uri="{FF2B5EF4-FFF2-40B4-BE49-F238E27FC236}">
                  <a16:creationId xmlns:a16="http://schemas.microsoft.com/office/drawing/2014/main" id="{02C53F77-989E-334E-80A7-F2AE828D6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874" y="2621823"/>
              <a:ext cx="4748975" cy="2669424"/>
            </a:xfrm>
            <a:prstGeom prst="rect">
              <a:avLst/>
            </a:prstGeom>
            <a:noFill/>
            <a:ln w="38100">
              <a:solidFill>
                <a:srgbClr val="B9B3F4"/>
              </a:solidFill>
            </a:ln>
            <a:extLst>
              <a:ext uri="{909E8E84-426E-40DD-AFC4-6F175D3DCCD1}">
                <a14:hiddenFill xmlns:a14="http://schemas.microsoft.com/office/drawing/2010/main">
                  <a:solidFill>
                    <a:srgbClr val="FFFFFF"/>
                  </a:solidFill>
                </a14:hiddenFill>
              </a:ext>
            </a:extLst>
          </p:spPr>
        </p:pic>
        <p:sp>
          <p:nvSpPr>
            <p:cNvPr id="8" name="Rectangular Callout 7">
              <a:extLst>
                <a:ext uri="{FF2B5EF4-FFF2-40B4-BE49-F238E27FC236}">
                  <a16:creationId xmlns:a16="http://schemas.microsoft.com/office/drawing/2014/main" id="{69974203-6CF8-5B44-A539-9792B91D0BAF}"/>
                </a:ext>
              </a:extLst>
            </p:cNvPr>
            <p:cNvSpPr/>
            <p:nvPr/>
          </p:nvSpPr>
          <p:spPr>
            <a:xfrm>
              <a:off x="2811876" y="1229219"/>
              <a:ext cx="3926923" cy="1006310"/>
            </a:xfrm>
            <a:prstGeom prst="wedgeRectCallout">
              <a:avLst>
                <a:gd name="adj1" fmla="val 68557"/>
                <a:gd name="adj2" fmla="val 167158"/>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12" name="TextBox 11">
            <a:extLst>
              <a:ext uri="{FF2B5EF4-FFF2-40B4-BE49-F238E27FC236}">
                <a16:creationId xmlns:a16="http://schemas.microsoft.com/office/drawing/2014/main" id="{13602490-89A2-B645-AC8E-F05B27F7AC61}"/>
              </a:ext>
            </a:extLst>
          </p:cNvPr>
          <p:cNvSpPr txBox="1"/>
          <p:nvPr/>
        </p:nvSpPr>
        <p:spPr>
          <a:xfrm>
            <a:off x="3537585" y="2342321"/>
            <a:ext cx="2900926" cy="477054"/>
          </a:xfrm>
          <a:prstGeom prst="rect">
            <a:avLst/>
          </a:prstGeom>
          <a:noFill/>
          <a:ln>
            <a:noFill/>
          </a:ln>
        </p:spPr>
        <p:txBody>
          <a:bodyPr wrap="square" rtlCol="0">
            <a:spAutoFit/>
          </a:bodyPr>
          <a:lstStyle/>
          <a:p>
            <a:pPr algn="ctr"/>
            <a:r>
              <a:rPr lang="en-US" sz="2500" b="1" dirty="0">
                <a:latin typeface="Helvetica Neue" panose="02000503000000020004" pitchFamily="2" charset="0"/>
                <a:ea typeface="Helvetica Neue" panose="02000503000000020004" pitchFamily="2" charset="0"/>
                <a:cs typeface="Helvetica Neue" panose="02000503000000020004" pitchFamily="2" charset="0"/>
              </a:rPr>
              <a:t>Who has a light?</a:t>
            </a:r>
          </a:p>
        </p:txBody>
      </p:sp>
      <p:pic>
        <p:nvPicPr>
          <p:cNvPr id="1026" name="Picture 2" descr="Pin on Turkey">
            <a:extLst>
              <a:ext uri="{FF2B5EF4-FFF2-40B4-BE49-F238E27FC236}">
                <a16:creationId xmlns:a16="http://schemas.microsoft.com/office/drawing/2014/main" id="{8F7BE8DA-A0B2-E04F-80B1-A30BBFB125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7554" y="3214442"/>
            <a:ext cx="3511697" cy="2170575"/>
          </a:xfrm>
          <a:prstGeom prst="rect">
            <a:avLst/>
          </a:prstGeom>
          <a:noFill/>
          <a:ln w="38100">
            <a:solidFill>
              <a:srgbClr val="B9B3F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43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2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AD45-3BF6-7C42-A9AE-C6BDA72E51A7}"/>
              </a:ext>
            </a:extLst>
          </p:cNvPr>
          <p:cNvSpPr>
            <a:spLocks noGrp="1"/>
          </p:cNvSpPr>
          <p:nvPr>
            <p:ph type="title"/>
          </p:nvPr>
        </p:nvSpPr>
        <p:spPr/>
        <p:txBody>
          <a:bodyPr/>
          <a:lstStyle/>
          <a:p>
            <a:r>
              <a:rPr lang="en-US" dirty="0"/>
              <a:t>General Discussion</a:t>
            </a:r>
          </a:p>
        </p:txBody>
      </p:sp>
      <p:sp>
        <p:nvSpPr>
          <p:cNvPr id="3" name="Content Placeholder 2">
            <a:extLst>
              <a:ext uri="{FF2B5EF4-FFF2-40B4-BE49-F238E27FC236}">
                <a16:creationId xmlns:a16="http://schemas.microsoft.com/office/drawing/2014/main" id="{3F20AC5B-0E2E-EE4C-81CB-010E0A195E49}"/>
              </a:ext>
            </a:extLst>
          </p:cNvPr>
          <p:cNvSpPr>
            <a:spLocks noGrp="1"/>
          </p:cNvSpPr>
          <p:nvPr>
            <p:ph idx="1"/>
          </p:nvPr>
        </p:nvSpPr>
        <p:spPr/>
        <p:txBody>
          <a:bodyPr>
            <a:normAutofit/>
          </a:bodyPr>
          <a:lstStyle/>
          <a:p>
            <a:pPr marL="0" indent="0">
              <a:buNone/>
            </a:pPr>
            <a:r>
              <a:rPr lang="en-US" dirty="0"/>
              <a:t>Acceptability of an answer is neither purely a form or purely a contextual matter. It’s a combination of the two.</a:t>
            </a:r>
          </a:p>
          <a:p>
            <a:pPr marL="0" indent="0">
              <a:buNone/>
            </a:pPr>
            <a:endParaRPr lang="en-US" dirty="0"/>
          </a:p>
          <a:p>
            <a:pPr marL="0" indent="0">
              <a:buNone/>
            </a:pPr>
            <a:r>
              <a:rPr lang="en-US" dirty="0"/>
              <a:t>(Non-)exhaustivity is not really semantics vs. pragmatics, because the two are dependent on each other for filling in missing information. </a:t>
            </a:r>
          </a:p>
        </p:txBody>
      </p:sp>
      <p:sp>
        <p:nvSpPr>
          <p:cNvPr id="4" name="Slide Number Placeholder 3">
            <a:extLst>
              <a:ext uri="{FF2B5EF4-FFF2-40B4-BE49-F238E27FC236}">
                <a16:creationId xmlns:a16="http://schemas.microsoft.com/office/drawing/2014/main" id="{E3C7961E-BCA5-2348-8400-CA783019FE5E}"/>
              </a:ext>
            </a:extLst>
          </p:cNvPr>
          <p:cNvSpPr>
            <a:spLocks noGrp="1"/>
          </p:cNvSpPr>
          <p:nvPr>
            <p:ph type="sldNum" sz="quarter" idx="12"/>
          </p:nvPr>
        </p:nvSpPr>
        <p:spPr/>
        <p:txBody>
          <a:bodyPr/>
          <a:lstStyle/>
          <a:p>
            <a:fld id="{FEB9F926-EAA6-3E43-AD95-B802FED0C1D7}" type="slidenum">
              <a:rPr lang="en-US" smtClean="0">
                <a:solidFill>
                  <a:srgbClr val="FF0000"/>
                </a:solidFill>
              </a:rPr>
              <a:t>37</a:t>
            </a:fld>
            <a:endParaRPr lang="en-US">
              <a:solidFill>
                <a:srgbClr val="FF0000"/>
              </a:solidFill>
            </a:endParaRPr>
          </a:p>
        </p:txBody>
      </p:sp>
    </p:spTree>
    <p:extLst>
      <p:ext uri="{BB962C8B-B14F-4D97-AF65-F5344CB8AC3E}">
        <p14:creationId xmlns:p14="http://schemas.microsoft.com/office/powerpoint/2010/main" val="398986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2C4C3-FEEE-934A-949D-9B3F0A5B0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179" y="235062"/>
            <a:ext cx="2538092" cy="1364463"/>
          </a:xfrm>
          <a:prstGeom prst="rect">
            <a:avLst/>
          </a:prstGeom>
        </p:spPr>
      </p:pic>
      <p:sp>
        <p:nvSpPr>
          <p:cNvPr id="2" name="Title 1">
            <a:extLst>
              <a:ext uri="{FF2B5EF4-FFF2-40B4-BE49-F238E27FC236}">
                <a16:creationId xmlns:a16="http://schemas.microsoft.com/office/drawing/2014/main" id="{C6994147-DEE0-5647-BF2C-BF9C9CB80F4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BB6F87D-EFD8-A746-89FF-8B14156E9C06}"/>
              </a:ext>
            </a:extLst>
          </p:cNvPr>
          <p:cNvSpPr>
            <a:spLocks noGrp="1"/>
          </p:cNvSpPr>
          <p:nvPr>
            <p:ph idx="1"/>
          </p:nvPr>
        </p:nvSpPr>
        <p:spPr/>
        <p:txBody>
          <a:bodyPr>
            <a:noAutofit/>
          </a:bodyPr>
          <a:lstStyle/>
          <a:p>
            <a:pPr marL="0" indent="0">
              <a:lnSpc>
                <a:spcPct val="100000"/>
              </a:lnSpc>
              <a:buNone/>
            </a:pPr>
            <a:r>
              <a:rPr lang="en-US" sz="2400" dirty="0"/>
              <a:t>Kristen </a:t>
            </a:r>
            <a:r>
              <a:rPr lang="en-US" sz="2400" dirty="0" err="1"/>
              <a:t>Syrett</a:t>
            </a:r>
            <a:br>
              <a:rPr lang="en-US" sz="2400" dirty="0"/>
            </a:br>
            <a:r>
              <a:rPr lang="en-US" sz="2000" dirty="0" err="1"/>
              <a:t>Yimei</a:t>
            </a:r>
            <a:r>
              <a:rPr lang="en-US" sz="2000" dirty="0"/>
              <a:t> Xiang</a:t>
            </a:r>
            <a:br>
              <a:rPr lang="en-US" sz="2000" dirty="0"/>
            </a:br>
            <a:r>
              <a:rPr lang="en-US" sz="2000" dirty="0" err="1"/>
              <a:t>Veneeta</a:t>
            </a:r>
            <a:r>
              <a:rPr lang="en-US" sz="2000" dirty="0"/>
              <a:t> </a:t>
            </a:r>
            <a:r>
              <a:rPr lang="en-US" sz="2000" dirty="0" err="1"/>
              <a:t>Dayal</a:t>
            </a:r>
            <a:br>
              <a:rPr lang="en-US" sz="2000" dirty="0"/>
            </a:br>
            <a:r>
              <a:rPr lang="en-US" sz="2000" dirty="0"/>
              <a:t>Paul </a:t>
            </a:r>
            <a:r>
              <a:rPr lang="en-US" sz="2000" dirty="0" err="1"/>
              <a:t>Pietroski</a:t>
            </a:r>
            <a:br>
              <a:rPr lang="en-US" sz="2000" dirty="0"/>
            </a:br>
            <a:r>
              <a:rPr lang="en-US" sz="2000" dirty="0"/>
              <a:t>Alex </a:t>
            </a:r>
            <a:r>
              <a:rPr lang="en-US" sz="2000" dirty="0" err="1"/>
              <a:t>Lascarides</a:t>
            </a:r>
            <a:br>
              <a:rPr lang="en-US" sz="2000" dirty="0"/>
            </a:br>
            <a:r>
              <a:rPr lang="en-US" sz="2000" dirty="0"/>
              <a:t>Judith Degen</a:t>
            </a:r>
          </a:p>
          <a:p>
            <a:pPr marL="0" indent="0">
              <a:buNone/>
            </a:pPr>
            <a:endParaRPr lang="en-US" sz="2400" dirty="0"/>
          </a:p>
          <a:p>
            <a:pPr marL="0" indent="0">
              <a:buNone/>
            </a:pPr>
            <a:r>
              <a:rPr lang="en-US" sz="2400" dirty="0"/>
              <a:t>Rutgers Lab for Developmental Language Studies</a:t>
            </a:r>
            <a:br>
              <a:rPr lang="en-US" sz="2400" dirty="0"/>
            </a:br>
            <a:r>
              <a:rPr lang="en-US" sz="2400" dirty="0"/>
              <a:t>Semantics-U-Name-it-at-Rutgers (SURGE)</a:t>
            </a:r>
            <a:br>
              <a:rPr lang="en-US" sz="2400" dirty="0"/>
            </a:br>
            <a:endParaRPr lang="en-US" sz="2400" dirty="0"/>
          </a:p>
          <a:p>
            <a:pPr marL="0" indent="0">
              <a:buNone/>
            </a:pPr>
            <a:r>
              <a:rPr lang="en-US" sz="2000" dirty="0"/>
              <a:t>Funding from NSF BCS-DDRIG #1918068 to </a:t>
            </a:r>
            <a:r>
              <a:rPr lang="en-US" sz="2000" dirty="0" err="1"/>
              <a:t>Syrett</a:t>
            </a:r>
            <a:r>
              <a:rPr lang="en-US" sz="2000" dirty="0"/>
              <a:t>/Moyer, Rutgers Off-Campus Dissertation Fellowship, Rutgers </a:t>
            </a:r>
            <a:r>
              <a:rPr lang="en-US" sz="2000" dirty="0" err="1"/>
              <a:t>Aresty</a:t>
            </a:r>
            <a:r>
              <a:rPr lang="en-US" sz="2000" dirty="0"/>
              <a:t> Research Center, and the Rutgers Center for Cognitive Science</a:t>
            </a:r>
          </a:p>
        </p:txBody>
      </p:sp>
      <p:sp>
        <p:nvSpPr>
          <p:cNvPr id="4" name="Slide Number Placeholder 3">
            <a:extLst>
              <a:ext uri="{FF2B5EF4-FFF2-40B4-BE49-F238E27FC236}">
                <a16:creationId xmlns:a16="http://schemas.microsoft.com/office/drawing/2014/main" id="{3ADE1AE1-5539-A741-A353-D20DB44D6A7C}"/>
              </a:ext>
            </a:extLst>
          </p:cNvPr>
          <p:cNvSpPr>
            <a:spLocks noGrp="1"/>
          </p:cNvSpPr>
          <p:nvPr>
            <p:ph type="sldNum" sz="quarter" idx="12"/>
          </p:nvPr>
        </p:nvSpPr>
        <p:spPr/>
        <p:txBody>
          <a:bodyPr/>
          <a:lstStyle/>
          <a:p>
            <a:fld id="{FEB9F926-EAA6-3E43-AD95-B802FED0C1D7}" type="slidenum">
              <a:rPr lang="en-US" smtClean="0"/>
              <a:t>38</a:t>
            </a:fld>
            <a:endParaRPr lang="en-US"/>
          </a:p>
        </p:txBody>
      </p:sp>
      <p:sp>
        <p:nvSpPr>
          <p:cNvPr id="5" name="TextBox 4">
            <a:extLst>
              <a:ext uri="{FF2B5EF4-FFF2-40B4-BE49-F238E27FC236}">
                <a16:creationId xmlns:a16="http://schemas.microsoft.com/office/drawing/2014/main" id="{85F8DF74-C9D5-BA43-9243-2B93E6D5E9E9}"/>
              </a:ext>
            </a:extLst>
          </p:cNvPr>
          <p:cNvSpPr txBox="1"/>
          <p:nvPr/>
        </p:nvSpPr>
        <p:spPr>
          <a:xfrm>
            <a:off x="3157843" y="2239065"/>
            <a:ext cx="3256940" cy="1323439"/>
          </a:xfrm>
          <a:prstGeom prst="rect">
            <a:avLst/>
          </a:prstGeom>
          <a:noFill/>
        </p:spPr>
        <p:txBody>
          <a:bodyPr wrap="square" rtlCol="0">
            <a:spAutoFit/>
          </a:bodyPr>
          <a:lstStyle/>
          <a:p>
            <a:r>
              <a:rPr lang="en-US" sz="2000" dirty="0" err="1">
                <a:latin typeface="Helvetica Neue" panose="02000503000000020004" pitchFamily="2" charset="0"/>
                <a:ea typeface="Helvetica Neue" panose="02000503000000020004" pitchFamily="2" charset="0"/>
                <a:cs typeface="Helvetica Neue" panose="02000503000000020004" pitchFamily="2" charset="0"/>
              </a:rPr>
              <a:t>Rangaraj</a:t>
            </a:r>
            <a:r>
              <a:rPr lang="en-US" sz="2000" dirty="0">
                <a:latin typeface="Helvetica Neue" panose="02000503000000020004" pitchFamily="2" charset="0"/>
                <a:ea typeface="Helvetica Neue" panose="02000503000000020004" pitchFamily="2" charset="0"/>
                <a:cs typeface="Helvetica Neue" panose="02000503000000020004" pitchFamily="2" charset="0"/>
              </a:rPr>
              <a:t> Tirumala</a:t>
            </a:r>
          </a:p>
          <a:p>
            <a:r>
              <a:rPr lang="en-US" sz="2000" dirty="0" err="1">
                <a:latin typeface="Helvetica Neue" panose="02000503000000020004" pitchFamily="2" charset="0"/>
                <a:ea typeface="Helvetica Neue" panose="02000503000000020004" pitchFamily="2" charset="0"/>
                <a:cs typeface="Helvetica Neue" panose="02000503000000020004" pitchFamily="2" charset="0"/>
              </a:rPr>
              <a:t>Divya</a:t>
            </a:r>
            <a:r>
              <a:rPr lang="en-US" sz="2000" dirty="0">
                <a:latin typeface="Helvetica Neue" panose="02000503000000020004" pitchFamily="2" charset="0"/>
                <a:ea typeface="Helvetica Neue" panose="02000503000000020004" pitchFamily="2" charset="0"/>
                <a:cs typeface="Helvetica Neue" panose="02000503000000020004" pitchFamily="2" charset="0"/>
              </a:rPr>
              <a:t>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Appasamy</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dirty="0" err="1">
                <a:latin typeface="Helvetica Neue" panose="02000503000000020004" pitchFamily="2" charset="0"/>
                <a:ea typeface="Helvetica Neue" panose="02000503000000020004" pitchFamily="2" charset="0"/>
                <a:cs typeface="Helvetica Neue" panose="02000503000000020004" pitchFamily="2" charset="0"/>
              </a:rPr>
              <a:t>Knyck</a:t>
            </a:r>
            <a:r>
              <a:rPr lang="en-US" sz="2000" dirty="0">
                <a:latin typeface="Helvetica Neue" panose="02000503000000020004" pitchFamily="2" charset="0"/>
                <a:ea typeface="Helvetica Neue" panose="02000503000000020004" pitchFamily="2" charset="0"/>
                <a:cs typeface="Helvetica Neue" panose="02000503000000020004" pitchFamily="2" charset="0"/>
              </a:rPr>
              <a:t> Sutherland</a:t>
            </a:r>
            <a:br>
              <a:rPr lang="en-US" sz="2000" dirty="0">
                <a:latin typeface="Helvetica Neue" panose="02000503000000020004" pitchFamily="2" charset="0"/>
                <a:ea typeface="Helvetica Neue" panose="02000503000000020004" pitchFamily="2" charset="0"/>
                <a:cs typeface="Helvetica Neue" panose="02000503000000020004" pitchFamily="2" charset="0"/>
              </a:rPr>
            </a:br>
            <a:r>
              <a:rPr lang="en-US" sz="2000" dirty="0">
                <a:latin typeface="Helvetica Neue" panose="02000503000000020004" pitchFamily="2" charset="0"/>
                <a:ea typeface="Helvetica Neue" panose="02000503000000020004" pitchFamily="2" charset="0"/>
                <a:cs typeface="Helvetica Neue" panose="02000503000000020004" pitchFamily="2" charset="0"/>
              </a:rPr>
              <a:t>Tim Dawson</a:t>
            </a:r>
          </a:p>
        </p:txBody>
      </p:sp>
      <p:pic>
        <p:nvPicPr>
          <p:cNvPr id="10" name="Picture 9">
            <a:extLst>
              <a:ext uri="{FF2B5EF4-FFF2-40B4-BE49-F238E27FC236}">
                <a16:creationId xmlns:a16="http://schemas.microsoft.com/office/drawing/2014/main" id="{BBE1C9AE-8A67-A349-81D3-0C48DA811506}"/>
              </a:ext>
            </a:extLst>
          </p:cNvPr>
          <p:cNvPicPr>
            <a:picLocks noChangeAspect="1"/>
          </p:cNvPicPr>
          <p:nvPr/>
        </p:nvPicPr>
        <p:blipFill>
          <a:blip r:embed="rId3"/>
          <a:stretch>
            <a:fillRect/>
          </a:stretch>
        </p:blipFill>
        <p:spPr>
          <a:xfrm>
            <a:off x="6095009" y="1910368"/>
            <a:ext cx="1973032" cy="1980831"/>
          </a:xfrm>
          <a:prstGeom prst="rect">
            <a:avLst/>
          </a:prstGeom>
        </p:spPr>
      </p:pic>
      <p:pic>
        <p:nvPicPr>
          <p:cNvPr id="1026" name="Picture 2" descr="Name and Emblems | Stanford Identity">
            <a:extLst>
              <a:ext uri="{FF2B5EF4-FFF2-40B4-BE49-F238E27FC236}">
                <a16:creationId xmlns:a16="http://schemas.microsoft.com/office/drawing/2014/main" id="{D6F02CB3-CBCB-B447-A8F9-73A50B1F5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6409" y="1846625"/>
            <a:ext cx="995002" cy="149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com : WinCraft Rutgers University Auto Badge Emblem, Hard Thick  Acrylic, Small : Sports &amp; Outdoors">
            <a:extLst>
              <a:ext uri="{FF2B5EF4-FFF2-40B4-BE49-F238E27FC236}">
                <a16:creationId xmlns:a16="http://schemas.microsoft.com/office/drawing/2014/main" id="{1C788761-4B7D-DB4D-A3C6-DAC6106464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7598" y="352195"/>
            <a:ext cx="1203927" cy="10193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SF Logo | NSF - National Science Foundation">
            <a:extLst>
              <a:ext uri="{FF2B5EF4-FFF2-40B4-BE49-F238E27FC236}">
                <a16:creationId xmlns:a16="http://schemas.microsoft.com/office/drawing/2014/main" id="{4CD168EC-F11F-7F41-8E2C-BAF6C8D12B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7215" y="101787"/>
            <a:ext cx="1633390" cy="1641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utgers University Center for Cognitive Science - Ruccs - Home | Facebook">
            <a:extLst>
              <a:ext uri="{FF2B5EF4-FFF2-40B4-BE49-F238E27FC236}">
                <a16:creationId xmlns:a16="http://schemas.microsoft.com/office/drawing/2014/main" id="{EF763DDB-E8E9-924A-B48A-44803E76EC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3688" y="262039"/>
            <a:ext cx="1211859" cy="121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53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8ED514-F217-864F-9D02-363F063F8E3F}"/>
              </a:ext>
            </a:extLst>
          </p:cNvPr>
          <p:cNvSpPr>
            <a:spLocks noGrp="1"/>
          </p:cNvSpPr>
          <p:nvPr>
            <p:ph type="sldNum" sz="quarter" idx="12"/>
          </p:nvPr>
        </p:nvSpPr>
        <p:spPr/>
        <p:txBody>
          <a:bodyPr/>
          <a:lstStyle/>
          <a:p>
            <a:fld id="{C37A6A5D-4452-2B46-A9F4-EDAA047C7BD2}" type="slidenum">
              <a:rPr lang="en-US" smtClean="0"/>
              <a:t>4</a:t>
            </a:fld>
            <a:endParaRPr lang="en-US"/>
          </a:p>
        </p:txBody>
      </p:sp>
      <p:grpSp>
        <p:nvGrpSpPr>
          <p:cNvPr id="7" name="Group 6">
            <a:extLst>
              <a:ext uri="{FF2B5EF4-FFF2-40B4-BE49-F238E27FC236}">
                <a16:creationId xmlns:a16="http://schemas.microsoft.com/office/drawing/2014/main" id="{C861EAD6-DAA1-5347-AC81-18271A260441}"/>
              </a:ext>
            </a:extLst>
          </p:cNvPr>
          <p:cNvGrpSpPr/>
          <p:nvPr/>
        </p:nvGrpSpPr>
        <p:grpSpPr>
          <a:xfrm>
            <a:off x="5210935" y="941436"/>
            <a:ext cx="4926208" cy="3494645"/>
            <a:chOff x="727738" y="3300851"/>
            <a:chExt cx="4071246" cy="2888136"/>
          </a:xfrm>
        </p:grpSpPr>
        <p:pic>
          <p:nvPicPr>
            <p:cNvPr id="8" name="Picture 2" descr="Image result for tourist">
              <a:extLst>
                <a:ext uri="{FF2B5EF4-FFF2-40B4-BE49-F238E27FC236}">
                  <a16:creationId xmlns:a16="http://schemas.microsoft.com/office/drawing/2014/main" id="{24FDD3E8-9E65-574E-83D1-720C743A7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50" y="3300851"/>
              <a:ext cx="3517023" cy="246822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5830CE-5453-014D-88EB-265281BD9E4D}"/>
                </a:ext>
              </a:extLst>
            </p:cNvPr>
            <p:cNvSpPr txBox="1"/>
            <p:nvPr/>
          </p:nvSpPr>
          <p:spPr>
            <a:xfrm>
              <a:off x="727738" y="5788877"/>
              <a:ext cx="4071246" cy="400110"/>
            </a:xfrm>
            <a:prstGeom prst="rect">
              <a:avLst/>
            </a:prstGeom>
            <a:noFill/>
          </p:spPr>
          <p:txBody>
            <a:bodyPr wrap="square" rtlCol="0">
              <a:spAutoFit/>
            </a:bodyPr>
            <a:lstStyle/>
            <a:p>
              <a:pPr algn="ctr"/>
              <a:r>
                <a:rPr lang="en-US" sz="1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https://</a:t>
              </a:r>
              <a:r>
                <a:rPr lang="en-US" sz="10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news.artnet.com</a:t>
              </a:r>
              <a:r>
                <a:rPr lang="en-US" sz="1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/art-world/summer-tourist-art-disasters-310753</a:t>
              </a:r>
            </a:p>
          </p:txBody>
        </p:sp>
      </p:grpSp>
      <p:sp>
        <p:nvSpPr>
          <p:cNvPr id="10" name="Rounded Rectangular Callout 9">
            <a:extLst>
              <a:ext uri="{FF2B5EF4-FFF2-40B4-BE49-F238E27FC236}">
                <a16:creationId xmlns:a16="http://schemas.microsoft.com/office/drawing/2014/main" id="{DDB81284-0BB6-ED47-8A13-593715A29486}"/>
              </a:ext>
            </a:extLst>
          </p:cNvPr>
          <p:cNvSpPr/>
          <p:nvPr/>
        </p:nvSpPr>
        <p:spPr>
          <a:xfrm>
            <a:off x="1017270" y="525780"/>
            <a:ext cx="2308860" cy="857250"/>
          </a:xfrm>
          <a:prstGeom prst="wedgeRoundRectCallout">
            <a:avLst>
              <a:gd name="adj1" fmla="val 186196"/>
              <a:gd name="adj2" fmla="val 32741"/>
              <a:gd name="adj3" fmla="val 16667"/>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Excuse me, where can we find coffee?</a:t>
            </a:r>
          </a:p>
        </p:txBody>
      </p:sp>
      <p:pic>
        <p:nvPicPr>
          <p:cNvPr id="2050" name="Picture 2" descr="Animated Gifs Stick Figures GIFs | Tenor">
            <a:extLst>
              <a:ext uri="{FF2B5EF4-FFF2-40B4-BE49-F238E27FC236}">
                <a16:creationId xmlns:a16="http://schemas.microsoft.com/office/drawing/2014/main" id="{2439B89A-4620-F840-B81E-D9C62A869F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818" t="22391" r="40751" b="22174"/>
          <a:stretch/>
        </p:blipFill>
        <p:spPr bwMode="auto">
          <a:xfrm>
            <a:off x="285750" y="1794510"/>
            <a:ext cx="1120140" cy="2914650"/>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ular Callout 11">
            <a:extLst>
              <a:ext uri="{FF2B5EF4-FFF2-40B4-BE49-F238E27FC236}">
                <a16:creationId xmlns:a16="http://schemas.microsoft.com/office/drawing/2014/main" id="{CD470C35-342C-D74D-8CAA-65682DD5D673}"/>
              </a:ext>
            </a:extLst>
          </p:cNvPr>
          <p:cNvSpPr/>
          <p:nvPr/>
        </p:nvSpPr>
        <p:spPr>
          <a:xfrm>
            <a:off x="1983356" y="1994133"/>
            <a:ext cx="2653096" cy="944880"/>
          </a:xfrm>
          <a:prstGeom prst="wedgeRoundRectCallout">
            <a:avLst>
              <a:gd name="adj1" fmla="val -79783"/>
              <a:gd name="adj2" fmla="val -24208"/>
              <a:gd name="adj3" fmla="val 16667"/>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Hidden Grounds, it’s just around the corner.</a:t>
            </a:r>
          </a:p>
        </p:txBody>
      </p:sp>
      <p:sp>
        <p:nvSpPr>
          <p:cNvPr id="13" name="Rounded Rectangular Callout 12">
            <a:extLst>
              <a:ext uri="{FF2B5EF4-FFF2-40B4-BE49-F238E27FC236}">
                <a16:creationId xmlns:a16="http://schemas.microsoft.com/office/drawing/2014/main" id="{9EC369DC-CE15-D04B-8DCB-BF2597B9B3BB}"/>
              </a:ext>
            </a:extLst>
          </p:cNvPr>
          <p:cNvSpPr/>
          <p:nvPr/>
        </p:nvSpPr>
        <p:spPr>
          <a:xfrm>
            <a:off x="1644584" y="3615690"/>
            <a:ext cx="3098866" cy="894631"/>
          </a:xfrm>
          <a:prstGeom prst="wedgeRoundRectCallout">
            <a:avLst>
              <a:gd name="adj1" fmla="val 107036"/>
              <a:gd name="adj2" fmla="val -263739"/>
              <a:gd name="adj3" fmla="val 16667"/>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That person knows where to find coffee!</a:t>
            </a:r>
          </a:p>
        </p:txBody>
      </p:sp>
      <p:grpSp>
        <p:nvGrpSpPr>
          <p:cNvPr id="30" name="Group 29">
            <a:extLst>
              <a:ext uri="{FF2B5EF4-FFF2-40B4-BE49-F238E27FC236}">
                <a16:creationId xmlns:a16="http://schemas.microsoft.com/office/drawing/2014/main" id="{7266F93A-0559-7146-8453-E2667A105E8C}"/>
              </a:ext>
            </a:extLst>
          </p:cNvPr>
          <p:cNvGrpSpPr/>
          <p:nvPr/>
        </p:nvGrpSpPr>
        <p:grpSpPr>
          <a:xfrm>
            <a:off x="3816484" y="2490709"/>
            <a:ext cx="3534750" cy="4087521"/>
            <a:chOff x="3816484" y="2490709"/>
            <a:chExt cx="3534750" cy="4087521"/>
          </a:xfrm>
        </p:grpSpPr>
        <p:grpSp>
          <p:nvGrpSpPr>
            <p:cNvPr id="29" name="Group 28">
              <a:extLst>
                <a:ext uri="{FF2B5EF4-FFF2-40B4-BE49-F238E27FC236}">
                  <a16:creationId xmlns:a16="http://schemas.microsoft.com/office/drawing/2014/main" id="{80876CB2-7659-C14B-8D95-3F2024DD6073}"/>
                </a:ext>
              </a:extLst>
            </p:cNvPr>
            <p:cNvGrpSpPr/>
            <p:nvPr/>
          </p:nvGrpSpPr>
          <p:grpSpPr>
            <a:xfrm>
              <a:off x="3816484" y="2490709"/>
              <a:ext cx="3534750" cy="4087521"/>
              <a:chOff x="3816484" y="2490709"/>
              <a:chExt cx="3534750" cy="4087521"/>
            </a:xfrm>
          </p:grpSpPr>
          <p:cxnSp>
            <p:nvCxnSpPr>
              <p:cNvPr id="19" name="Straight Connector 18">
                <a:extLst>
                  <a:ext uri="{FF2B5EF4-FFF2-40B4-BE49-F238E27FC236}">
                    <a16:creationId xmlns:a16="http://schemas.microsoft.com/office/drawing/2014/main" id="{5738869D-57F8-3B4B-899B-CCA73FF2F35B}"/>
                  </a:ext>
                </a:extLst>
              </p:cNvPr>
              <p:cNvCxnSpPr>
                <a:cxnSpLocks/>
              </p:cNvCxnSpPr>
              <p:nvPr/>
            </p:nvCxnSpPr>
            <p:spPr>
              <a:xfrm flipH="1" flipV="1">
                <a:off x="3816484" y="2490709"/>
                <a:ext cx="1836756" cy="2247882"/>
              </a:xfrm>
              <a:prstGeom prst="line">
                <a:avLst/>
              </a:prstGeom>
              <a:ln w="38100">
                <a:solidFill>
                  <a:srgbClr val="B9B3F4"/>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6D95755-DC07-DF42-8707-D36F92C33F08}"/>
                  </a:ext>
                </a:extLst>
              </p:cNvPr>
              <p:cNvSpPr/>
              <p:nvPr/>
            </p:nvSpPr>
            <p:spPr>
              <a:xfrm>
                <a:off x="5210935" y="4545401"/>
                <a:ext cx="2140299" cy="2032829"/>
              </a:xfrm>
              <a:prstGeom prst="ellipse">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CA82413A-2FC7-2440-9C02-66C27CD3AD1D}"/>
                </a:ext>
              </a:extLst>
            </p:cNvPr>
            <p:cNvSpPr txBox="1"/>
            <p:nvPr/>
          </p:nvSpPr>
          <p:spPr>
            <a:xfrm>
              <a:off x="5277700" y="5030257"/>
              <a:ext cx="2006769" cy="1200329"/>
            </a:xfrm>
            <a:prstGeom prst="rect">
              <a:avLst/>
            </a:prstGeom>
            <a:noFill/>
          </p:spPr>
          <p:txBody>
            <a:bodyPr wrap="squar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Mention-Some (MS)</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Non-exhaustive</a:t>
              </a:r>
            </a:p>
            <a:p>
              <a:endParaRPr lang="en-US" dirty="0"/>
            </a:p>
          </p:txBody>
        </p:sp>
      </p:grpSp>
    </p:spTree>
    <p:extLst>
      <p:ext uri="{BB962C8B-B14F-4D97-AF65-F5344CB8AC3E}">
        <p14:creationId xmlns:p14="http://schemas.microsoft.com/office/powerpoint/2010/main" val="99180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8ED514-F217-864F-9D02-363F063F8E3F}"/>
              </a:ext>
            </a:extLst>
          </p:cNvPr>
          <p:cNvSpPr>
            <a:spLocks noGrp="1"/>
          </p:cNvSpPr>
          <p:nvPr>
            <p:ph type="sldNum" sz="quarter" idx="12"/>
          </p:nvPr>
        </p:nvSpPr>
        <p:spPr/>
        <p:txBody>
          <a:bodyPr/>
          <a:lstStyle/>
          <a:p>
            <a:fld id="{C37A6A5D-4452-2B46-A9F4-EDAA047C7BD2}" type="slidenum">
              <a:rPr lang="en-US" smtClean="0"/>
              <a:t>5</a:t>
            </a:fld>
            <a:endParaRPr lang="en-US"/>
          </a:p>
        </p:txBody>
      </p:sp>
      <p:pic>
        <p:nvPicPr>
          <p:cNvPr id="2050" name="Picture 2" descr="Animated Gifs Stick Figures GIFs | Tenor">
            <a:extLst>
              <a:ext uri="{FF2B5EF4-FFF2-40B4-BE49-F238E27FC236}">
                <a16:creationId xmlns:a16="http://schemas.microsoft.com/office/drawing/2014/main" id="{2439B89A-4620-F840-B81E-D9C62A869F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18" t="22391" r="40751" b="22174"/>
          <a:stretch/>
        </p:blipFill>
        <p:spPr bwMode="auto">
          <a:xfrm>
            <a:off x="285750" y="1794510"/>
            <a:ext cx="1120140" cy="2914650"/>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ular Callout 11">
            <a:extLst>
              <a:ext uri="{FF2B5EF4-FFF2-40B4-BE49-F238E27FC236}">
                <a16:creationId xmlns:a16="http://schemas.microsoft.com/office/drawing/2014/main" id="{CD470C35-342C-D74D-8CAA-65682DD5D673}"/>
              </a:ext>
            </a:extLst>
          </p:cNvPr>
          <p:cNvSpPr/>
          <p:nvPr/>
        </p:nvSpPr>
        <p:spPr>
          <a:xfrm>
            <a:off x="1983356" y="1994133"/>
            <a:ext cx="2929112" cy="944880"/>
          </a:xfrm>
          <a:prstGeom prst="wedgeRoundRectCallout">
            <a:avLst>
              <a:gd name="adj1" fmla="val -79783"/>
              <a:gd name="adj2" fmla="val -24208"/>
              <a:gd name="adj3" fmla="val 16667"/>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Hidden Grounds, Red Bay Coffee Co, Peet’s, </a:t>
            </a:r>
            <a:r>
              <a:rPr lang="en-US"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Stumptown</a:t>
            </a: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Starbucks…</a:t>
            </a:r>
          </a:p>
        </p:txBody>
      </p:sp>
      <p:grpSp>
        <p:nvGrpSpPr>
          <p:cNvPr id="2" name="Group 1">
            <a:extLst>
              <a:ext uri="{FF2B5EF4-FFF2-40B4-BE49-F238E27FC236}">
                <a16:creationId xmlns:a16="http://schemas.microsoft.com/office/drawing/2014/main" id="{29B8D41F-B388-244A-863F-838EF16B4C30}"/>
              </a:ext>
            </a:extLst>
          </p:cNvPr>
          <p:cNvGrpSpPr/>
          <p:nvPr/>
        </p:nvGrpSpPr>
        <p:grpSpPr>
          <a:xfrm>
            <a:off x="5277700" y="700108"/>
            <a:ext cx="4490880" cy="3410805"/>
            <a:chOff x="5277700" y="700108"/>
            <a:chExt cx="4490880" cy="3410805"/>
          </a:xfrm>
        </p:grpSpPr>
        <p:sp>
          <p:nvSpPr>
            <p:cNvPr id="31" name="TextBox 30">
              <a:extLst>
                <a:ext uri="{FF2B5EF4-FFF2-40B4-BE49-F238E27FC236}">
                  <a16:creationId xmlns:a16="http://schemas.microsoft.com/office/drawing/2014/main" id="{A25B0F10-72D1-F54F-A7D8-3B34C1AF71FC}"/>
                </a:ext>
              </a:extLst>
            </p:cNvPr>
            <p:cNvSpPr txBox="1"/>
            <p:nvPr/>
          </p:nvSpPr>
          <p:spPr>
            <a:xfrm>
              <a:off x="5337194" y="3710803"/>
              <a:ext cx="4431386" cy="400110"/>
            </a:xfrm>
            <a:prstGeom prst="rect">
              <a:avLst/>
            </a:prstGeom>
            <a:noFill/>
          </p:spPr>
          <p:txBody>
            <a:bodyPr wrap="square" rtlCol="0">
              <a:spAutoFit/>
            </a:bodyPr>
            <a:lstStyle/>
            <a:p>
              <a:pPr algn="ctr"/>
              <a:r>
                <a:rPr lang="en-US" sz="1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https://</a:t>
              </a:r>
              <a:r>
                <a:rPr lang="en-US" sz="1000" dirty="0" err="1">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www.zikoko.com</a:t>
              </a:r>
              <a:r>
                <a:rPr lang="en-US" sz="1000"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/money/10-ways-to-make-money-as-a-student-in-nigeria/attachment/black-woman-writing-758x506/</a:t>
              </a:r>
            </a:p>
          </p:txBody>
        </p:sp>
        <p:pic>
          <p:nvPicPr>
            <p:cNvPr id="6148" name="Picture 4" descr="black-woman-writing-758x506 | Zikoko!">
              <a:extLst>
                <a:ext uri="{FF2B5EF4-FFF2-40B4-BE49-F238E27FC236}">
                  <a16:creationId xmlns:a16="http://schemas.microsoft.com/office/drawing/2014/main" id="{5A0AB05A-C7DC-0C4D-A360-C0F4CE0AF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700" y="700108"/>
              <a:ext cx="4490880" cy="299787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sp>
        <p:nvSpPr>
          <p:cNvPr id="10" name="Rounded Rectangular Callout 9">
            <a:extLst>
              <a:ext uri="{FF2B5EF4-FFF2-40B4-BE49-F238E27FC236}">
                <a16:creationId xmlns:a16="http://schemas.microsoft.com/office/drawing/2014/main" id="{DDB81284-0BB6-ED47-8A13-593715A29486}"/>
              </a:ext>
            </a:extLst>
          </p:cNvPr>
          <p:cNvSpPr/>
          <p:nvPr/>
        </p:nvSpPr>
        <p:spPr>
          <a:xfrm>
            <a:off x="1017270" y="525780"/>
            <a:ext cx="2308860" cy="857250"/>
          </a:xfrm>
          <a:prstGeom prst="wedgeRoundRectCallout">
            <a:avLst>
              <a:gd name="adj1" fmla="val 230201"/>
              <a:gd name="adj2" fmla="val 80149"/>
              <a:gd name="adj3" fmla="val 16667"/>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Excuse me, where can I find coffee?</a:t>
            </a:r>
          </a:p>
        </p:txBody>
      </p:sp>
      <p:sp>
        <p:nvSpPr>
          <p:cNvPr id="13" name="Rounded Rectangular Callout 12">
            <a:extLst>
              <a:ext uri="{FF2B5EF4-FFF2-40B4-BE49-F238E27FC236}">
                <a16:creationId xmlns:a16="http://schemas.microsoft.com/office/drawing/2014/main" id="{9EC369DC-CE15-D04B-8DCB-BF2597B9B3BB}"/>
              </a:ext>
            </a:extLst>
          </p:cNvPr>
          <p:cNvSpPr/>
          <p:nvPr/>
        </p:nvSpPr>
        <p:spPr>
          <a:xfrm>
            <a:off x="1644584" y="3615690"/>
            <a:ext cx="3098866" cy="894631"/>
          </a:xfrm>
          <a:prstGeom prst="wedgeRoundRectCallout">
            <a:avLst>
              <a:gd name="adj1" fmla="val 139700"/>
              <a:gd name="adj2" fmla="val -231722"/>
              <a:gd name="adj3" fmla="val 16667"/>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That person </a:t>
            </a:r>
            <a:r>
              <a:rPr lang="en-US"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doesn’t </a:t>
            </a: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know where to find coffee!</a:t>
            </a:r>
          </a:p>
        </p:txBody>
      </p:sp>
      <p:sp>
        <p:nvSpPr>
          <p:cNvPr id="16" name="Rectangle 15">
            <a:extLst>
              <a:ext uri="{FF2B5EF4-FFF2-40B4-BE49-F238E27FC236}">
                <a16:creationId xmlns:a16="http://schemas.microsoft.com/office/drawing/2014/main" id="{256FA348-BD41-7241-AC64-04D6AD6D6CC1}"/>
              </a:ext>
            </a:extLst>
          </p:cNvPr>
          <p:cNvSpPr/>
          <p:nvPr/>
        </p:nvSpPr>
        <p:spPr>
          <a:xfrm>
            <a:off x="4912468" y="4709160"/>
            <a:ext cx="4842655" cy="1318248"/>
          </a:xfrm>
          <a:prstGeom prst="rect">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MS licensed by context.</a:t>
            </a:r>
            <a:endPar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Rounded Rectangular Callout 23">
            <a:extLst>
              <a:ext uri="{FF2B5EF4-FFF2-40B4-BE49-F238E27FC236}">
                <a16:creationId xmlns:a16="http://schemas.microsoft.com/office/drawing/2014/main" id="{D97F1CD0-E9E7-164B-83AD-8E1AB5FD352A}"/>
              </a:ext>
            </a:extLst>
          </p:cNvPr>
          <p:cNvSpPr/>
          <p:nvPr/>
        </p:nvSpPr>
        <p:spPr>
          <a:xfrm>
            <a:off x="1983356" y="1994133"/>
            <a:ext cx="2653096" cy="944880"/>
          </a:xfrm>
          <a:prstGeom prst="wedgeRoundRectCallout">
            <a:avLst>
              <a:gd name="adj1" fmla="val -79783"/>
              <a:gd name="adj2" fmla="val -24208"/>
              <a:gd name="adj3" fmla="val 16667"/>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Hidden Grounds, it’s just around the corner.</a:t>
            </a:r>
          </a:p>
        </p:txBody>
      </p:sp>
      <p:sp>
        <p:nvSpPr>
          <p:cNvPr id="25" name="Rounded Rectangular Callout 24">
            <a:extLst>
              <a:ext uri="{FF2B5EF4-FFF2-40B4-BE49-F238E27FC236}">
                <a16:creationId xmlns:a16="http://schemas.microsoft.com/office/drawing/2014/main" id="{4C758017-8E4A-094B-AE64-748712330729}"/>
              </a:ext>
            </a:extLst>
          </p:cNvPr>
          <p:cNvSpPr/>
          <p:nvPr/>
        </p:nvSpPr>
        <p:spPr>
          <a:xfrm>
            <a:off x="1644584" y="3615689"/>
            <a:ext cx="3098866" cy="894631"/>
          </a:xfrm>
          <a:prstGeom prst="wedgeRoundRectCallout">
            <a:avLst>
              <a:gd name="adj1" fmla="val 139700"/>
              <a:gd name="adj2" fmla="val -231722"/>
              <a:gd name="adj3" fmla="val 16667"/>
            </a:avLst>
          </a:prstGeom>
          <a:solidFill>
            <a:schemeClr val="bg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That person knows where to find coffee!</a:t>
            </a:r>
          </a:p>
        </p:txBody>
      </p:sp>
    </p:spTree>
    <p:extLst>
      <p:ext uri="{BB962C8B-B14F-4D97-AF65-F5344CB8AC3E}">
        <p14:creationId xmlns:p14="http://schemas.microsoft.com/office/powerpoint/2010/main" val="215212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3" grpId="0" animBg="1"/>
      <p:bldP spid="13" grpId="1" animBg="1"/>
      <p:bldP spid="16" grpId="0" animBg="1"/>
      <p:bldP spid="24" grpId="0" animBg="1"/>
      <p:bldP spid="24" grpId="1"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6D15893-1991-054A-823D-A730DBCBF4E7}"/>
              </a:ext>
            </a:extLst>
          </p:cNvPr>
          <p:cNvSpPr>
            <a:spLocks noGrp="1"/>
          </p:cNvSpPr>
          <p:nvPr>
            <p:ph type="sldNum" sz="quarter" idx="12"/>
          </p:nvPr>
        </p:nvSpPr>
        <p:spPr/>
        <p:txBody>
          <a:bodyPr/>
          <a:lstStyle/>
          <a:p>
            <a:fld id="{C37A6A5D-4452-2B46-A9F4-EDAA047C7BD2}" type="slidenum">
              <a:rPr lang="en-US" smtClean="0"/>
              <a:t>6</a:t>
            </a:fld>
            <a:endParaRPr lang="en-US" dirty="0"/>
          </a:p>
        </p:txBody>
      </p:sp>
      <p:pic>
        <p:nvPicPr>
          <p:cNvPr id="1038" name="Picture 14" descr="Message text box mobile phone screen vector image on VectorStock | Phone  screen, Phone, Messages">
            <a:extLst>
              <a:ext uri="{FF2B5EF4-FFF2-40B4-BE49-F238E27FC236}">
                <a16:creationId xmlns:a16="http://schemas.microsoft.com/office/drawing/2014/main" id="{19105610-A980-6442-8965-4C82B045C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70" t="419" r="13416" b="8081"/>
          <a:stretch/>
        </p:blipFill>
        <p:spPr bwMode="auto">
          <a:xfrm flipH="1">
            <a:off x="532108" y="81340"/>
            <a:ext cx="3223260" cy="62750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4CF370B-8965-5444-9DBA-0675870D5A9F}"/>
              </a:ext>
            </a:extLst>
          </p:cNvPr>
          <p:cNvSpPr txBox="1"/>
          <p:nvPr/>
        </p:nvSpPr>
        <p:spPr>
          <a:xfrm flipH="1">
            <a:off x="1710856" y="1403345"/>
            <a:ext cx="1268671" cy="307777"/>
          </a:xfrm>
          <a:prstGeom prst="rect">
            <a:avLst/>
          </a:prstGeom>
          <a:noFill/>
        </p:spPr>
        <p:txBody>
          <a:bodyPr wrap="square" rtlCol="0">
            <a:spAutoFit/>
          </a:bodyPr>
          <a:lstStyle/>
          <a:p>
            <a:r>
              <a:rPr lang="en-US" sz="1400" dirty="0" err="1">
                <a:latin typeface="Helvetica Neue" panose="02000503000000020004" pitchFamily="2" charset="0"/>
                <a:ea typeface="Helvetica Neue" panose="02000503000000020004" pitchFamily="2" charset="0"/>
                <a:cs typeface="Helvetica Neue" panose="02000503000000020004" pitchFamily="2" charset="0"/>
              </a:rPr>
              <a:t>Heyyyy</a:t>
            </a:r>
            <a:r>
              <a:rPr lang="en-US" sz="14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34" name="TextBox 33">
            <a:extLst>
              <a:ext uri="{FF2B5EF4-FFF2-40B4-BE49-F238E27FC236}">
                <a16:creationId xmlns:a16="http://schemas.microsoft.com/office/drawing/2014/main" id="{C8481D87-8A9A-A041-804E-0D16EA87B8AC}"/>
              </a:ext>
            </a:extLst>
          </p:cNvPr>
          <p:cNvSpPr txBox="1"/>
          <p:nvPr/>
        </p:nvSpPr>
        <p:spPr>
          <a:xfrm flipH="1">
            <a:off x="1000046" y="2001041"/>
            <a:ext cx="1773058" cy="523220"/>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Hey! Who was at the party last night?</a:t>
            </a:r>
          </a:p>
        </p:txBody>
      </p:sp>
      <p:sp>
        <p:nvSpPr>
          <p:cNvPr id="18" name="Rectangle 17">
            <a:extLst>
              <a:ext uri="{FF2B5EF4-FFF2-40B4-BE49-F238E27FC236}">
                <a16:creationId xmlns:a16="http://schemas.microsoft.com/office/drawing/2014/main" id="{8B9605AA-F317-244C-A32A-F3F47C393949}"/>
              </a:ext>
            </a:extLst>
          </p:cNvPr>
          <p:cNvSpPr/>
          <p:nvPr/>
        </p:nvSpPr>
        <p:spPr>
          <a:xfrm>
            <a:off x="4297409" y="4467332"/>
            <a:ext cx="5326921" cy="1318248"/>
          </a:xfrm>
          <a:prstGeom prst="rect">
            <a:avLst/>
          </a:prstGeom>
          <a:solidFill>
            <a:srgbClr val="FFB1AB"/>
          </a:solidFill>
          <a:ln>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MS constrained by question form.</a:t>
            </a:r>
            <a:endParaRPr lang="en-US" sz="1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19" name="Group 18">
            <a:extLst>
              <a:ext uri="{FF2B5EF4-FFF2-40B4-BE49-F238E27FC236}">
                <a16:creationId xmlns:a16="http://schemas.microsoft.com/office/drawing/2014/main" id="{976E8E3E-DBF4-1340-9313-E1E23815CE82}"/>
              </a:ext>
            </a:extLst>
          </p:cNvPr>
          <p:cNvGrpSpPr/>
          <p:nvPr/>
        </p:nvGrpSpPr>
        <p:grpSpPr>
          <a:xfrm>
            <a:off x="4057499" y="422509"/>
            <a:ext cx="5806743" cy="3474052"/>
            <a:chOff x="618742" y="384606"/>
            <a:chExt cx="5806743" cy="3474052"/>
          </a:xfrm>
        </p:grpSpPr>
        <p:pic>
          <p:nvPicPr>
            <p:cNvPr id="20" name="Picture 18" descr="https://imgix.bustle.com/uploads/image/2019/2/28/8e041d37-e550-47bd-b797-ec1bc4e7057e-friends_texting_purple.jpg?w=1020&amp;h=574&amp;fit=crop&amp;crop=faces&amp;auto=format%2Ccompress&amp;cs=srgb&amp;q=70">
              <a:extLst>
                <a:ext uri="{FF2B5EF4-FFF2-40B4-BE49-F238E27FC236}">
                  <a16:creationId xmlns:a16="http://schemas.microsoft.com/office/drawing/2014/main" id="{ECDC8F28-EE30-734B-8589-BC412AAAF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8742" y="384606"/>
              <a:ext cx="5806743" cy="326808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A224B4E-1442-D545-8213-B3D5F19DD4E2}"/>
                </a:ext>
              </a:extLst>
            </p:cNvPr>
            <p:cNvSpPr txBox="1"/>
            <p:nvPr/>
          </p:nvSpPr>
          <p:spPr>
            <a:xfrm>
              <a:off x="648363" y="3612437"/>
              <a:ext cx="5747500" cy="246221"/>
            </a:xfrm>
            <a:prstGeom prst="rect">
              <a:avLst/>
            </a:prstGeom>
            <a:noFill/>
          </p:spPr>
          <p:txBody>
            <a:bodyPr wrap="square" rtlCol="0">
              <a:spAutoFit/>
            </a:bodyPr>
            <a:lstStyle/>
            <a:p>
              <a:pPr algn="ctr"/>
              <a:r>
                <a:rPr lang="en-US" sz="1000" dirty="0">
                  <a:solidFill>
                    <a:schemeClr val="bg1">
                      <a:lumMod val="75000"/>
                    </a:schemeClr>
                  </a:solidFill>
                </a:rPr>
                <a:t>https://</a:t>
              </a:r>
              <a:r>
                <a:rPr lang="en-US" sz="1000" dirty="0" err="1">
                  <a:solidFill>
                    <a:schemeClr val="bg1">
                      <a:lumMod val="75000"/>
                    </a:schemeClr>
                  </a:solidFill>
                </a:rPr>
                <a:t>www.elitedaily.com</a:t>
              </a:r>
              <a:r>
                <a:rPr lang="en-US" sz="1000" dirty="0">
                  <a:solidFill>
                    <a:schemeClr val="bg1">
                      <a:lumMod val="75000"/>
                    </a:schemeClr>
                  </a:solidFill>
                </a:rPr>
                <a:t>/p/18-cute-texts-to-send-your-best-friend-right-now-just-because-16421636</a:t>
              </a:r>
            </a:p>
          </p:txBody>
        </p:sp>
      </p:grpSp>
      <p:sp>
        <p:nvSpPr>
          <p:cNvPr id="22" name="Rectangle 21">
            <a:extLst>
              <a:ext uri="{FF2B5EF4-FFF2-40B4-BE49-F238E27FC236}">
                <a16:creationId xmlns:a16="http://schemas.microsoft.com/office/drawing/2014/main" id="{A7F01E15-FAE8-7047-8886-C3FBE7C91434}"/>
              </a:ext>
            </a:extLst>
          </p:cNvPr>
          <p:cNvSpPr/>
          <p:nvPr/>
        </p:nvSpPr>
        <p:spPr>
          <a:xfrm flipH="1">
            <a:off x="865762" y="2719490"/>
            <a:ext cx="2681597" cy="2478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959E9158-F3BB-5F4A-949C-B0EB9276B07D}"/>
              </a:ext>
            </a:extLst>
          </p:cNvPr>
          <p:cNvGrpSpPr/>
          <p:nvPr/>
        </p:nvGrpSpPr>
        <p:grpSpPr>
          <a:xfrm>
            <a:off x="1612991" y="2638845"/>
            <a:ext cx="1975132" cy="534335"/>
            <a:chOff x="1612991" y="2638845"/>
            <a:chExt cx="1975132" cy="534335"/>
          </a:xfrm>
        </p:grpSpPr>
        <p:pic>
          <p:nvPicPr>
            <p:cNvPr id="3" name="Picture 2">
              <a:extLst>
                <a:ext uri="{FF2B5EF4-FFF2-40B4-BE49-F238E27FC236}">
                  <a16:creationId xmlns:a16="http://schemas.microsoft.com/office/drawing/2014/main" id="{A18DDB9C-0584-1343-862D-F36FC5B4721C}"/>
                </a:ext>
              </a:extLst>
            </p:cNvPr>
            <p:cNvPicPr>
              <a:picLocks noChangeAspect="1"/>
            </p:cNvPicPr>
            <p:nvPr/>
          </p:nvPicPr>
          <p:blipFill>
            <a:blip r:embed="rId5"/>
            <a:stretch>
              <a:fillRect/>
            </a:stretch>
          </p:blipFill>
          <p:spPr>
            <a:xfrm>
              <a:off x="1612991" y="2638845"/>
              <a:ext cx="1975132" cy="534335"/>
            </a:xfrm>
            <a:prstGeom prst="rect">
              <a:avLst/>
            </a:prstGeom>
          </p:spPr>
        </p:pic>
        <p:sp>
          <p:nvSpPr>
            <p:cNvPr id="35" name="TextBox 34">
              <a:extLst>
                <a:ext uri="{FF2B5EF4-FFF2-40B4-BE49-F238E27FC236}">
                  <a16:creationId xmlns:a16="http://schemas.microsoft.com/office/drawing/2014/main" id="{C2CC105D-C7D3-4F49-B711-A65AA2F9B67F}"/>
                </a:ext>
              </a:extLst>
            </p:cNvPr>
            <p:cNvSpPr txBox="1"/>
            <p:nvPr/>
          </p:nvSpPr>
          <p:spPr>
            <a:xfrm flipH="1">
              <a:off x="1815065" y="2744806"/>
              <a:ext cx="1773058" cy="307777"/>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Selen.</a:t>
              </a:r>
            </a:p>
          </p:txBody>
        </p:sp>
      </p:grpSp>
      <p:grpSp>
        <p:nvGrpSpPr>
          <p:cNvPr id="7" name="Group 6">
            <a:extLst>
              <a:ext uri="{FF2B5EF4-FFF2-40B4-BE49-F238E27FC236}">
                <a16:creationId xmlns:a16="http://schemas.microsoft.com/office/drawing/2014/main" id="{1B39812A-AE94-7F47-AAEF-E8E29A3C6046}"/>
              </a:ext>
            </a:extLst>
          </p:cNvPr>
          <p:cNvGrpSpPr/>
          <p:nvPr/>
        </p:nvGrpSpPr>
        <p:grpSpPr>
          <a:xfrm>
            <a:off x="847435" y="3199845"/>
            <a:ext cx="2538614" cy="610668"/>
            <a:chOff x="836140" y="3618393"/>
            <a:chExt cx="2538614" cy="610668"/>
          </a:xfrm>
        </p:grpSpPr>
        <p:pic>
          <p:nvPicPr>
            <p:cNvPr id="6" name="Picture 5">
              <a:extLst>
                <a:ext uri="{FF2B5EF4-FFF2-40B4-BE49-F238E27FC236}">
                  <a16:creationId xmlns:a16="http://schemas.microsoft.com/office/drawing/2014/main" id="{90BB5611-70D7-8C42-9E1C-9119C87A57A9}"/>
                </a:ext>
              </a:extLst>
            </p:cNvPr>
            <p:cNvPicPr>
              <a:picLocks noChangeAspect="1"/>
            </p:cNvPicPr>
            <p:nvPr/>
          </p:nvPicPr>
          <p:blipFill>
            <a:blip r:embed="rId6"/>
            <a:stretch>
              <a:fillRect/>
            </a:stretch>
          </p:blipFill>
          <p:spPr>
            <a:xfrm>
              <a:off x="836140" y="3618393"/>
              <a:ext cx="1975132" cy="610668"/>
            </a:xfrm>
            <a:prstGeom prst="rect">
              <a:avLst/>
            </a:prstGeom>
          </p:spPr>
        </p:pic>
        <p:grpSp>
          <p:nvGrpSpPr>
            <p:cNvPr id="4" name="Group 3">
              <a:extLst>
                <a:ext uri="{FF2B5EF4-FFF2-40B4-BE49-F238E27FC236}">
                  <a16:creationId xmlns:a16="http://schemas.microsoft.com/office/drawing/2014/main" id="{2D6BB223-2091-0E46-A358-8CB0C5DE776A}"/>
                </a:ext>
              </a:extLst>
            </p:cNvPr>
            <p:cNvGrpSpPr/>
            <p:nvPr/>
          </p:nvGrpSpPr>
          <p:grpSpPr>
            <a:xfrm>
              <a:off x="1068875" y="3727668"/>
              <a:ext cx="2305879" cy="341220"/>
              <a:chOff x="1022948" y="4221700"/>
              <a:chExt cx="2305879" cy="341220"/>
            </a:xfrm>
          </p:grpSpPr>
          <p:sp>
            <p:nvSpPr>
              <p:cNvPr id="36" name="TextBox 35">
                <a:extLst>
                  <a:ext uri="{FF2B5EF4-FFF2-40B4-BE49-F238E27FC236}">
                    <a16:creationId xmlns:a16="http://schemas.microsoft.com/office/drawing/2014/main" id="{F15EA449-6EC3-8348-B8EE-F46A7C88EB28}"/>
                  </a:ext>
                </a:extLst>
              </p:cNvPr>
              <p:cNvSpPr txBox="1"/>
              <p:nvPr/>
            </p:nvSpPr>
            <p:spPr>
              <a:xfrm flipH="1">
                <a:off x="1555769" y="4221700"/>
                <a:ext cx="1773058" cy="307777"/>
              </a:xfrm>
              <a:prstGeom prst="rect">
                <a:avLst/>
              </a:prstGeom>
              <a:noFill/>
            </p:spPr>
            <p:txBody>
              <a:bodyPr wrap="square" rtlCol="0">
                <a:spAutoFit/>
              </a:bodyPr>
              <a:lstStyle/>
              <a:p>
                <a:r>
                  <a:rPr lang="en-US" sz="1400" dirty="0">
                    <a:latin typeface="Helvetica Neue" panose="02000503000000020004" pitchFamily="2" charset="0"/>
                    <a:ea typeface="Helvetica Neue" panose="02000503000000020004" pitchFamily="2" charset="0"/>
                    <a:cs typeface="Helvetica Neue" panose="02000503000000020004" pitchFamily="2" charset="0"/>
                  </a:rPr>
                  <a:t>…##!$%^</a:t>
                </a:r>
              </a:p>
            </p:txBody>
          </p:sp>
          <p:pic>
            <p:nvPicPr>
              <p:cNvPr id="3074" name="Picture 2" descr="Unamused Face Emoji | Annoyed emoji, Emoji, Emoji faces">
                <a:extLst>
                  <a:ext uri="{FF2B5EF4-FFF2-40B4-BE49-F238E27FC236}">
                    <a16:creationId xmlns:a16="http://schemas.microsoft.com/office/drawing/2014/main" id="{A645E20D-67C4-EA4B-9F8B-85DF2B060E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22948" y="4238108"/>
                <a:ext cx="324812" cy="32481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96963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CA70-ECFE-FB43-A679-4B3A2AA68C6E}"/>
              </a:ext>
            </a:extLst>
          </p:cNvPr>
          <p:cNvSpPr>
            <a:spLocks noGrp="1"/>
          </p:cNvSpPr>
          <p:nvPr>
            <p:ph type="title"/>
          </p:nvPr>
        </p:nvSpPr>
        <p:spPr/>
        <p:txBody>
          <a:bodyPr/>
          <a:lstStyle/>
          <a:p>
            <a:r>
              <a:rPr lang="en-US" dirty="0"/>
              <a:t>Today’s talk</a:t>
            </a:r>
          </a:p>
        </p:txBody>
      </p:sp>
      <p:sp>
        <p:nvSpPr>
          <p:cNvPr id="3" name="Content Placeholder 2">
            <a:extLst>
              <a:ext uri="{FF2B5EF4-FFF2-40B4-BE49-F238E27FC236}">
                <a16:creationId xmlns:a16="http://schemas.microsoft.com/office/drawing/2014/main" id="{954726E9-FE67-3741-B242-54AE5FE8CE07}"/>
              </a:ext>
            </a:extLst>
          </p:cNvPr>
          <p:cNvSpPr>
            <a:spLocks noGrp="1"/>
          </p:cNvSpPr>
          <p:nvPr>
            <p:ph idx="1"/>
          </p:nvPr>
        </p:nvSpPr>
        <p:spPr>
          <a:xfrm>
            <a:off x="707231" y="1527242"/>
            <a:ext cx="8872538" cy="4747097"/>
          </a:xfrm>
        </p:spPr>
        <p:txBody>
          <a:bodyPr>
            <a:normAutofit/>
          </a:bodyPr>
          <a:lstStyle/>
          <a:p>
            <a:pPr marL="0" indent="0">
              <a:buNone/>
            </a:pPr>
            <a:r>
              <a:rPr lang="en-US"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A. </a:t>
            </a:r>
            <a:r>
              <a:rPr lang="en-US" b="1"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Introduction</a:t>
            </a:r>
            <a:r>
              <a:rPr lang="en-US" dirty="0">
                <a:solidFill>
                  <a:schemeClr val="bg1">
                    <a:lumMod val="65000"/>
                  </a:schemeClr>
                </a:solidFill>
                <a:latin typeface="Helvetica Neue" panose="02000503000000020004" pitchFamily="2" charset="0"/>
                <a:ea typeface="Helvetica Neue" panose="02000503000000020004" pitchFamily="2" charset="0"/>
                <a:cs typeface="Helvetica Neue" panose="02000503000000020004" pitchFamily="2" charset="0"/>
              </a:rPr>
              <a:t> | (Non-)exhaustivity in Qs and As</a:t>
            </a: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B. </a:t>
            </a:r>
            <a:r>
              <a:rPr lang="en-US" b="1" dirty="0">
                <a:latin typeface="Helvetica Neue" panose="02000503000000020004" pitchFamily="2" charset="0"/>
                <a:ea typeface="Helvetica Neue" panose="02000503000000020004" pitchFamily="2" charset="0"/>
                <a:cs typeface="Helvetica Neue" panose="02000503000000020004" pitchFamily="2" charset="0"/>
              </a:rPr>
              <a:t>MS </a:t>
            </a:r>
            <a:r>
              <a:rPr lang="en-US" dirty="0">
                <a:latin typeface="Helvetica Neue" panose="02000503000000020004" pitchFamily="2" charset="0"/>
                <a:ea typeface="Helvetica Neue" panose="02000503000000020004" pitchFamily="2" charset="0"/>
                <a:cs typeface="Helvetica Neue" panose="02000503000000020004" pitchFamily="2" charset="0"/>
              </a:rPr>
              <a:t>|</a:t>
            </a:r>
            <a:r>
              <a:rPr lang="en-US" b="1" dirty="0">
                <a:latin typeface="Helvetica Neue" panose="02000503000000020004" pitchFamily="2" charset="0"/>
                <a:ea typeface="Helvetica Neue" panose="02000503000000020004" pitchFamily="2" charset="0"/>
                <a:cs typeface="Helvetica Neue" panose="02000503000000020004" pitchFamily="2" charset="0"/>
              </a:rPr>
              <a:t> </a:t>
            </a:r>
            <a:r>
              <a:rPr lang="en-US" dirty="0">
                <a:latin typeface="Helvetica Neue" panose="02000503000000020004" pitchFamily="2" charset="0"/>
                <a:ea typeface="Helvetica Neue" panose="02000503000000020004" pitchFamily="2" charset="0"/>
                <a:cs typeface="Helvetica Neue" panose="02000503000000020004" pitchFamily="2" charset="0"/>
              </a:rPr>
              <a:t>The Modal Theory vs. The Goal Theory</a:t>
            </a: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C.</a:t>
            </a:r>
            <a:r>
              <a:rPr lang="en-US" b="1" dirty="0">
                <a:latin typeface="Helvetica Neue" panose="02000503000000020004" pitchFamily="2" charset="0"/>
                <a:ea typeface="Helvetica Neue" panose="02000503000000020004" pitchFamily="2" charset="0"/>
                <a:cs typeface="Helvetica Neue" panose="02000503000000020004" pitchFamily="2" charset="0"/>
              </a:rPr>
              <a:t> Experiment 1 </a:t>
            </a:r>
            <a:r>
              <a:rPr lang="en-US" dirty="0">
                <a:latin typeface="Helvetica Neue" panose="02000503000000020004" pitchFamily="2" charset="0"/>
                <a:ea typeface="Helvetica Neue" panose="02000503000000020004" pitchFamily="2" charset="0"/>
                <a:cs typeface="Helvetica Neue" panose="02000503000000020004" pitchFamily="2" charset="0"/>
              </a:rPr>
              <a:t>|</a:t>
            </a:r>
            <a:r>
              <a:rPr lang="en-US" b="1" dirty="0">
                <a:latin typeface="Helvetica Neue" panose="02000503000000020004" pitchFamily="2" charset="0"/>
                <a:ea typeface="Helvetica Neue" panose="02000503000000020004" pitchFamily="2" charset="0"/>
                <a:cs typeface="Helvetica Neue" panose="02000503000000020004" pitchFamily="2" charset="0"/>
              </a:rPr>
              <a:t> </a:t>
            </a:r>
            <a:r>
              <a:rPr lang="en-US" dirty="0">
                <a:latin typeface="Helvetica Neue" panose="02000503000000020004" pitchFamily="2" charset="0"/>
                <a:ea typeface="Helvetica Neue" panose="02000503000000020004" pitchFamily="2" charset="0"/>
                <a:cs typeface="Helvetica Neue" panose="02000503000000020004" pitchFamily="2" charset="0"/>
              </a:rPr>
              <a:t>Linguistic form</a:t>
            </a: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D. </a:t>
            </a:r>
            <a:r>
              <a:rPr lang="en-US" b="1" dirty="0">
                <a:latin typeface="Helvetica Neue" panose="02000503000000020004" pitchFamily="2" charset="0"/>
                <a:ea typeface="Helvetica Neue" panose="02000503000000020004" pitchFamily="2" charset="0"/>
                <a:cs typeface="Helvetica Neue" panose="02000503000000020004" pitchFamily="2" charset="0"/>
              </a:rPr>
              <a:t>Experiment 2</a:t>
            </a:r>
            <a:r>
              <a:rPr lang="en-US" dirty="0">
                <a:latin typeface="Helvetica Neue" panose="02000503000000020004" pitchFamily="2" charset="0"/>
                <a:ea typeface="Helvetica Neue" panose="02000503000000020004" pitchFamily="2" charset="0"/>
                <a:cs typeface="Helvetica Neue" panose="02000503000000020004" pitchFamily="2" charset="0"/>
              </a:rPr>
              <a:t> | Contextual goal</a:t>
            </a: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	</a:t>
            </a:r>
          </a:p>
          <a:p>
            <a:pPr marL="0" indent="0">
              <a:buNone/>
            </a:pPr>
            <a:r>
              <a:rPr lang="en-US" dirty="0">
                <a:latin typeface="Helvetica Neue" panose="02000503000000020004" pitchFamily="2" charset="0"/>
                <a:ea typeface="Helvetica Neue" panose="02000503000000020004" pitchFamily="2" charset="0"/>
                <a:cs typeface="Helvetica Neue" panose="02000503000000020004" pitchFamily="2" charset="0"/>
              </a:rPr>
              <a:t>E. </a:t>
            </a:r>
            <a:r>
              <a:rPr lang="en-US" b="1" dirty="0">
                <a:latin typeface="Helvetica Neue" panose="02000503000000020004" pitchFamily="2" charset="0"/>
                <a:ea typeface="Helvetica Neue" panose="02000503000000020004" pitchFamily="2" charset="0"/>
                <a:cs typeface="Helvetica Neue" panose="02000503000000020004" pitchFamily="2" charset="0"/>
              </a:rPr>
              <a:t>Conclusion </a:t>
            </a:r>
            <a:r>
              <a:rPr lang="en-US" dirty="0">
                <a:latin typeface="Helvetica Neue" panose="02000503000000020004" pitchFamily="2" charset="0"/>
                <a:ea typeface="Helvetica Neue" panose="02000503000000020004" pitchFamily="2" charset="0"/>
                <a:cs typeface="Helvetica Neue" panose="02000503000000020004" pitchFamily="2" charset="0"/>
              </a:rPr>
              <a:t>| Dual licensing</a:t>
            </a:r>
            <a:endParaRPr lang="en-US"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Slide Number Placeholder 4">
            <a:extLst>
              <a:ext uri="{FF2B5EF4-FFF2-40B4-BE49-F238E27FC236}">
                <a16:creationId xmlns:a16="http://schemas.microsoft.com/office/drawing/2014/main" id="{BC646B3B-F3A1-4447-951E-1C0149E66F73}"/>
              </a:ext>
            </a:extLst>
          </p:cNvPr>
          <p:cNvSpPr>
            <a:spLocks noGrp="1"/>
          </p:cNvSpPr>
          <p:nvPr>
            <p:ph type="sldNum" sz="quarter" idx="12"/>
          </p:nvPr>
        </p:nvSpPr>
        <p:spPr/>
        <p:txBody>
          <a:bodyPr/>
          <a:lstStyle/>
          <a:p>
            <a:fld id="{C37A6A5D-4452-2B46-A9F4-EDAA047C7BD2}" type="slidenum">
              <a:rPr lang="en-US" smtClean="0"/>
              <a:t>7</a:t>
            </a:fld>
            <a:endParaRPr lang="en-US"/>
          </a:p>
        </p:txBody>
      </p:sp>
    </p:spTree>
    <p:extLst>
      <p:ext uri="{BB962C8B-B14F-4D97-AF65-F5344CB8AC3E}">
        <p14:creationId xmlns:p14="http://schemas.microsoft.com/office/powerpoint/2010/main" val="325495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51F7BD79-4CE5-3A43-A1ED-132D209CBBAE}"/>
              </a:ext>
            </a:extLst>
          </p:cNvPr>
          <p:cNvGrpSpPr/>
          <p:nvPr/>
        </p:nvGrpSpPr>
        <p:grpSpPr>
          <a:xfrm>
            <a:off x="758732" y="1841775"/>
            <a:ext cx="8278703" cy="2352084"/>
            <a:chOff x="508634" y="2084187"/>
            <a:chExt cx="8278703" cy="2352084"/>
          </a:xfrm>
        </p:grpSpPr>
        <p:pic>
          <p:nvPicPr>
            <p:cNvPr id="4098" name="Picture 2" descr="Drake Hotline Bling Meme Blank Template - Imgflip">
              <a:extLst>
                <a:ext uri="{FF2B5EF4-FFF2-40B4-BE49-F238E27FC236}">
                  <a16:creationId xmlns:a16="http://schemas.microsoft.com/office/drawing/2014/main" id="{5342D229-F118-9449-B28E-40B9DE4EE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825015" y="2084187"/>
              <a:ext cx="2962322" cy="235208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a:extLst>
                <a:ext uri="{FF2B5EF4-FFF2-40B4-BE49-F238E27FC236}">
                  <a16:creationId xmlns:a16="http://schemas.microsoft.com/office/drawing/2014/main" id="{3D7BBA04-6E3B-3D4A-8C4A-D4C39699A509}"/>
                </a:ext>
              </a:extLst>
            </p:cNvPr>
            <p:cNvCxnSpPr/>
            <p:nvPr/>
          </p:nvCxnSpPr>
          <p:spPr>
            <a:xfrm flipH="1">
              <a:off x="508634" y="3108067"/>
              <a:ext cx="5339241"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65C8CA-54FA-1A46-A605-785B76A1B96C}"/>
              </a:ext>
            </a:extLst>
          </p:cNvPr>
          <p:cNvSpPr>
            <a:spLocks noGrp="1"/>
          </p:cNvSpPr>
          <p:nvPr>
            <p:ph type="title"/>
          </p:nvPr>
        </p:nvSpPr>
        <p:spPr/>
        <p:txBody>
          <a:bodyPr/>
          <a:lstStyle/>
          <a:p>
            <a:r>
              <a:rPr lang="en-US" dirty="0"/>
              <a:t>Form constraints</a:t>
            </a:r>
          </a:p>
        </p:txBody>
      </p:sp>
      <p:sp>
        <p:nvSpPr>
          <p:cNvPr id="4" name="Slide Number Placeholder 3">
            <a:extLst>
              <a:ext uri="{FF2B5EF4-FFF2-40B4-BE49-F238E27FC236}">
                <a16:creationId xmlns:a16="http://schemas.microsoft.com/office/drawing/2014/main" id="{511F0B4E-22EB-704C-AE3B-1C067FD8E93C}"/>
              </a:ext>
            </a:extLst>
          </p:cNvPr>
          <p:cNvSpPr>
            <a:spLocks noGrp="1"/>
          </p:cNvSpPr>
          <p:nvPr>
            <p:ph type="sldNum" sz="quarter" idx="12"/>
          </p:nvPr>
        </p:nvSpPr>
        <p:spPr/>
        <p:txBody>
          <a:bodyPr/>
          <a:lstStyle/>
          <a:p>
            <a:fld id="{C37A6A5D-4452-2B46-A9F4-EDAA047C7BD2}" type="slidenum">
              <a:rPr lang="en-US" smtClean="0"/>
              <a:t>8</a:t>
            </a:fld>
            <a:endParaRPr lang="en-US"/>
          </a:p>
        </p:txBody>
      </p:sp>
      <p:sp>
        <p:nvSpPr>
          <p:cNvPr id="5" name="TextBox 4">
            <a:extLst>
              <a:ext uri="{FF2B5EF4-FFF2-40B4-BE49-F238E27FC236}">
                <a16:creationId xmlns:a16="http://schemas.microsoft.com/office/drawing/2014/main" id="{51CEBC96-2995-AD43-8E6D-0B9C605A50F6}"/>
              </a:ext>
            </a:extLst>
          </p:cNvPr>
          <p:cNvSpPr txBox="1"/>
          <p:nvPr/>
        </p:nvSpPr>
        <p:spPr>
          <a:xfrm>
            <a:off x="1117252" y="2009243"/>
            <a:ext cx="6589395" cy="553998"/>
          </a:xfrm>
          <a:prstGeom prst="rect">
            <a:avLst/>
          </a:prstGeom>
          <a:noFill/>
        </p:spPr>
        <p:txBody>
          <a:bodyPr wrap="square" rtlCol="0">
            <a:spAutoFit/>
          </a:bodyPr>
          <a:lstStyle/>
          <a:p>
            <a:r>
              <a:rPr lang="en-US" sz="3000" dirty="0">
                <a:latin typeface="Helvetica Neue" panose="02000503000000020004" pitchFamily="2" charset="0"/>
                <a:ea typeface="Helvetica Neue" panose="02000503000000020004" pitchFamily="2" charset="0"/>
                <a:cs typeface="Helvetica Neue" panose="02000503000000020004" pitchFamily="2" charset="0"/>
              </a:rPr>
              <a:t>Dana knows who came to the party.</a:t>
            </a:r>
          </a:p>
        </p:txBody>
      </p:sp>
      <p:sp>
        <p:nvSpPr>
          <p:cNvPr id="6" name="TextBox 5">
            <a:extLst>
              <a:ext uri="{FF2B5EF4-FFF2-40B4-BE49-F238E27FC236}">
                <a16:creationId xmlns:a16="http://schemas.microsoft.com/office/drawing/2014/main" id="{0267DB83-41A1-7B4C-9043-B136407BBD11}"/>
              </a:ext>
            </a:extLst>
          </p:cNvPr>
          <p:cNvSpPr txBox="1"/>
          <p:nvPr/>
        </p:nvSpPr>
        <p:spPr>
          <a:xfrm>
            <a:off x="1117252" y="3135691"/>
            <a:ext cx="6779420" cy="553998"/>
          </a:xfrm>
          <a:prstGeom prst="rect">
            <a:avLst/>
          </a:prstGeom>
          <a:noFill/>
        </p:spPr>
        <p:txBody>
          <a:bodyPr wrap="square" rtlCol="0">
            <a:spAutoFit/>
          </a:bodyPr>
          <a:lstStyle/>
          <a:p>
            <a:r>
              <a:rPr lang="en-US" sz="3000" dirty="0">
                <a:latin typeface="Helvetica Neue" panose="02000503000000020004" pitchFamily="2" charset="0"/>
                <a:ea typeface="Helvetica Neue" panose="02000503000000020004" pitchFamily="2" charset="0"/>
                <a:cs typeface="Helvetica Neue" panose="02000503000000020004" pitchFamily="2" charset="0"/>
              </a:rPr>
              <a:t>Dana knows where to find coffee.</a:t>
            </a:r>
          </a:p>
        </p:txBody>
      </p:sp>
      <p:sp>
        <p:nvSpPr>
          <p:cNvPr id="53" name="Oval 52">
            <a:extLst>
              <a:ext uri="{FF2B5EF4-FFF2-40B4-BE49-F238E27FC236}">
                <a16:creationId xmlns:a16="http://schemas.microsoft.com/office/drawing/2014/main" id="{144AA0A4-11CA-E442-8BB9-FBB74105E4A8}"/>
              </a:ext>
            </a:extLst>
          </p:cNvPr>
          <p:cNvSpPr/>
          <p:nvPr/>
        </p:nvSpPr>
        <p:spPr>
          <a:xfrm>
            <a:off x="5844396" y="4328650"/>
            <a:ext cx="2254212" cy="2157713"/>
          </a:xfrm>
          <a:prstGeom prst="ellipse">
            <a:avLst/>
          </a:prstGeom>
          <a:solidFill>
            <a:srgbClr val="B9B3F4"/>
          </a:solidFill>
          <a:ln>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ED2DA541-1696-C547-85A0-1C618017E5FA}"/>
              </a:ext>
            </a:extLst>
          </p:cNvPr>
          <p:cNvGrpSpPr/>
          <p:nvPr/>
        </p:nvGrpSpPr>
        <p:grpSpPr>
          <a:xfrm>
            <a:off x="4186208" y="2009243"/>
            <a:ext cx="3896823" cy="4502815"/>
            <a:chOff x="4439126" y="2009243"/>
            <a:chExt cx="3896823" cy="4502815"/>
          </a:xfrm>
        </p:grpSpPr>
        <p:grpSp>
          <p:nvGrpSpPr>
            <p:cNvPr id="19" name="Group 18">
              <a:extLst>
                <a:ext uri="{FF2B5EF4-FFF2-40B4-BE49-F238E27FC236}">
                  <a16:creationId xmlns:a16="http://schemas.microsoft.com/office/drawing/2014/main" id="{AB0C1D19-2A3B-8D48-BEE4-F8C09DB104B3}"/>
                </a:ext>
              </a:extLst>
            </p:cNvPr>
            <p:cNvGrpSpPr/>
            <p:nvPr/>
          </p:nvGrpSpPr>
          <p:grpSpPr>
            <a:xfrm>
              <a:off x="4439126" y="2009243"/>
              <a:ext cx="1533767" cy="1742718"/>
              <a:chOff x="3554730" y="2263140"/>
              <a:chExt cx="1533767" cy="1742718"/>
            </a:xfrm>
          </p:grpSpPr>
          <p:sp>
            <p:nvSpPr>
              <p:cNvPr id="11" name="Rectangle 10">
                <a:extLst>
                  <a:ext uri="{FF2B5EF4-FFF2-40B4-BE49-F238E27FC236}">
                    <a16:creationId xmlns:a16="http://schemas.microsoft.com/office/drawing/2014/main" id="{CE993DE1-88F5-5047-B964-C41084C86FC6}"/>
                  </a:ext>
                </a:extLst>
              </p:cNvPr>
              <p:cNvSpPr/>
              <p:nvPr/>
            </p:nvSpPr>
            <p:spPr>
              <a:xfrm>
                <a:off x="3554730" y="2263140"/>
                <a:ext cx="1021558" cy="585134"/>
              </a:xfrm>
              <a:prstGeom prst="rect">
                <a:avLst/>
              </a:prstGeom>
              <a:solidFill>
                <a:srgbClr val="FFB1AB">
                  <a:alpha val="50196"/>
                </a:srgbClr>
              </a:solid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AFE922-947F-CD40-B65D-D888C23B30B6}"/>
                  </a:ext>
                </a:extLst>
              </p:cNvPr>
              <p:cNvSpPr/>
              <p:nvPr/>
            </p:nvSpPr>
            <p:spPr>
              <a:xfrm>
                <a:off x="3846911" y="3420724"/>
                <a:ext cx="1241586" cy="585134"/>
              </a:xfrm>
              <a:prstGeom prst="rect">
                <a:avLst/>
              </a:prstGeom>
              <a:solidFill>
                <a:srgbClr val="B9B3F4">
                  <a:alpha val="50196"/>
                </a:srgbClr>
              </a:solid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615520C-769A-204C-B22B-BB74377D97C3}"/>
                  </a:ext>
                </a:extLst>
              </p:cNvPr>
              <p:cNvCxnSpPr>
                <a:cxnSpLocks/>
                <a:stCxn id="11" idx="2"/>
                <a:endCxn id="12" idx="0"/>
              </p:cNvCxnSpPr>
              <p:nvPr/>
            </p:nvCxnSpPr>
            <p:spPr>
              <a:xfrm>
                <a:off x="4065509" y="2848274"/>
                <a:ext cx="402195" cy="5724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81003B83-1391-B844-B204-29EEEF73F258}"/>
                </a:ext>
              </a:extLst>
            </p:cNvPr>
            <p:cNvSpPr txBox="1"/>
            <p:nvPr/>
          </p:nvSpPr>
          <p:spPr>
            <a:xfrm>
              <a:off x="6213540" y="4803148"/>
              <a:ext cx="1990605" cy="1107996"/>
            </a:xfrm>
            <a:prstGeom prst="rect">
              <a:avLst/>
            </a:prstGeom>
            <a:noFill/>
          </p:spPr>
          <p:txBody>
            <a:bodyPr wrap="square" rtlCol="0">
              <a:spAutoFit/>
            </a:bodyPr>
            <a:lstStyle/>
            <a:p>
              <a:pPr algn="ctr"/>
              <a:r>
                <a:rPr lang="en-US" b="1" dirty="0">
                  <a:latin typeface="Helvetica Neue" panose="02000503000000020004" pitchFamily="2" charset="0"/>
                  <a:ea typeface="Helvetica Neue" panose="02000503000000020004" pitchFamily="2" charset="0"/>
                  <a:cs typeface="Helvetica Neue" panose="02000503000000020004" pitchFamily="2" charset="0"/>
                </a:rPr>
                <a:t>◇ Modal &amp; -FIN</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200" dirty="0">
                  <a:latin typeface="Helvetica Neue" panose="02000503000000020004" pitchFamily="2" charset="0"/>
                  <a:ea typeface="Helvetica Neue" panose="02000503000000020004" pitchFamily="2" charset="0"/>
                  <a:cs typeface="Helvetica Neue" panose="02000503000000020004" pitchFamily="2" charset="0"/>
                </a:rPr>
                <a:t>George 2011, Ch6; Nicolae 2014; Fox 2014;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Dayal</a:t>
              </a:r>
              <a:r>
                <a:rPr lang="en-US" sz="1200" dirty="0">
                  <a:latin typeface="Helvetica Neue" panose="02000503000000020004" pitchFamily="2" charset="0"/>
                  <a:ea typeface="Helvetica Neue" panose="02000503000000020004" pitchFamily="2" charset="0"/>
                  <a:cs typeface="Helvetica Neue" panose="02000503000000020004" pitchFamily="2" charset="0"/>
                </a:rPr>
                <a:t> 2016; Xiang 2016, 2020; Bhatt 1999 for -FIN</a:t>
              </a:r>
            </a:p>
          </p:txBody>
        </p:sp>
        <p:sp>
          <p:nvSpPr>
            <p:cNvPr id="42" name="Oval 41">
              <a:extLst>
                <a:ext uri="{FF2B5EF4-FFF2-40B4-BE49-F238E27FC236}">
                  <a16:creationId xmlns:a16="http://schemas.microsoft.com/office/drawing/2014/main" id="{06CBD119-6011-1046-8F0F-9D72D14C8908}"/>
                </a:ext>
              </a:extLst>
            </p:cNvPr>
            <p:cNvSpPr/>
            <p:nvPr/>
          </p:nvSpPr>
          <p:spPr>
            <a:xfrm>
              <a:off x="6081737" y="4354345"/>
              <a:ext cx="2254212" cy="215771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DC7FAC94-7775-EE49-8B89-7932F16675FA}"/>
              </a:ext>
            </a:extLst>
          </p:cNvPr>
          <p:cNvGrpSpPr/>
          <p:nvPr/>
        </p:nvGrpSpPr>
        <p:grpSpPr>
          <a:xfrm>
            <a:off x="3374677" y="2009243"/>
            <a:ext cx="2116412" cy="3976583"/>
            <a:chOff x="3627595" y="2009243"/>
            <a:chExt cx="2116412" cy="3976583"/>
          </a:xfrm>
        </p:grpSpPr>
        <p:grpSp>
          <p:nvGrpSpPr>
            <p:cNvPr id="18" name="Group 17">
              <a:extLst>
                <a:ext uri="{FF2B5EF4-FFF2-40B4-BE49-F238E27FC236}">
                  <a16:creationId xmlns:a16="http://schemas.microsoft.com/office/drawing/2014/main" id="{2E4E4D48-6253-7648-9EB8-A94FD45711A3}"/>
                </a:ext>
              </a:extLst>
            </p:cNvPr>
            <p:cNvGrpSpPr/>
            <p:nvPr/>
          </p:nvGrpSpPr>
          <p:grpSpPr>
            <a:xfrm>
              <a:off x="3627595" y="2009243"/>
              <a:ext cx="1103711" cy="1742718"/>
              <a:chOff x="2743199" y="2263140"/>
              <a:chExt cx="1103711" cy="1742718"/>
            </a:xfrm>
          </p:grpSpPr>
          <p:sp>
            <p:nvSpPr>
              <p:cNvPr id="9" name="Rectangle 8">
                <a:extLst>
                  <a:ext uri="{FF2B5EF4-FFF2-40B4-BE49-F238E27FC236}">
                    <a16:creationId xmlns:a16="http://schemas.microsoft.com/office/drawing/2014/main" id="{3A32DD27-3F5A-7044-823C-0058FD444858}"/>
                  </a:ext>
                </a:extLst>
              </p:cNvPr>
              <p:cNvSpPr/>
              <p:nvPr/>
            </p:nvSpPr>
            <p:spPr>
              <a:xfrm>
                <a:off x="2743199" y="2263140"/>
                <a:ext cx="811531" cy="585134"/>
              </a:xfrm>
              <a:prstGeom prst="rect">
                <a:avLst/>
              </a:prstGeom>
              <a:solidFill>
                <a:srgbClr val="FFB1AB">
                  <a:alpha val="50196"/>
                </a:srgbClr>
              </a:solid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49FC28-7CC4-BE4C-9895-3648B551B15F}"/>
                  </a:ext>
                </a:extLst>
              </p:cNvPr>
              <p:cNvSpPr/>
              <p:nvPr/>
            </p:nvSpPr>
            <p:spPr>
              <a:xfrm>
                <a:off x="2743199" y="3420724"/>
                <a:ext cx="1103711" cy="585134"/>
              </a:xfrm>
              <a:prstGeom prst="rect">
                <a:avLst/>
              </a:prstGeom>
              <a:solidFill>
                <a:srgbClr val="B9B3F4">
                  <a:alpha val="50196"/>
                </a:srgbClr>
              </a:solid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A74911-C2D2-724E-B1D1-5A33F625820A}"/>
                  </a:ext>
                </a:extLst>
              </p:cNvPr>
              <p:cNvCxnSpPr>
                <a:cxnSpLocks/>
                <a:stCxn id="9" idx="2"/>
                <a:endCxn id="10" idx="0"/>
              </p:cNvCxnSpPr>
              <p:nvPr/>
            </p:nvCxnSpPr>
            <p:spPr>
              <a:xfrm>
                <a:off x="3148965" y="2848274"/>
                <a:ext cx="146090" cy="5724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4B167045-1634-3B41-841D-DEA8532D6D27}"/>
                </a:ext>
              </a:extLst>
            </p:cNvPr>
            <p:cNvGrpSpPr/>
            <p:nvPr/>
          </p:nvGrpSpPr>
          <p:grpSpPr>
            <a:xfrm>
              <a:off x="4050384" y="4364704"/>
              <a:ext cx="1693623" cy="1621122"/>
              <a:chOff x="4050384" y="4364704"/>
              <a:chExt cx="1693623" cy="1621122"/>
            </a:xfrm>
          </p:grpSpPr>
          <p:sp>
            <p:nvSpPr>
              <p:cNvPr id="39" name="TextBox 38">
                <a:extLst>
                  <a:ext uri="{FF2B5EF4-FFF2-40B4-BE49-F238E27FC236}">
                    <a16:creationId xmlns:a16="http://schemas.microsoft.com/office/drawing/2014/main" id="{0F44B291-3C43-7E42-BFD8-8987BC1126D4}"/>
                  </a:ext>
                </a:extLst>
              </p:cNvPr>
              <p:cNvSpPr txBox="1"/>
              <p:nvPr/>
            </p:nvSpPr>
            <p:spPr>
              <a:xfrm>
                <a:off x="4067805" y="4634287"/>
                <a:ext cx="1658782" cy="1107996"/>
              </a:xfrm>
              <a:prstGeom prst="rect">
                <a:avLst/>
              </a:prstGeom>
              <a:noFill/>
            </p:spPr>
            <p:txBody>
              <a:bodyPr wrap="square" rtlCol="0">
                <a:spAutoFit/>
              </a:bodyPr>
              <a:lstStyle/>
              <a:p>
                <a:pPr algn="ctr"/>
                <a:r>
                  <a:rPr lang="en-US" b="1" dirty="0">
                    <a:latin typeface="Helvetica Neue" panose="02000503000000020004" pitchFamily="2" charset="0"/>
                    <a:ea typeface="Helvetica Neue" panose="02000503000000020004" pitchFamily="2" charset="0"/>
                    <a:cs typeface="Helvetica Neue" panose="02000503000000020004" pitchFamily="2" charset="0"/>
                  </a:rPr>
                  <a:t>Wh-Word</a:t>
                </a:r>
              </a:p>
              <a:p>
                <a:pPr algn="ctr"/>
                <a:r>
                  <a:rPr lang="en-US" sz="1200" dirty="0" err="1">
                    <a:latin typeface="Helvetica Neue" panose="02000503000000020004" pitchFamily="2" charset="0"/>
                    <a:ea typeface="Helvetica Neue" panose="02000503000000020004" pitchFamily="2" charset="0"/>
                    <a:cs typeface="Helvetica Neue" panose="02000503000000020004" pitchFamily="2" charset="0"/>
                  </a:rPr>
                  <a:t>Hintikka</a:t>
                </a:r>
                <a:r>
                  <a:rPr lang="en-US" sz="1200" dirty="0">
                    <a:latin typeface="Helvetica Neue" panose="02000503000000020004" pitchFamily="2" charset="0"/>
                    <a:ea typeface="Helvetica Neue" panose="02000503000000020004" pitchFamily="2" charset="0"/>
                    <a:cs typeface="Helvetica Neue" panose="02000503000000020004" pitchFamily="2" charset="0"/>
                  </a:rPr>
                  <a:t> 1976; Ginzburg 1995; Asher &amp;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Lascarides</a:t>
                </a:r>
                <a:r>
                  <a:rPr lang="en-US" sz="1200" dirty="0">
                    <a:latin typeface="Helvetica Neue" panose="02000503000000020004" pitchFamily="2" charset="0"/>
                    <a:ea typeface="Helvetica Neue" panose="02000503000000020004" pitchFamily="2" charset="0"/>
                    <a:cs typeface="Helvetica Neue" panose="02000503000000020004" pitchFamily="2" charset="0"/>
                  </a:rPr>
                  <a:t> 1998</a:t>
                </a:r>
              </a:p>
            </p:txBody>
          </p:sp>
          <p:sp>
            <p:nvSpPr>
              <p:cNvPr id="44" name="Oval 43">
                <a:extLst>
                  <a:ext uri="{FF2B5EF4-FFF2-40B4-BE49-F238E27FC236}">
                    <a16:creationId xmlns:a16="http://schemas.microsoft.com/office/drawing/2014/main" id="{CDB928E6-F48A-5B42-A6FA-7F392B1B689A}"/>
                  </a:ext>
                </a:extLst>
              </p:cNvPr>
              <p:cNvSpPr/>
              <p:nvPr/>
            </p:nvSpPr>
            <p:spPr>
              <a:xfrm>
                <a:off x="4050384" y="4364704"/>
                <a:ext cx="1693623" cy="162112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9" name="Group 48">
            <a:extLst>
              <a:ext uri="{FF2B5EF4-FFF2-40B4-BE49-F238E27FC236}">
                <a16:creationId xmlns:a16="http://schemas.microsoft.com/office/drawing/2014/main" id="{7D895670-6609-1244-B009-C611EB4E9092}"/>
              </a:ext>
            </a:extLst>
          </p:cNvPr>
          <p:cNvGrpSpPr/>
          <p:nvPr/>
        </p:nvGrpSpPr>
        <p:grpSpPr>
          <a:xfrm>
            <a:off x="-321203" y="2009243"/>
            <a:ext cx="3780939" cy="5366145"/>
            <a:chOff x="-39101" y="2009243"/>
            <a:chExt cx="3780939" cy="5366145"/>
          </a:xfrm>
        </p:grpSpPr>
        <p:grpSp>
          <p:nvGrpSpPr>
            <p:cNvPr id="20" name="Group 19">
              <a:extLst>
                <a:ext uri="{FF2B5EF4-FFF2-40B4-BE49-F238E27FC236}">
                  <a16:creationId xmlns:a16="http://schemas.microsoft.com/office/drawing/2014/main" id="{6EF19F16-3FD1-574D-80BD-C684F3391D70}"/>
                </a:ext>
              </a:extLst>
            </p:cNvPr>
            <p:cNvGrpSpPr/>
            <p:nvPr/>
          </p:nvGrpSpPr>
          <p:grpSpPr>
            <a:xfrm>
              <a:off x="2386009" y="2009243"/>
              <a:ext cx="1251585" cy="1742718"/>
              <a:chOff x="2753198" y="2325412"/>
              <a:chExt cx="1251585" cy="1742718"/>
            </a:xfrm>
          </p:grpSpPr>
          <p:sp>
            <p:nvSpPr>
              <p:cNvPr id="21" name="Rectangle 20">
                <a:extLst>
                  <a:ext uri="{FF2B5EF4-FFF2-40B4-BE49-F238E27FC236}">
                    <a16:creationId xmlns:a16="http://schemas.microsoft.com/office/drawing/2014/main" id="{45FDB99B-0978-1A45-BDE7-DEC34F90E784}"/>
                  </a:ext>
                </a:extLst>
              </p:cNvPr>
              <p:cNvSpPr/>
              <p:nvPr/>
            </p:nvSpPr>
            <p:spPr>
              <a:xfrm>
                <a:off x="2787489" y="2325412"/>
                <a:ext cx="1183005" cy="585134"/>
              </a:xfrm>
              <a:prstGeom prst="rect">
                <a:avLst/>
              </a:prstGeom>
              <a:solidFill>
                <a:srgbClr val="FFB1AB">
                  <a:alpha val="50196"/>
                </a:srgbClr>
              </a:solidFill>
              <a:ln w="38100">
                <a:solidFill>
                  <a:srgbClr val="FFB1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3C58BD9-6A66-444F-B48A-EAEE36A6D927}"/>
                  </a:ext>
                </a:extLst>
              </p:cNvPr>
              <p:cNvSpPr/>
              <p:nvPr/>
            </p:nvSpPr>
            <p:spPr>
              <a:xfrm>
                <a:off x="2753198" y="3482996"/>
                <a:ext cx="1251585" cy="585134"/>
              </a:xfrm>
              <a:prstGeom prst="rect">
                <a:avLst/>
              </a:prstGeom>
              <a:solidFill>
                <a:srgbClr val="B9B3F4">
                  <a:alpha val="50196"/>
                </a:srgbClr>
              </a:solidFill>
              <a:ln w="38100">
                <a:solidFill>
                  <a:srgbClr val="B9B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C5437F7B-7B19-1747-AC73-0890339138AF}"/>
                  </a:ext>
                </a:extLst>
              </p:cNvPr>
              <p:cNvCxnSpPr>
                <a:cxnSpLocks/>
                <a:stCxn id="21" idx="2"/>
                <a:endCxn id="22" idx="0"/>
              </p:cNvCxnSpPr>
              <p:nvPr/>
            </p:nvCxnSpPr>
            <p:spPr>
              <a:xfrm flipH="1">
                <a:off x="3378991" y="2910546"/>
                <a:ext cx="1" cy="5724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D86E5680-5E5E-5F4E-9117-5D2E0B467D68}"/>
                </a:ext>
              </a:extLst>
            </p:cNvPr>
            <p:cNvGrpSpPr/>
            <p:nvPr/>
          </p:nvGrpSpPr>
          <p:grpSpPr>
            <a:xfrm>
              <a:off x="-39101" y="3754108"/>
              <a:ext cx="3780939" cy="3621280"/>
              <a:chOff x="-39101" y="3754108"/>
              <a:chExt cx="3780939" cy="3621280"/>
            </a:xfrm>
          </p:grpSpPr>
          <p:sp>
            <p:nvSpPr>
              <p:cNvPr id="37" name="TextBox 36">
                <a:extLst>
                  <a:ext uri="{FF2B5EF4-FFF2-40B4-BE49-F238E27FC236}">
                    <a16:creationId xmlns:a16="http://schemas.microsoft.com/office/drawing/2014/main" id="{D233134F-6B12-4846-82D8-3AC4F1A87E48}"/>
                  </a:ext>
                </a:extLst>
              </p:cNvPr>
              <p:cNvSpPr txBox="1"/>
              <p:nvPr/>
            </p:nvSpPr>
            <p:spPr>
              <a:xfrm>
                <a:off x="494512" y="4262139"/>
                <a:ext cx="2856044" cy="2492990"/>
              </a:xfrm>
              <a:prstGeom prst="rect">
                <a:avLst/>
              </a:prstGeom>
              <a:noFill/>
            </p:spPr>
            <p:txBody>
              <a:bodyPr wrap="square" rtlCol="0">
                <a:spAutoFit/>
              </a:bodyPr>
              <a:lstStyle/>
              <a:p>
                <a:pPr algn="ctr"/>
                <a:r>
                  <a:rPr lang="en-US" b="1" dirty="0">
                    <a:latin typeface="Helvetica Neue" panose="02000503000000020004" pitchFamily="2" charset="0"/>
                    <a:ea typeface="Helvetica Neue" panose="02000503000000020004" pitchFamily="2" charset="0"/>
                    <a:cs typeface="Helvetica Neue" panose="02000503000000020004" pitchFamily="2" charset="0"/>
                  </a:rPr>
                  <a:t>Matrix Verbs: weak vs. strong MA</a:t>
                </a:r>
              </a:p>
              <a:p>
                <a:pPr algn="ctr"/>
                <a:r>
                  <a:rPr lang="en-US" sz="1200" dirty="0" err="1">
                    <a:latin typeface="Helvetica Neue" panose="02000503000000020004" pitchFamily="2" charset="0"/>
                    <a:ea typeface="Helvetica Neue" panose="02000503000000020004" pitchFamily="2" charset="0"/>
                    <a:cs typeface="Helvetica Neue" panose="02000503000000020004" pitchFamily="2" charset="0"/>
                  </a:rPr>
                  <a:t>Karttunen</a:t>
                </a:r>
                <a:r>
                  <a:rPr lang="en-US" sz="1200" dirty="0">
                    <a:latin typeface="Helvetica Neue" panose="02000503000000020004" pitchFamily="2" charset="0"/>
                    <a:ea typeface="Helvetica Neue" panose="02000503000000020004" pitchFamily="2" charset="0"/>
                    <a:cs typeface="Helvetica Neue" panose="02000503000000020004" pitchFamily="2" charset="0"/>
                  </a:rPr>
                  <a:t> 1977;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Groenendijk</a:t>
                </a:r>
                <a:r>
                  <a:rPr lang="en-US" sz="1200" dirty="0">
                    <a:latin typeface="Helvetica Neue" panose="02000503000000020004" pitchFamily="2" charset="0"/>
                    <a:ea typeface="Helvetica Neue" panose="02000503000000020004" pitchFamily="2" charset="0"/>
                    <a:cs typeface="Helvetica Neue" panose="02000503000000020004" pitchFamily="2" charset="0"/>
                  </a:rPr>
                  <a:t> &amp;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Stokhof</a:t>
                </a:r>
                <a:r>
                  <a:rPr lang="en-US" sz="1200" dirty="0">
                    <a:latin typeface="Helvetica Neue" panose="02000503000000020004" pitchFamily="2" charset="0"/>
                    <a:ea typeface="Helvetica Neue" panose="02000503000000020004" pitchFamily="2" charset="0"/>
                    <a:cs typeface="Helvetica Neue" panose="02000503000000020004" pitchFamily="2" charset="0"/>
                  </a:rPr>
                  <a:t> 1982, 1984; Berman 1991; Heim 1994; Ginzburg 1995;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Lahiri</a:t>
                </a:r>
                <a:r>
                  <a:rPr lang="en-US" sz="1200" dirty="0">
                    <a:latin typeface="Helvetica Neue" panose="02000503000000020004" pitchFamily="2" charset="0"/>
                    <a:ea typeface="Helvetica Neue" panose="02000503000000020004" pitchFamily="2" charset="0"/>
                    <a:cs typeface="Helvetica Neue" panose="02000503000000020004" pitchFamily="2" charset="0"/>
                  </a:rPr>
                  <a:t> 2002; Spector 2005;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Guerzoni</a:t>
                </a:r>
                <a:r>
                  <a:rPr lang="en-US" sz="1200" dirty="0">
                    <a:latin typeface="Helvetica Neue" panose="02000503000000020004" pitchFamily="2" charset="0"/>
                    <a:ea typeface="Helvetica Neue" panose="02000503000000020004" pitchFamily="2" charset="0"/>
                    <a:cs typeface="Helvetica Neue" panose="02000503000000020004" pitchFamily="2" charset="0"/>
                  </a:rPr>
                  <a:t> &amp;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Sharvit</a:t>
                </a:r>
                <a:r>
                  <a:rPr lang="en-US" sz="1200" dirty="0">
                    <a:latin typeface="Helvetica Neue" panose="02000503000000020004" pitchFamily="2" charset="0"/>
                    <a:ea typeface="Helvetica Neue" panose="02000503000000020004" pitchFamily="2" charset="0"/>
                    <a:cs typeface="Helvetica Neue" panose="02000503000000020004" pitchFamily="2" charset="0"/>
                  </a:rPr>
                  <a:t> 2007;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Egré</a:t>
                </a:r>
                <a:r>
                  <a:rPr lang="en-US" sz="1200" dirty="0">
                    <a:latin typeface="Helvetica Neue" panose="02000503000000020004" pitchFamily="2" charset="0"/>
                    <a:ea typeface="Helvetica Neue" panose="02000503000000020004" pitchFamily="2" charset="0"/>
                    <a:cs typeface="Helvetica Neue" panose="02000503000000020004" pitchFamily="2" charset="0"/>
                  </a:rPr>
                  <a:t> 2008; Zimmermann 2010;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Klinedinst</a:t>
                </a:r>
                <a:r>
                  <a:rPr lang="en-US" sz="1200" dirty="0">
                    <a:latin typeface="Helvetica Neue" panose="02000503000000020004" pitchFamily="2" charset="0"/>
                    <a:ea typeface="Helvetica Neue" panose="02000503000000020004" pitchFamily="2" charset="0"/>
                    <a:cs typeface="Helvetica Neue" panose="02000503000000020004" pitchFamily="2" charset="0"/>
                  </a:rPr>
                  <a:t> &amp; Rothschild 2011; George 2011; Theiler 2014; Romero 2015; Spector &amp;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Egré</a:t>
                </a:r>
                <a:r>
                  <a:rPr lang="en-US" sz="1200" dirty="0">
                    <a:latin typeface="Helvetica Neue" panose="02000503000000020004" pitchFamily="2" charset="0"/>
                    <a:ea typeface="Helvetica Neue" panose="02000503000000020004" pitchFamily="2" charset="0"/>
                    <a:cs typeface="Helvetica Neue" panose="02000503000000020004" pitchFamily="2" charset="0"/>
                  </a:rPr>
                  <a:t> 2015;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Uegaki</a:t>
                </a:r>
                <a:r>
                  <a:rPr lang="en-US" sz="1200" dirty="0">
                    <a:latin typeface="Helvetica Neue" panose="02000503000000020004" pitchFamily="2" charset="0"/>
                    <a:ea typeface="Helvetica Neue" panose="02000503000000020004" pitchFamily="2" charset="0"/>
                    <a:cs typeface="Helvetica Neue" panose="02000503000000020004" pitchFamily="2" charset="0"/>
                  </a:rPr>
                  <a:t> 2015; Theiler,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Roelofson</a:t>
                </a:r>
                <a:r>
                  <a:rPr lang="en-US" sz="1200" dirty="0">
                    <a:latin typeface="Helvetica Neue" panose="02000503000000020004" pitchFamily="2" charset="0"/>
                    <a:ea typeface="Helvetica Neue" panose="02000503000000020004" pitchFamily="2" charset="0"/>
                    <a:cs typeface="Helvetica Neue" panose="02000503000000020004" pitchFamily="2" charset="0"/>
                  </a:rPr>
                  <a:t>, &amp;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Aloni</a:t>
                </a:r>
                <a:r>
                  <a:rPr lang="en-US" sz="1200" dirty="0">
                    <a:latin typeface="Helvetica Neue" panose="02000503000000020004" pitchFamily="2" charset="0"/>
                    <a:ea typeface="Helvetica Neue" panose="02000503000000020004" pitchFamily="2" charset="0"/>
                    <a:cs typeface="Helvetica Neue" panose="02000503000000020004" pitchFamily="2" charset="0"/>
                  </a:rPr>
                  <a:t> 2019; Mayr 2019;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Uegaki</a:t>
                </a:r>
                <a:r>
                  <a:rPr lang="en-US" sz="1200" dirty="0">
                    <a:latin typeface="Helvetica Neue" panose="02000503000000020004" pitchFamily="2" charset="0"/>
                    <a:ea typeface="Helvetica Neue" panose="02000503000000020004" pitchFamily="2" charset="0"/>
                    <a:cs typeface="Helvetica Neue" panose="02000503000000020004" pitchFamily="2" charset="0"/>
                  </a:rPr>
                  <a:t> &amp;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Sudo</a:t>
                </a:r>
                <a:r>
                  <a:rPr lang="en-US" sz="1200" dirty="0">
                    <a:latin typeface="Helvetica Neue" panose="02000503000000020004" pitchFamily="2" charset="0"/>
                    <a:ea typeface="Helvetica Neue" panose="02000503000000020004" pitchFamily="2" charset="0"/>
                    <a:cs typeface="Helvetica Neue" panose="02000503000000020004" pitchFamily="2" charset="0"/>
                  </a:rPr>
                  <a:t> 2019,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a.o.</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 name="Oval 44">
                <a:extLst>
                  <a:ext uri="{FF2B5EF4-FFF2-40B4-BE49-F238E27FC236}">
                    <a16:creationId xmlns:a16="http://schemas.microsoft.com/office/drawing/2014/main" id="{BFF1D97A-5E32-1D41-9619-ADB7CBB79E69}"/>
                  </a:ext>
                </a:extLst>
              </p:cNvPr>
              <p:cNvSpPr/>
              <p:nvPr/>
            </p:nvSpPr>
            <p:spPr>
              <a:xfrm>
                <a:off x="-39101" y="3754108"/>
                <a:ext cx="3780939" cy="362128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7" name="TextBox 6">
            <a:extLst>
              <a:ext uri="{FF2B5EF4-FFF2-40B4-BE49-F238E27FC236}">
                <a16:creationId xmlns:a16="http://schemas.microsoft.com/office/drawing/2014/main" id="{CDDE99DA-D0E2-8F49-B8D3-398B694E9AC7}"/>
              </a:ext>
            </a:extLst>
          </p:cNvPr>
          <p:cNvSpPr txBox="1"/>
          <p:nvPr/>
        </p:nvSpPr>
        <p:spPr>
          <a:xfrm>
            <a:off x="7794197" y="1244772"/>
            <a:ext cx="892604" cy="477054"/>
          </a:xfrm>
          <a:prstGeom prst="rect">
            <a:avLst/>
          </a:prstGeom>
          <a:noFill/>
          <a:ln>
            <a:solidFill>
              <a:srgbClr val="000000"/>
            </a:solidFill>
          </a:ln>
        </p:spPr>
        <p:txBody>
          <a:bodyPr wrap="square" rtlCol="0">
            <a:spAutoFit/>
          </a:bodyPr>
          <a:lstStyle/>
          <a:p>
            <a:pPr algn="ctr"/>
            <a:r>
              <a:rPr lang="en-US" sz="2500" b="1" dirty="0">
                <a:latin typeface="Helvetica Neue" panose="02000503000000020004" pitchFamily="2" charset="0"/>
                <a:ea typeface="Helvetica Neue" panose="02000503000000020004" pitchFamily="2" charset="0"/>
                <a:cs typeface="Helvetica Neue" panose="02000503000000020004" pitchFamily="2" charset="0"/>
              </a:rPr>
              <a:t>MS?</a:t>
            </a:r>
          </a:p>
        </p:txBody>
      </p:sp>
    </p:spTree>
    <p:extLst>
      <p:ext uri="{BB962C8B-B14F-4D97-AF65-F5344CB8AC3E}">
        <p14:creationId xmlns:p14="http://schemas.microsoft.com/office/powerpoint/2010/main" val="118393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624E-8216-6845-87E1-F7A144A6CD8E}"/>
              </a:ext>
            </a:extLst>
          </p:cNvPr>
          <p:cNvSpPr>
            <a:spLocks noGrp="1"/>
          </p:cNvSpPr>
          <p:nvPr>
            <p:ph type="title"/>
          </p:nvPr>
        </p:nvSpPr>
        <p:spPr/>
        <p:txBody>
          <a:bodyPr/>
          <a:lstStyle/>
          <a:p>
            <a:r>
              <a:rPr lang="en-US" b="1" dirty="0"/>
              <a:t>Form/</a:t>
            </a:r>
            <a:r>
              <a:rPr lang="en-US" b="1" dirty="0">
                <a:latin typeface="Helvetica Neue" panose="02000503000000020004" pitchFamily="2" charset="0"/>
                <a:ea typeface="Helvetica Neue" panose="02000503000000020004" pitchFamily="2" charset="0"/>
                <a:cs typeface="Helvetica Neue" panose="02000503000000020004" pitchFamily="2" charset="0"/>
              </a:rPr>
              <a:t>◇ </a:t>
            </a:r>
            <a:r>
              <a:rPr lang="en-US" b="1" dirty="0"/>
              <a:t>Modal Theory</a:t>
            </a:r>
          </a:p>
        </p:txBody>
      </p:sp>
      <p:sp>
        <p:nvSpPr>
          <p:cNvPr id="3" name="Content Placeholder 2">
            <a:extLst>
              <a:ext uri="{FF2B5EF4-FFF2-40B4-BE49-F238E27FC236}">
                <a16:creationId xmlns:a16="http://schemas.microsoft.com/office/drawing/2014/main" id="{641DD032-DF72-8642-A930-C9B347CE37AB}"/>
              </a:ext>
            </a:extLst>
          </p:cNvPr>
          <p:cNvSpPr>
            <a:spLocks noGrp="1"/>
          </p:cNvSpPr>
          <p:nvPr>
            <p:ph idx="1"/>
          </p:nvPr>
        </p:nvSpPr>
        <p:spPr/>
        <p:txBody>
          <a:bodyPr>
            <a:normAutofit/>
          </a:bodyPr>
          <a:lstStyle/>
          <a:p>
            <a:pPr marL="0" indent="0">
              <a:buNone/>
            </a:pPr>
            <a:r>
              <a:rPr lang="en-US" dirty="0"/>
              <a:t>Modal/-FIN questions</a:t>
            </a:r>
            <a:r>
              <a:rPr lang="en-US" i="1" dirty="0"/>
              <a:t> </a:t>
            </a:r>
            <a:r>
              <a:rPr lang="en-US" dirty="0"/>
              <a:t>grammatically license MS via scope ambiguity.</a:t>
            </a:r>
            <a:br>
              <a:rPr lang="en-US" dirty="0"/>
            </a:br>
            <a:r>
              <a:rPr lang="en-US" sz="1800" dirty="0">
                <a:solidFill>
                  <a:schemeClr val="bg1">
                    <a:lumMod val="50000"/>
                  </a:schemeClr>
                </a:solidFill>
              </a:rPr>
              <a:t>(George 2011; Fox 2014; Nicolae 2014; Xiang 2016; Bhatt 1999 for -fin)</a:t>
            </a:r>
          </a:p>
          <a:p>
            <a:pPr marL="0" indent="0">
              <a:buNone/>
            </a:pPr>
            <a:endParaRPr lang="en-US" dirty="0"/>
          </a:p>
          <a:p>
            <a:pPr marL="0" indent="0">
              <a:buNone/>
            </a:pPr>
            <a:r>
              <a:rPr lang="en-US" dirty="0"/>
              <a:t>Overt or covert existential priority modal:</a:t>
            </a:r>
            <a:endParaRPr lang="en-US" b="1" dirty="0"/>
          </a:p>
          <a:p>
            <a:pPr marL="0" indent="0">
              <a:buNone/>
            </a:pPr>
            <a:r>
              <a:rPr lang="en-US" i="1" dirty="0"/>
              <a:t>…where </a:t>
            </a:r>
            <a:r>
              <a:rPr lang="en-US" b="1" i="1" dirty="0">
                <a:solidFill>
                  <a:srgbClr val="B9B3F4"/>
                </a:solidFill>
              </a:rPr>
              <a:t>to find </a:t>
            </a:r>
            <a:r>
              <a:rPr lang="en-US" i="1" dirty="0"/>
              <a:t>coffee </a:t>
            </a:r>
            <a:r>
              <a:rPr lang="en-US" dirty="0">
                <a:latin typeface="Helvetica Neue" panose="02000503000000020004" pitchFamily="2" charset="0"/>
                <a:ea typeface="Helvetica Neue" panose="02000503000000020004" pitchFamily="2" charset="0"/>
                <a:cs typeface="Helvetica Neue" panose="02000503000000020004" pitchFamily="2" charset="0"/>
              </a:rPr>
              <a:t>≈</a:t>
            </a:r>
            <a:r>
              <a:rPr lang="en-US" i="1" dirty="0"/>
              <a:t> where we </a:t>
            </a:r>
            <a:r>
              <a:rPr lang="en-US" b="1" i="1" dirty="0">
                <a:solidFill>
                  <a:srgbClr val="B9B3F4"/>
                </a:solidFill>
              </a:rPr>
              <a:t>can</a:t>
            </a:r>
            <a:r>
              <a:rPr lang="en-US" i="1" dirty="0"/>
              <a:t> find coffee</a:t>
            </a:r>
            <a:br>
              <a:rPr lang="en-US" dirty="0"/>
            </a:br>
            <a:r>
              <a:rPr lang="en-US" sz="1800" dirty="0">
                <a:solidFill>
                  <a:schemeClr val="bg1">
                    <a:lumMod val="65000"/>
                  </a:schemeClr>
                </a:solidFill>
              </a:rPr>
              <a:t>(Bhatt 1999)</a:t>
            </a:r>
          </a:p>
        </p:txBody>
      </p:sp>
      <p:sp>
        <p:nvSpPr>
          <p:cNvPr id="4" name="Slide Number Placeholder 3">
            <a:extLst>
              <a:ext uri="{FF2B5EF4-FFF2-40B4-BE49-F238E27FC236}">
                <a16:creationId xmlns:a16="http://schemas.microsoft.com/office/drawing/2014/main" id="{90A2CB83-0485-F04C-8BE9-BCD08E9EA304}"/>
              </a:ext>
            </a:extLst>
          </p:cNvPr>
          <p:cNvSpPr>
            <a:spLocks noGrp="1"/>
          </p:cNvSpPr>
          <p:nvPr>
            <p:ph type="sldNum" sz="quarter" idx="12"/>
          </p:nvPr>
        </p:nvSpPr>
        <p:spPr/>
        <p:txBody>
          <a:bodyPr/>
          <a:lstStyle/>
          <a:p>
            <a:fld id="{FEB9F926-EAA6-3E43-AD95-B802FED0C1D7}" type="slidenum">
              <a:rPr lang="en-US" smtClean="0"/>
              <a:t>9</a:t>
            </a:fld>
            <a:endParaRPr lang="en-US"/>
          </a:p>
        </p:txBody>
      </p:sp>
    </p:spTree>
    <p:extLst>
      <p:ext uri="{BB962C8B-B14F-4D97-AF65-F5344CB8AC3E}">
        <p14:creationId xmlns:p14="http://schemas.microsoft.com/office/powerpoint/2010/main" val="331963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85272</TotalTime>
  <Words>4085</Words>
  <Application>Microsoft Macintosh PowerPoint</Application>
  <PresentationFormat>35mm Slides</PresentationFormat>
  <Paragraphs>528</Paragraphs>
  <Slides>38</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Andale Mono</vt:lpstr>
      <vt:lpstr>Arial</vt:lpstr>
      <vt:lpstr>Calibri</vt:lpstr>
      <vt:lpstr>Helvetica Neue</vt:lpstr>
      <vt:lpstr>Helvetica Neue Regular</vt:lpstr>
      <vt:lpstr>Times New Roman</vt:lpstr>
      <vt:lpstr>Office Theme</vt:lpstr>
      <vt:lpstr>Licensing (non-)exhaustivity in wh-questions: Experimental studies</vt:lpstr>
      <vt:lpstr>PowerPoint Presentation</vt:lpstr>
      <vt:lpstr>Semantics of questions &amp; answers (Hamblin 1973; Karttunen 1977; Groenendijk &amp; Stokhof 1982, 1984)</vt:lpstr>
      <vt:lpstr>PowerPoint Presentation</vt:lpstr>
      <vt:lpstr>PowerPoint Presentation</vt:lpstr>
      <vt:lpstr>PowerPoint Presentation</vt:lpstr>
      <vt:lpstr>Today’s talk</vt:lpstr>
      <vt:lpstr>Form constraints</vt:lpstr>
      <vt:lpstr>Form/◇ Modal Theory</vt:lpstr>
      <vt:lpstr>MS across question forms</vt:lpstr>
      <vt:lpstr>Discourse goal licensing Groenendijk &amp; Stokhof 1982,1984; Ginzburg 1995; Asher &amp; Lascarides 1998; van Rooij 2003, 2004</vt:lpstr>
      <vt:lpstr>Goal Theories</vt:lpstr>
      <vt:lpstr>Hypotheses</vt:lpstr>
      <vt:lpstr>Stimuli | -FIN where</vt:lpstr>
      <vt:lpstr>Test</vt:lpstr>
      <vt:lpstr>Experiment 1 | Form Factors Only n=232 (14 excluded for non-native speaker status )</vt:lpstr>
      <vt:lpstr>PowerPoint Presentation</vt:lpstr>
      <vt:lpstr>PowerPoint Presentation</vt:lpstr>
      <vt:lpstr>PowerPoint Presentation</vt:lpstr>
      <vt:lpstr>PowerPoint Presentation</vt:lpstr>
      <vt:lpstr>Summary | Experiment 1</vt:lpstr>
      <vt:lpstr>Modal is not a categorical factor</vt:lpstr>
      <vt:lpstr>Resolving a speaker’s goals Ginsburg 1995; Asher &amp; Lascarides 1998; van Rooij 2003</vt:lpstr>
      <vt:lpstr>Contextual manipulations</vt:lpstr>
      <vt:lpstr>PowerPoint Presentation</vt:lpstr>
      <vt:lpstr>PowerPoint Presentation</vt:lpstr>
      <vt:lpstr>Hypotheses </vt:lpstr>
      <vt:lpstr>Hypotheses </vt:lpstr>
      <vt:lpstr>Experiment 2 | Context vs. Form n=318 (6 excluded for non-native English; 6 for browser incompatibility issues)</vt:lpstr>
      <vt:lpstr>Non-Finite Clauses</vt:lpstr>
      <vt:lpstr>Finite Clauses</vt:lpstr>
      <vt:lpstr>Summary | Experiment 2</vt:lpstr>
      <vt:lpstr>Taking stock | dual licensing</vt:lpstr>
      <vt:lpstr>Uncertainty in dialogue</vt:lpstr>
      <vt:lpstr>Cues in the linguistic signal</vt:lpstr>
      <vt:lpstr>World knowledge and expectations (Degen 2015; Degen &amp; Tanenhaus 2015; Goodman &amp; Stuhlmüller 2013; Degen, Tessler &amp; Goodman 2015; Zondervan, Meroni &amp; Gualmini 2008; Tonhauser, Bever &amp; Degen in press, a.o….)</vt:lpstr>
      <vt:lpstr>General Discussion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Dependent Exhaustivity</dc:title>
  <dc:creator>Microsoft Office User</dc:creator>
  <cp:lastModifiedBy>Microsoft Office User</cp:lastModifiedBy>
  <cp:revision>2162</cp:revision>
  <cp:lastPrinted>2019-12-12T16:04:36Z</cp:lastPrinted>
  <dcterms:created xsi:type="dcterms:W3CDTF">2018-03-22T14:20:04Z</dcterms:created>
  <dcterms:modified xsi:type="dcterms:W3CDTF">2020-09-22T18:30:55Z</dcterms:modified>
</cp:coreProperties>
</file>