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F2"/>
    <a:srgbClr val="EFB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99"/>
    <p:restoredTop sz="94729"/>
  </p:normalViewPr>
  <p:slideViewPr>
    <p:cSldViewPr snapToGrid="0" snapToObjects="1">
      <p:cViewPr varScale="1">
        <p:scale>
          <a:sx n="99" d="100"/>
          <a:sy n="99" d="100"/>
        </p:scale>
        <p:origin x="1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7F69-716F-5748-BF4E-7B7D31B97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01CB9-841D-994C-A20E-C795CF1B5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972F0-C7F0-C248-ACF3-B497BF43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8F2-3759-194D-BEBC-CBBB23DB94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DAAD-823F-A14A-AE32-38E3429F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2D3F5-83F3-A746-AFB7-CEB1699B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AF37-70FB-EE48-A9BA-E9DA623A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8DD6-2830-8A49-B3AE-029ECC95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DB197-9826-7841-8166-440914EC5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C262B-ACCF-0E46-A6E9-530D869F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8F2-3759-194D-BEBC-CBBB23DB94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E61FE-6984-D346-83D9-24938744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9A50-07C7-F14C-9E23-37733F56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AF37-70FB-EE48-A9BA-E9DA623A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9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039A0-97A2-D447-8CFA-A64047BC4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AC04E-E2A6-0A4B-8914-49437B438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C239-E103-694E-B897-A9AF9D17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8F2-3759-194D-BEBC-CBBB23DB94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161C-9AE2-5D4F-9516-2AE0BA04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0926-2BB5-F74A-A673-58B94B9F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AF37-70FB-EE48-A9BA-E9DA623A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8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61E3-C611-1242-A5B5-D8DAA157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06500-DF00-E04C-BA17-EE69D9F0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D61AD-9CCC-684E-A1C1-EBAEB2B4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8F2-3759-194D-BEBC-CBBB23DB94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85BA-50ED-0E4A-A329-243E02B9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7E42E-CAD4-784F-BA3A-F0D91D38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AF37-70FB-EE48-A9BA-E9DA623A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444A-9EA6-D54E-A7C1-A950D76E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07E12-5CDB-4945-8B1D-8AADA4873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8403-5290-474E-98B3-9FF2180E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8F2-3759-194D-BEBC-CBBB23DB94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90B46-A4B9-6B46-8FFF-FAE04A24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9F71E-17D3-5E46-A722-F57CA575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AF37-70FB-EE48-A9BA-E9DA623A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6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C161-2307-8245-AF6A-7AA7986A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86A3-8C9F-F546-A9BD-08FAF2E4E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1C7A9-FAE3-1C49-9E1D-DCF4AF29B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1CE3C-3E58-7044-AD89-A73EC633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8F2-3759-194D-BEBC-CBBB23DB94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7030E-EFDA-ED41-91C5-7D99EBCB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ACDE9-4217-BB49-9E91-80383B8C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AF37-70FB-EE48-A9BA-E9DA623A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7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AFA7-F7D2-BF46-8F61-243A71F1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D47D-E92D-5949-83B2-43744C886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2BEE8-3BE6-A04A-824C-5C6429CB9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FB478-BC92-3740-AF66-224AD00A2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5F949-0CAE-B04F-8CD8-C3367A197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2A015-64A4-4C4D-9A68-CB93D848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8F2-3759-194D-BEBC-CBBB23DB94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12AC5-D33A-5543-B9CE-E1997123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A4037-BDBF-DB49-96AF-73E17C09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AF37-70FB-EE48-A9BA-E9DA623A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7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CE97-513C-0F4A-8D5D-BA46C2DB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0B32F-6F8A-664C-B325-593429AF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8F2-3759-194D-BEBC-CBBB23DB94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361D1-BC35-284C-8791-4BAED2A5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4BE31-B6B2-1E42-B2F2-FD47ACE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AF37-70FB-EE48-A9BA-E9DA623A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1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A417F-A5B6-A546-A531-1DB0CD11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8F2-3759-194D-BEBC-CBBB23DB94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16D93-953F-ED40-B6BA-5DB31439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0A714-9751-724A-8EB6-2686CF9C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AF37-70FB-EE48-A9BA-E9DA623A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F313-2398-9440-B2D6-6F7B4070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9F9A-2AAB-1640-93C3-EBF1EBC31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21BA9-7CB5-9343-AC09-70311EBB9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83CE1-84B7-4B42-9C62-4E3B6A29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8F2-3759-194D-BEBC-CBBB23DB94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35CF5-423A-F54D-A3EC-B7457D04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33E33-EBD9-5D46-9908-59D19147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AF37-70FB-EE48-A9BA-E9DA623A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1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4BEC-CB08-EE42-B168-E59ABB5E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40189-15C4-904F-BBBA-A296B3CE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D0E99-6732-B943-B8FD-87452A875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84CB0-5EED-8442-84F7-0C4303E3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8F2-3759-194D-BEBC-CBBB23DB94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2A223-5E83-6544-9423-225C74B7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39942-C74B-754D-A813-DA3F196A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AF37-70FB-EE48-A9BA-E9DA623A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8EFF6-1EAF-4649-8182-3F0E443F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06360-1B01-2044-9011-9EB2FC9B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80FCC-B44C-7A45-964A-1CF424088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Regular" panose="02000503000000020004" pitchFamily="2" charset="0"/>
              </a:defRPr>
            </a:lvl1pPr>
          </a:lstStyle>
          <a:p>
            <a:fld id="{1E9738F2-3759-194D-BEBC-CBBB23DB944F}" type="datetimeFigureOut">
              <a:rPr lang="en-US" smtClean="0"/>
              <a:pPr/>
              <a:t>9/15/20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F4371-16B6-B143-8D92-627078B8A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Regular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F63FB-412F-5F4E-AB8E-D35EA6F8E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Regular" panose="02000503000000020004" pitchFamily="2" charset="0"/>
              </a:defRPr>
            </a:lvl1pPr>
          </a:lstStyle>
          <a:p>
            <a:fld id="{2D45AF37-70FB-EE48-A9BA-E9DA623A80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Regular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Regular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Regular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Regular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Regular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Regular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C079-A665-6A47-86F8-A648F1D2D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E24C5-E935-3142-8A2B-21A4097ED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9704-AA4A-AD4E-AA33-BF4A822F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98BB-597F-7F47-99FA-73AA80793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1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 descr="Image result for tourist">
            <a:extLst>
              <a:ext uri="{FF2B5EF4-FFF2-40B4-BE49-F238E27FC236}">
                <a16:creationId xmlns:a16="http://schemas.microsoft.com/office/drawing/2014/main" id="{1803F54A-0BB7-254D-B979-021B1077F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29" y="409323"/>
            <a:ext cx="2642392" cy="1854414"/>
          </a:xfrm>
          <a:prstGeom prst="rect">
            <a:avLst/>
          </a:prstGeom>
          <a:noFill/>
          <a:ln w="38100">
            <a:solidFill>
              <a:srgbClr val="C5C5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black-woman-writing-758x506 | Zikoko!">
            <a:extLst>
              <a:ext uri="{FF2B5EF4-FFF2-40B4-BE49-F238E27FC236}">
                <a16:creationId xmlns:a16="http://schemas.microsoft.com/office/drawing/2014/main" id="{BE3A8603-EF40-C14F-B699-36570260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334" y="377198"/>
            <a:ext cx="2788484" cy="1861441"/>
          </a:xfrm>
          <a:prstGeom prst="rect">
            <a:avLst/>
          </a:prstGeom>
          <a:noFill/>
          <a:ln w="38100">
            <a:solidFill>
              <a:srgbClr val="EFB3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9EAC881-54D6-6748-8611-7232D4BC3149}"/>
              </a:ext>
            </a:extLst>
          </p:cNvPr>
          <p:cNvSpPr txBox="1"/>
          <p:nvPr/>
        </p:nvSpPr>
        <p:spPr>
          <a:xfrm>
            <a:off x="319254" y="1123063"/>
            <a:ext cx="39795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Where can I find coffee?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FE8DFBE-DDEA-DB4C-947F-B7817B9D1401}"/>
              </a:ext>
            </a:extLst>
          </p:cNvPr>
          <p:cNvSpPr txBox="1"/>
          <p:nvPr/>
        </p:nvSpPr>
        <p:spPr>
          <a:xfrm>
            <a:off x="434863" y="1600117"/>
            <a:ext cx="255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5C5F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(a) Hidden Grounds.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2F06CA3-A09C-5849-96FA-C149FBB6AADB}"/>
              </a:ext>
            </a:extLst>
          </p:cNvPr>
          <p:cNvSpPr txBox="1"/>
          <p:nvPr/>
        </p:nvSpPr>
        <p:spPr>
          <a:xfrm>
            <a:off x="434863" y="1937019"/>
            <a:ext cx="3971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FB3C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(b) Hidden Grounds, Starbucks, </a:t>
            </a:r>
          </a:p>
          <a:p>
            <a:r>
              <a:rPr lang="en-US" b="1" dirty="0">
                <a:solidFill>
                  <a:srgbClr val="EFB3C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Peets, OQ, the train station, ...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A80A91-8447-DF4E-8442-8A1C92EF1BFD}"/>
              </a:ext>
            </a:extLst>
          </p:cNvPr>
          <p:cNvSpPr txBox="1"/>
          <p:nvPr/>
        </p:nvSpPr>
        <p:spPr>
          <a:xfrm>
            <a:off x="319253" y="2583350"/>
            <a:ext cx="461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Dana knows where I can find coffee.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63B10D7-27BD-A34B-9D2D-FBEA816137E3}"/>
              </a:ext>
            </a:extLst>
          </p:cNvPr>
          <p:cNvSpPr txBox="1"/>
          <p:nvPr/>
        </p:nvSpPr>
        <p:spPr>
          <a:xfrm>
            <a:off x="319253" y="196894"/>
            <a:ext cx="60912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(Non-)exhaustivity in </a:t>
            </a:r>
            <a:r>
              <a:rPr lang="en-US" sz="2500" b="1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</a:t>
            </a:r>
            <a:r>
              <a:rPr lang="en-US" sz="2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-Questions</a:t>
            </a:r>
          </a:p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Morgan Moyer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DE4D3CD-D989-BB4E-8516-4C48A6844088}"/>
              </a:ext>
            </a:extLst>
          </p:cNvPr>
          <p:cNvCxnSpPr/>
          <p:nvPr/>
        </p:nvCxnSpPr>
        <p:spPr>
          <a:xfrm>
            <a:off x="319253" y="1110184"/>
            <a:ext cx="56050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D927CF2-BFCC-B143-8BC3-FF3ED5873564}"/>
              </a:ext>
            </a:extLst>
          </p:cNvPr>
          <p:cNvSpPr txBox="1"/>
          <p:nvPr/>
        </p:nvSpPr>
        <p:spPr>
          <a:xfrm>
            <a:off x="305316" y="3223173"/>
            <a:ext cx="39795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Who came to the party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BB1801-1536-9B4F-8C5E-07F14DC8AAA9}"/>
              </a:ext>
            </a:extLst>
          </p:cNvPr>
          <p:cNvSpPr txBox="1"/>
          <p:nvPr/>
        </p:nvSpPr>
        <p:spPr>
          <a:xfrm>
            <a:off x="305315" y="4683460"/>
            <a:ext cx="461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Dana knows where I can find coffee.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B26A6C7-910B-E84D-BF73-81DC7C8A4806}"/>
              </a:ext>
            </a:extLst>
          </p:cNvPr>
          <p:cNvSpPr txBox="1"/>
          <p:nvPr/>
        </p:nvSpPr>
        <p:spPr>
          <a:xfrm>
            <a:off x="420925" y="3669499"/>
            <a:ext cx="255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5C5F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(a) Selen.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0D63215-F929-174A-9DA5-BBD5E20926D5}"/>
              </a:ext>
            </a:extLst>
          </p:cNvPr>
          <p:cNvSpPr txBox="1"/>
          <p:nvPr/>
        </p:nvSpPr>
        <p:spPr>
          <a:xfrm>
            <a:off x="420925" y="4006401"/>
            <a:ext cx="3971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FB3C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(b) Selen, Liv, Arcadia, Sam, </a:t>
            </a:r>
          </a:p>
          <a:p>
            <a:r>
              <a:rPr lang="en-US" b="1" dirty="0">
                <a:solidFill>
                  <a:srgbClr val="EFB3C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Sonia, Adam, Andrew, Josh,…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5955CA5-2ABD-6D45-A94F-BDC379BD9F15}"/>
              </a:ext>
            </a:extLst>
          </p:cNvPr>
          <p:cNvSpPr txBox="1"/>
          <p:nvPr/>
        </p:nvSpPr>
        <p:spPr>
          <a:xfrm>
            <a:off x="4298827" y="1600117"/>
            <a:ext cx="1754244" cy="369332"/>
          </a:xfrm>
          <a:prstGeom prst="rect">
            <a:avLst/>
          </a:prstGeom>
          <a:noFill/>
          <a:ln w="38100">
            <a:solidFill>
              <a:srgbClr val="C5C5F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Mention-Some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A7C2CC6-CF3C-CA48-8196-3131E534E773}"/>
              </a:ext>
            </a:extLst>
          </p:cNvPr>
          <p:cNvSpPr txBox="1"/>
          <p:nvPr/>
        </p:nvSpPr>
        <p:spPr>
          <a:xfrm>
            <a:off x="4298825" y="2121685"/>
            <a:ext cx="1754245" cy="369332"/>
          </a:xfrm>
          <a:prstGeom prst="rect">
            <a:avLst/>
          </a:prstGeom>
          <a:noFill/>
          <a:ln w="38100">
            <a:solidFill>
              <a:srgbClr val="EFB3C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Mention-All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B73B91-531B-854C-B60C-739CD8F3109D}"/>
              </a:ext>
            </a:extLst>
          </p:cNvPr>
          <p:cNvSpPr txBox="1"/>
          <p:nvPr/>
        </p:nvSpPr>
        <p:spPr>
          <a:xfrm>
            <a:off x="4298826" y="3687015"/>
            <a:ext cx="1754244" cy="369332"/>
          </a:xfrm>
          <a:prstGeom prst="rect">
            <a:avLst/>
          </a:prstGeom>
          <a:noFill/>
          <a:ln w="38100">
            <a:solidFill>
              <a:srgbClr val="C5C5F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Mention-Some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5C87AC0-2870-1841-B6BC-D77C2FE0588C}"/>
              </a:ext>
            </a:extLst>
          </p:cNvPr>
          <p:cNvSpPr txBox="1"/>
          <p:nvPr/>
        </p:nvSpPr>
        <p:spPr>
          <a:xfrm>
            <a:off x="4298824" y="4208583"/>
            <a:ext cx="1754245" cy="369332"/>
          </a:xfrm>
          <a:prstGeom prst="rect">
            <a:avLst/>
          </a:prstGeom>
          <a:noFill/>
          <a:ln w="38100">
            <a:solidFill>
              <a:srgbClr val="EFB3C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Mention-All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B6AFEB1-C593-C94D-B972-8782C8BEDBA6}"/>
              </a:ext>
            </a:extLst>
          </p:cNvPr>
          <p:cNvSpPr txBox="1"/>
          <p:nvPr/>
        </p:nvSpPr>
        <p:spPr>
          <a:xfrm>
            <a:off x="5173413" y="2596125"/>
            <a:ext cx="4462530" cy="892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71415"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meaning of a question is the set of all its (true) answers </a:t>
            </a:r>
            <a:b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Karttunen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1977;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Groenendijk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&amp;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Stokhof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1982, 1984)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EAEDC6F-0864-9447-B030-14BD14E99704}"/>
              </a:ext>
            </a:extLst>
          </p:cNvPr>
          <p:cNvSpPr txBox="1"/>
          <p:nvPr/>
        </p:nvSpPr>
        <p:spPr>
          <a:xfrm>
            <a:off x="4030356" y="3697843"/>
            <a:ext cx="486190" cy="37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602758E-7276-C841-BDC9-E46B8393DA3B}"/>
              </a:ext>
            </a:extLst>
          </p:cNvPr>
          <p:cNvGrpSpPr/>
          <p:nvPr/>
        </p:nvGrpSpPr>
        <p:grpSpPr>
          <a:xfrm>
            <a:off x="6196059" y="3488677"/>
            <a:ext cx="3734909" cy="1543553"/>
            <a:chOff x="6196059" y="3488677"/>
            <a:chExt cx="3734909" cy="1543553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AA1B0FB-767E-244C-A2F8-5FC36F6B304F}"/>
                </a:ext>
              </a:extLst>
            </p:cNvPr>
            <p:cNvSpPr txBox="1"/>
            <p:nvPr/>
          </p:nvSpPr>
          <p:spPr>
            <a:xfrm>
              <a:off x="6196059" y="3708791"/>
              <a:ext cx="3734909" cy="1323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71415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But many natural counterexamples</a:t>
              </a:r>
            </a:p>
            <a:p>
              <a:pPr indent="-71415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How do I get to the buried treasure?</a:t>
              </a:r>
            </a:p>
            <a:p>
              <a:pPr indent="-71415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What’s a typical Russian name?</a:t>
              </a:r>
            </a:p>
            <a:p>
              <a:pPr indent="-71415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Who’s going to the party?</a:t>
              </a:r>
            </a:p>
            <a:p>
              <a:pPr indent="-71415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Who has a light? </a:t>
              </a: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B8019E1-1575-CE42-A3BB-2330D0190344}"/>
                </a:ext>
              </a:extLst>
            </p:cNvPr>
            <p:cNvCxnSpPr>
              <a:stCxn id="110" idx="0"/>
              <a:endCxn id="113" idx="2"/>
            </p:cNvCxnSpPr>
            <p:nvPr/>
          </p:nvCxnSpPr>
          <p:spPr>
            <a:xfrm flipH="1" flipV="1">
              <a:off x="7404678" y="3488677"/>
              <a:ext cx="658836" cy="2201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67242B9-6B1E-A448-BBF4-369C3EA86965}"/>
              </a:ext>
            </a:extLst>
          </p:cNvPr>
          <p:cNvGrpSpPr/>
          <p:nvPr/>
        </p:nvGrpSpPr>
        <p:grpSpPr>
          <a:xfrm>
            <a:off x="9930968" y="2401708"/>
            <a:ext cx="1984801" cy="1968803"/>
            <a:chOff x="9930968" y="2401708"/>
            <a:chExt cx="1984801" cy="1968803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1B16992-D8AE-1F4B-8B01-1119BF4AB842}"/>
                </a:ext>
              </a:extLst>
            </p:cNvPr>
            <p:cNvCxnSpPr>
              <a:stCxn id="110" idx="3"/>
              <a:endCxn id="114" idx="1"/>
            </p:cNvCxnSpPr>
            <p:nvPr/>
          </p:nvCxnSpPr>
          <p:spPr>
            <a:xfrm flipV="1">
              <a:off x="9930968" y="2916297"/>
              <a:ext cx="153866" cy="14542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2" descr="American actor Humphrey Bogart (1899 - 1957) lights a cigarette for actress Lauren Bacall in a still from the film 'To Have and Have Not', directed by Howard Hawks, 1944.">
              <a:extLst>
                <a:ext uri="{FF2B5EF4-FFF2-40B4-BE49-F238E27FC236}">
                  <a16:creationId xmlns:a16="http://schemas.microsoft.com/office/drawing/2014/main" id="{5D0F1CEC-2BFC-9A40-8B72-5CBF20AD0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4834" y="2401708"/>
              <a:ext cx="1830935" cy="1029177"/>
            </a:xfrm>
            <a:prstGeom prst="rect">
              <a:avLst/>
            </a:prstGeom>
            <a:noFill/>
            <a:ln w="38100">
              <a:solidFill>
                <a:srgbClr val="B9B3F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AAAE683-0FFD-C841-95FA-9414C5E2E0D8}"/>
              </a:ext>
            </a:extLst>
          </p:cNvPr>
          <p:cNvGrpSpPr/>
          <p:nvPr/>
        </p:nvGrpSpPr>
        <p:grpSpPr>
          <a:xfrm>
            <a:off x="9930968" y="3697843"/>
            <a:ext cx="1958028" cy="1096058"/>
            <a:chOff x="9930968" y="3697843"/>
            <a:chExt cx="1958028" cy="1096058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A537F0E-1032-4247-A169-76738BDF8A7A}"/>
                </a:ext>
              </a:extLst>
            </p:cNvPr>
            <p:cNvCxnSpPr>
              <a:stCxn id="110" idx="3"/>
              <a:endCxn id="116" idx="1"/>
            </p:cNvCxnSpPr>
            <p:nvPr/>
          </p:nvCxnSpPr>
          <p:spPr>
            <a:xfrm flipV="1">
              <a:off x="9930968" y="4245872"/>
              <a:ext cx="180637" cy="1246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6" name="Picture 4" descr="Image result for lighters at rock concert">
              <a:extLst>
                <a:ext uri="{FF2B5EF4-FFF2-40B4-BE49-F238E27FC236}">
                  <a16:creationId xmlns:a16="http://schemas.microsoft.com/office/drawing/2014/main" id="{F2ADB933-A23F-8243-B10B-CEB65300C0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1605" y="3697843"/>
              <a:ext cx="1777391" cy="1096058"/>
            </a:xfrm>
            <a:prstGeom prst="rect">
              <a:avLst/>
            </a:prstGeom>
            <a:noFill/>
            <a:ln w="38100">
              <a:solidFill>
                <a:srgbClr val="FFB1A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63920BB-6C85-B94E-A24C-259E9F30A96D}"/>
              </a:ext>
            </a:extLst>
          </p:cNvPr>
          <p:cNvGrpSpPr/>
          <p:nvPr/>
        </p:nvGrpSpPr>
        <p:grpSpPr>
          <a:xfrm>
            <a:off x="10111605" y="4793901"/>
            <a:ext cx="1867436" cy="1702724"/>
            <a:chOff x="10111605" y="4793901"/>
            <a:chExt cx="1867436" cy="1702724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56670B7-DF2B-CF41-86CE-64B19D26D6E8}"/>
                </a:ext>
              </a:extLst>
            </p:cNvPr>
            <p:cNvSpPr txBox="1"/>
            <p:nvPr/>
          </p:nvSpPr>
          <p:spPr>
            <a:xfrm>
              <a:off x="10111605" y="5376920"/>
              <a:ext cx="18674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world </a:t>
              </a:r>
              <a:r>
                <a:rPr lang="en-US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knowl</a:t>
              </a:r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. expectations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AD8980C-3388-1D43-8740-F7C134D2E8D2}"/>
                </a:ext>
              </a:extLst>
            </p:cNvPr>
            <p:cNvGrpSpPr/>
            <p:nvPr/>
          </p:nvGrpSpPr>
          <p:grpSpPr>
            <a:xfrm>
              <a:off x="10199879" y="4793901"/>
              <a:ext cx="1600843" cy="1702724"/>
              <a:chOff x="10199879" y="4793901"/>
              <a:chExt cx="1600843" cy="1702724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B0C561CC-B91F-3345-8024-B457E7A7EFFC}"/>
                  </a:ext>
                </a:extLst>
              </p:cNvPr>
              <p:cNvSpPr/>
              <p:nvPr/>
            </p:nvSpPr>
            <p:spPr>
              <a:xfrm>
                <a:off x="10199879" y="4992489"/>
                <a:ext cx="1600843" cy="150413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A2D7822-9239-FF4D-80AB-D4CFD09FD6B6}"/>
                  </a:ext>
                </a:extLst>
              </p:cNvPr>
              <p:cNvCxnSpPr>
                <a:stCxn id="116" idx="2"/>
                <a:endCxn id="121" idx="0"/>
              </p:cNvCxnSpPr>
              <p:nvPr/>
            </p:nvCxnSpPr>
            <p:spPr>
              <a:xfrm>
                <a:off x="11000301" y="4793901"/>
                <a:ext cx="0" cy="198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685E6A2-9793-1B40-969A-301E7CCA3C3C}"/>
              </a:ext>
            </a:extLst>
          </p:cNvPr>
          <p:cNvGrpSpPr/>
          <p:nvPr/>
        </p:nvGrpSpPr>
        <p:grpSpPr>
          <a:xfrm>
            <a:off x="4663215" y="5032230"/>
            <a:ext cx="5536664" cy="1477327"/>
            <a:chOff x="4663215" y="5032230"/>
            <a:chExt cx="5536664" cy="1477327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DDDB662-55C6-D140-A1F6-3362DE4A1B5C}"/>
                </a:ext>
              </a:extLst>
            </p:cNvPr>
            <p:cNvSpPr txBox="1"/>
            <p:nvPr/>
          </p:nvSpPr>
          <p:spPr>
            <a:xfrm>
              <a:off x="4663215" y="5424645"/>
              <a:ext cx="174725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Wh-Word</a:t>
              </a:r>
            </a:p>
            <a:p>
              <a:pPr algn="ctr"/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Matrix verbs</a:t>
              </a:r>
            </a:p>
            <a:p>
              <a:pPr algn="ctr"/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Modality/tense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3D84EB1-578C-6140-9288-CCBC59E7B9BA}"/>
                </a:ext>
              </a:extLst>
            </p:cNvPr>
            <p:cNvGrpSpPr/>
            <p:nvPr/>
          </p:nvGrpSpPr>
          <p:grpSpPr>
            <a:xfrm>
              <a:off x="6678926" y="5032230"/>
              <a:ext cx="3520953" cy="1477327"/>
              <a:chOff x="6678926" y="5032230"/>
              <a:chExt cx="3520953" cy="1477327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113D772-7468-7E4D-B221-064B977A73EC}"/>
                  </a:ext>
                </a:extLst>
              </p:cNvPr>
              <p:cNvSpPr txBox="1"/>
              <p:nvPr/>
            </p:nvSpPr>
            <p:spPr>
              <a:xfrm>
                <a:off x="6678926" y="5263062"/>
                <a:ext cx="3164225" cy="12464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fine grained interaction between form, context, goals</a:t>
                </a:r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4B416D8-6E71-3043-AF47-B810687060C0}"/>
                  </a:ext>
                </a:extLst>
              </p:cNvPr>
              <p:cNvCxnSpPr>
                <a:stCxn id="110" idx="2"/>
                <a:endCxn id="134" idx="0"/>
              </p:cNvCxnSpPr>
              <p:nvPr/>
            </p:nvCxnSpPr>
            <p:spPr>
              <a:xfrm>
                <a:off x="8063514" y="5032230"/>
                <a:ext cx="197525" cy="2308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F363E34E-8A7A-FA45-81BB-C285486648A2}"/>
                  </a:ext>
                </a:extLst>
              </p:cNvPr>
              <p:cNvCxnSpPr>
                <a:cxnSpLocks/>
                <a:endCxn id="134" idx="3"/>
              </p:cNvCxnSpPr>
              <p:nvPr/>
            </p:nvCxnSpPr>
            <p:spPr>
              <a:xfrm flipH="1">
                <a:off x="9843151" y="5700085"/>
                <a:ext cx="356728" cy="1862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5D9C3B2-0EAE-D946-B5E5-3EFBFC5D8E29}"/>
                </a:ext>
              </a:extLst>
            </p:cNvPr>
            <p:cNvCxnSpPr>
              <a:stCxn id="138" idx="3"/>
              <a:endCxn id="134" idx="1"/>
            </p:cNvCxnSpPr>
            <p:nvPr/>
          </p:nvCxnSpPr>
          <p:spPr>
            <a:xfrm>
              <a:off x="6410472" y="5886310"/>
              <a:ext cx="2684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84E7357-2EE9-1C4E-9656-AB17396D3125}"/>
              </a:ext>
            </a:extLst>
          </p:cNvPr>
          <p:cNvGrpSpPr/>
          <p:nvPr/>
        </p:nvGrpSpPr>
        <p:grpSpPr>
          <a:xfrm>
            <a:off x="393439" y="5189115"/>
            <a:ext cx="4269776" cy="1508105"/>
            <a:chOff x="393439" y="5189115"/>
            <a:chExt cx="4269776" cy="1508105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57F5A1B-086B-7149-BDDF-687ED2707177}"/>
                </a:ext>
              </a:extLst>
            </p:cNvPr>
            <p:cNvSpPr txBox="1"/>
            <p:nvPr/>
          </p:nvSpPr>
          <p:spPr>
            <a:xfrm>
              <a:off x="393439" y="5189115"/>
              <a:ext cx="3983650" cy="1508105"/>
            </a:xfrm>
            <a:prstGeom prst="rect">
              <a:avLst/>
            </a:prstGeom>
            <a:solidFill>
              <a:srgbClr val="C5C5F2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Naturalistic productions from corpus + online annotation task (+ ML to predict judgements? + RSA? ) 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2264ABD-3400-3848-924B-1BF2D1BFBE00}"/>
                </a:ext>
              </a:extLst>
            </p:cNvPr>
            <p:cNvCxnSpPr>
              <a:stCxn id="138" idx="1"/>
              <a:endCxn id="136" idx="3"/>
            </p:cNvCxnSpPr>
            <p:nvPr/>
          </p:nvCxnSpPr>
          <p:spPr>
            <a:xfrm flipH="1">
              <a:off x="4377089" y="5886310"/>
              <a:ext cx="286126" cy="56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462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9" grpId="0"/>
      <p:bldP spid="104" grpId="0"/>
      <p:bldP spid="105" grpId="0"/>
      <p:bldP spid="106" grpId="0"/>
      <p:bldP spid="107" grpId="0"/>
      <p:bldP spid="108" grpId="0" animBg="1"/>
      <p:bldP spid="109" grpId="0" animBg="1"/>
      <p:bldP spid="111" grpId="0" animBg="1"/>
      <p:bldP spid="112" grpId="0" animBg="1"/>
      <p:bldP spid="113" grpId="0" animBg="1"/>
      <p:bldP spid="1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183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Helvetica Neue</vt:lpstr>
      <vt:lpstr>Helvetica Neue Regular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42</cp:revision>
  <dcterms:created xsi:type="dcterms:W3CDTF">2020-09-15T20:35:46Z</dcterms:created>
  <dcterms:modified xsi:type="dcterms:W3CDTF">2020-09-15T22:55:08Z</dcterms:modified>
</cp:coreProperties>
</file>