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473" r:id="rId2"/>
    <p:sldId id="436" r:id="rId3"/>
    <p:sldId id="469" r:id="rId4"/>
    <p:sldId id="470" r:id="rId5"/>
    <p:sldId id="471" r:id="rId6"/>
    <p:sldId id="444" r:id="rId7"/>
    <p:sldId id="445" r:id="rId8"/>
    <p:sldId id="446" r:id="rId9"/>
    <p:sldId id="465" r:id="rId10"/>
    <p:sldId id="466" r:id="rId11"/>
    <p:sldId id="464" r:id="rId12"/>
    <p:sldId id="467" r:id="rId13"/>
    <p:sldId id="468" r:id="rId14"/>
    <p:sldId id="472" r:id="rId15"/>
    <p:sldId id="4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A"/>
    <a:srgbClr val="0000FF"/>
    <a:srgbClr val="D4AE00"/>
    <a:srgbClr val="F17527"/>
    <a:srgbClr val="00C6BA"/>
    <a:srgbClr val="A4FF8B"/>
    <a:srgbClr val="FF00FF"/>
    <a:srgbClr val="663F00"/>
    <a:srgbClr val="00FFFF"/>
    <a:srgbClr val="A0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/>
    <p:restoredTop sz="78439"/>
  </p:normalViewPr>
  <p:slideViewPr>
    <p:cSldViewPr snapToGrid="0" snapToObjects="1">
      <p:cViewPr>
        <p:scale>
          <a:sx n="109" d="100"/>
          <a:sy n="109" d="100"/>
        </p:scale>
        <p:origin x="1360" y="784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steps in attractor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r>
              <a:rPr lang="en-US" baseline="0" dirty="0" smtClean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smtClean="0"/>
              <a:t>Consciousness and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Construction of </a:t>
            </a:r>
            <a:r>
              <a:rPr lang="en-US" smtClean="0"/>
              <a:t>Actionable Representations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C. </a:t>
            </a:r>
            <a:r>
              <a:rPr lang="en-US" dirty="0" err="1" smtClean="0">
                <a:solidFill>
                  <a:schemeClr val="tx1"/>
                </a:solidFill>
              </a:rPr>
              <a:t>Mozer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Denis </a:t>
            </a:r>
            <a:r>
              <a:rPr lang="en-US" dirty="0" err="1" smtClean="0">
                <a:solidFill>
                  <a:schemeClr val="tx1"/>
                </a:solidFill>
              </a:rPr>
              <a:t>Kazakov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University of Colorado at  Boulder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6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Given set of target attractors,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Input is corrupted attractor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50002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 where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 ~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𝟓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Training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983974" y="3303485"/>
            <a:ext cx="2266500" cy="2645263"/>
            <a:chOff x="12287600" y="3288759"/>
            <a:chExt cx="2266500" cy="2645252"/>
          </a:xfrm>
        </p:grpSpPr>
        <p:grpSp>
          <p:nvGrpSpPr>
            <p:cNvPr id="4" name="Group 3"/>
            <p:cNvGrpSpPr/>
            <p:nvPr/>
          </p:nvGrpSpPr>
          <p:grpSpPr>
            <a:xfrm>
              <a:off x="12299424" y="5576645"/>
              <a:ext cx="1755761" cy="357366"/>
              <a:chOff x="5838484" y="4644073"/>
              <a:chExt cx="2169328" cy="4415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171017" y="4677260"/>
                <a:ext cx="365663" cy="365664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10" idx="0"/>
              <a:endCxn id="15" idx="4"/>
            </p:cNvCxnSpPr>
            <p:nvPr/>
          </p:nvCxnSpPr>
          <p:spPr>
            <a:xfrm flipH="1" flipV="1">
              <a:off x="13163954" y="3919618"/>
              <a:ext cx="13351" cy="165703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5" idx="0"/>
            </p:cNvCxnSpPr>
            <p:nvPr/>
          </p:nvCxnSpPr>
          <p:spPr>
            <a:xfrm flipV="1">
              <a:off x="13163954" y="3288759"/>
              <a:ext cx="0" cy="334907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12287600" y="3594784"/>
              <a:ext cx="2266500" cy="359399"/>
              <a:chOff x="4874465" y="4696004"/>
              <a:chExt cx="2266500" cy="35939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874465" y="4698036"/>
                <a:ext cx="1755761" cy="357367"/>
                <a:chOff x="5838484" y="3917173"/>
                <a:chExt cx="2169328" cy="44154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Curved Left Arrow 19"/>
              <p:cNvSpPr/>
              <p:nvPr/>
            </p:nvSpPr>
            <p:spPr>
              <a:xfrm>
                <a:off x="6653194" y="4696004"/>
                <a:ext cx="487771" cy="359399"/>
              </a:xfrm>
              <a:prstGeom prst="curvedLeftArrow">
                <a:avLst>
                  <a:gd name="adj1" fmla="val 14052"/>
                  <a:gd name="adj2" fmla="val 50000"/>
                  <a:gd name="adj3" fmla="val 23783"/>
                </a:avLst>
              </a:prstGeom>
              <a:solidFill>
                <a:srgbClr val="00B2B2"/>
              </a:solidFill>
              <a:ln w="25400">
                <a:solidFill>
                  <a:srgbClr val="00C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8128028" y="3600082"/>
            <a:ext cx="4063972" cy="2993258"/>
            <a:chOff x="8128028" y="3600082"/>
            <a:chExt cx="4063972" cy="2993258"/>
          </a:xfrm>
        </p:grpSpPr>
        <p:grpSp>
          <p:nvGrpSpPr>
            <p:cNvPr id="23" name="Group 22"/>
            <p:cNvGrpSpPr/>
            <p:nvPr/>
          </p:nvGrpSpPr>
          <p:grpSpPr>
            <a:xfrm>
              <a:off x="9480007" y="5575466"/>
              <a:ext cx="1755761" cy="357367"/>
              <a:chOff x="5838484" y="4644073"/>
              <a:chExt cx="2169328" cy="44154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10357888" y="5932833"/>
              <a:ext cx="0" cy="278385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478481" y="4400770"/>
              <a:ext cx="1755761" cy="357367"/>
              <a:chOff x="5838484" y="3917173"/>
              <a:chExt cx="2169328" cy="44154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0357888" y="5344512"/>
              <a:ext cx="0" cy="230955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10356361" y="4758136"/>
              <a:ext cx="1526" cy="229009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480007" y="4987145"/>
              <a:ext cx="1755761" cy="357367"/>
              <a:chOff x="5838484" y="3917173"/>
              <a:chExt cx="2169328" cy="44154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478481" y="3600082"/>
              <a:ext cx="1755761" cy="357367"/>
              <a:chOff x="5838484" y="3917173"/>
              <a:chExt cx="2169328" cy="44154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10356361" y="3957449"/>
              <a:ext cx="0" cy="230954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125683" y="3915423"/>
              <a:ext cx="466794" cy="5693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7030A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447886" y="6089513"/>
              <a:ext cx="744114" cy="3447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txBody>
            <a:bodyPr wrap="none" tIns="18288" rIns="91440" bIns="18288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0F6FC6"/>
                  </a:solidFill>
                  <a:latin typeface="+mn-lt"/>
                </a:rPr>
                <a:t>noise</a:t>
              </a:r>
              <a:endParaRPr lang="en-US" sz="2000" b="1" i="1" dirty="0">
                <a:solidFill>
                  <a:srgbClr val="0F6FC6"/>
                </a:solidFill>
                <a:latin typeface="+mn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11234242" y="5863207"/>
              <a:ext cx="213644" cy="398661"/>
            </a:xfrm>
            <a:prstGeom prst="straightConnector1">
              <a:avLst/>
            </a:prstGeom>
            <a:ln w="31750">
              <a:solidFill>
                <a:schemeClr val="accent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rved Right Arrow 58"/>
            <p:cNvSpPr/>
            <p:nvPr/>
          </p:nvSpPr>
          <p:spPr>
            <a:xfrm rot="10800000" flipH="1">
              <a:off x="8602126" y="3615700"/>
              <a:ext cx="740780" cy="2891469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7488237" y="442606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476954" y="6235973"/>
              <a:ext cx="1755761" cy="357367"/>
              <a:chOff x="9632407" y="5727866"/>
              <a:chExt cx="1755761" cy="35736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0010669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0360785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10902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1061019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9660552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632407" y="5727866"/>
                <a:ext cx="1755761" cy="357367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4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activation of the </a:t>
                </a:r>
                <a:r>
                  <a:rPr lang="en-US" smtClean="0"/>
                  <a:t>hidden 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 smtClean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</a:t>
                </a:r>
                <a:r>
                  <a:rPr lang="en-US" dirty="0" smtClean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bias vector</a:t>
                </a:r>
              </a:p>
              <a:p>
                <a:r>
                  <a:rPr lang="en-US" dirty="0" smtClean="0"/>
                  <a:t>Use layer normalization to prevent gradients from being squashed (see section 3.1 of Ba et al. 2016)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22" y="4019798"/>
            <a:ext cx="3761907" cy="11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5 element sequence parity function</a:t>
            </a:r>
          </a:p>
          <a:p>
            <a:pPr lvl="1"/>
            <a:r>
              <a:rPr lang="en-US" dirty="0" smtClean="0"/>
              <a:t>training on all data, 100 replications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05367"/>
              </p:ext>
            </p:extLst>
          </p:nvPr>
        </p:nvGraphicFramePr>
        <p:xfrm>
          <a:off x="2032000" y="3355989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r>
                        <a:rPr lang="en-US" baseline="0" dirty="0" smtClean="0"/>
                        <a:t> + attractor net trained with </a:t>
                      </a:r>
                      <a:r>
                        <a:rPr lang="en-US" baseline="0" dirty="0" err="1" smtClean="0"/>
                        <a:t>pred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majority function from few examples</a:t>
            </a:r>
          </a:p>
          <a:p>
            <a:pPr lvl="1"/>
            <a:r>
              <a:rPr lang="en-US" dirty="0" smtClean="0"/>
              <a:t>12 element binary sequences</a:t>
            </a:r>
          </a:p>
          <a:p>
            <a:pPr lvl="1"/>
            <a:r>
              <a:rPr lang="en-US" dirty="0" smtClean="0"/>
              <a:t>training on 64 random examples, testing on remaining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3937"/>
              </p:ext>
            </p:extLst>
          </p:nvPr>
        </p:nvGraphicFramePr>
        <p:xfrm>
          <a:off x="2032000" y="3355989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testset</a:t>
                      </a:r>
                      <a:r>
                        <a:rPr lang="en-US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90.3%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82.4%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 sided paired t-test</a:t>
                      </a:r>
                    </a:p>
                    <a:p>
                      <a:r>
                        <a:rPr lang="en-US" dirty="0" smtClean="0"/>
                        <a:t>t(99)=3.35</a:t>
                      </a:r>
                    </a:p>
                    <a:p>
                      <a:r>
                        <a:rPr lang="en-US" dirty="0" smtClean="0"/>
                        <a:t>p=.0011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Reber</a:t>
            </a:r>
            <a:r>
              <a:rPr lang="en-US" dirty="0" smtClean="0"/>
              <a:t> grammar</a:t>
            </a:r>
          </a:p>
          <a:p>
            <a:pPr lvl="1"/>
            <a:r>
              <a:rPr lang="en-US" dirty="0" smtClean="0"/>
              <a:t>200 training, 200 testing</a:t>
            </a:r>
          </a:p>
          <a:p>
            <a:pPr lvl="1"/>
            <a:r>
              <a:rPr lang="en-US" dirty="0" smtClean="0"/>
              <a:t>sequences up to 15 elements long, with B and E markers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96130"/>
              </p:ext>
            </p:extLst>
          </p:nvPr>
        </p:nvGraphicFramePr>
        <p:xfrm>
          <a:off x="3403600" y="3903416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87.7%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82.4%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sided paired t-test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t(99)=3.35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p=.0011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68" y="152400"/>
            <a:ext cx="4142293" cy="2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max pooling with convolutional net</a:t>
            </a:r>
          </a:p>
          <a:p>
            <a:pPr lvl="1"/>
            <a:r>
              <a:rPr lang="en-US" dirty="0" smtClean="0"/>
              <a:t>suppressing some information to let </a:t>
            </a:r>
            <a:r>
              <a:rPr lang="en-US" smtClean="0"/>
              <a:t>other information through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Denoised</a:t>
            </a:r>
            <a:r>
              <a:rPr lang="en-US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pPr lvl="1"/>
            <a:r>
              <a:rPr lang="en-US" dirty="0" smtClean="0"/>
              <a:t>noise robustness</a:t>
            </a:r>
          </a:p>
          <a:p>
            <a:r>
              <a:rPr lang="en-US" dirty="0" smtClean="0"/>
              <a:t>Why is noise in RNNs so devastating?</a:t>
            </a:r>
          </a:p>
          <a:p>
            <a:pPr lvl="1"/>
            <a:r>
              <a:rPr lang="en-US" dirty="0" smtClean="0"/>
              <a:t>it amplifies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RNNs: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454" y="1280842"/>
            <a:ext cx="5295900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150" y="2888972"/>
            <a:ext cx="5789338" cy="3969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7826" y="3702205"/>
            <a:ext cx="3668751" cy="7471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Mapping-projection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7365" y="2980535"/>
            <a:ext cx="365760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2" y="2425700"/>
            <a:ext cx="2590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of (access) consciousness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6600" y="1257300"/>
            <a:ext cx="6375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842551" cy="4051110"/>
            <a:chOff x="7905763" y="1772174"/>
            <a:chExt cx="3842551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Left Arrow 20"/>
            <p:cNvSpPr/>
            <p:nvPr/>
          </p:nvSpPr>
          <p:spPr>
            <a:xfrm>
              <a:off x="11260543" y="4130892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69646" y="1756418"/>
            <a:ext cx="7217125" cy="4058447"/>
            <a:chOff x="4974875" y="2253942"/>
            <a:chExt cx="7217125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80550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4875" y="2887829"/>
              <a:ext cx="1241045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within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step</a:t>
              </a:r>
              <a:endParaRPr lang="en-US" sz="3100" b="1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78142" y="3484806"/>
              <a:ext cx="1213858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FF00BA"/>
                  </a:solidFill>
                </a:rPr>
                <a:t>across</a:t>
              </a:r>
            </a:p>
            <a:p>
              <a:pPr algn="ctr"/>
              <a:r>
                <a:rPr lang="en-US" sz="3100" b="1" dirty="0" smtClean="0">
                  <a:solidFill>
                    <a:srgbClr val="FF00BA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FF00BA"/>
                  </a:solidFill>
                </a:rPr>
                <a:t>steps</a:t>
              </a:r>
              <a:endParaRPr lang="en-US" sz="3100" b="1" dirty="0">
                <a:solidFill>
                  <a:srgbClr val="FF00BA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30502" y="2558729"/>
            <a:ext cx="2584415" cy="2222291"/>
            <a:chOff x="6227825" y="2253942"/>
            <a:chExt cx="4719774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68827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9611376" y="1145205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801308" y="1491550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67531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53777" y="3141908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stCxn id="80" idx="3"/>
            <a:endCxn id="120" idx="2"/>
          </p:cNvCxnSpPr>
          <p:nvPr/>
        </p:nvCxnSpPr>
        <p:spPr>
          <a:xfrm>
            <a:off x="5423292" y="3900857"/>
            <a:ext cx="560156" cy="1391261"/>
          </a:xfrm>
          <a:prstGeom prst="bentConnector3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922665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61" name="Elbow Connector 160"/>
          <p:cNvCxnSpPr/>
          <p:nvPr/>
        </p:nvCxnSpPr>
        <p:spPr>
          <a:xfrm>
            <a:off x="7709538" y="3317678"/>
            <a:ext cx="560156" cy="1391261"/>
          </a:xfrm>
          <a:prstGeom prst="bentConnector3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28768" y="432346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cxnSp>
        <p:nvCxnSpPr>
          <p:cNvPr id="164" name="Elbow Connector 163"/>
          <p:cNvCxnSpPr>
            <a:endCxn id="160" idx="1"/>
          </p:cNvCxnSpPr>
          <p:nvPr/>
        </p:nvCxnSpPr>
        <p:spPr>
          <a:xfrm rot="16200000" flipH="1">
            <a:off x="8217336" y="3355233"/>
            <a:ext cx="1193717" cy="219994"/>
          </a:xfrm>
          <a:prstGeom prst="bentConnector2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36030" y="240499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62" name="Group 161"/>
          <p:cNvGrpSpPr/>
          <p:nvPr/>
        </p:nvGrpSpPr>
        <p:grpSpPr>
          <a:xfrm rot="5400000">
            <a:off x="10499602" y="-508653"/>
            <a:ext cx="801682" cy="2351429"/>
            <a:chOff x="1844345" y="818681"/>
            <a:chExt cx="1214878" cy="2151147"/>
          </a:xfrm>
        </p:grpSpPr>
        <p:sp>
          <p:nvSpPr>
            <p:cNvPr id="165" name="Curved Right Arrow 164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226897" y="1491550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034893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6248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77989" y="3141908"/>
            <a:ext cx="1757287" cy="2907088"/>
            <a:chOff x="5836598" y="2203389"/>
            <a:chExt cx="2171214" cy="3591850"/>
          </a:xfrm>
        </p:grpSpPr>
        <p:sp>
          <p:nvSpPr>
            <p:cNvPr id="88" name="Oval 87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45005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348254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53763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109830" y="3492195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…</a:t>
            </a:r>
            <a:endParaRPr lang="en-US" sz="31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4298" y="5700965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790654" y="5474659"/>
            <a:ext cx="213644" cy="398661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539425" y="5119763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 flipV="1">
            <a:off x="6333750" y="4892851"/>
            <a:ext cx="205675" cy="399267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288221" y="3872620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 flipV="1">
            <a:off x="10104015" y="3617886"/>
            <a:ext cx="184206" cy="427089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rved Right Arrow 19"/>
          <p:cNvSpPr/>
          <p:nvPr/>
        </p:nvSpPr>
        <p:spPr>
          <a:xfrm rot="10800000" flipH="1">
            <a:off x="1158538" y="3737792"/>
            <a:ext cx="740780" cy="2151147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4649" y="4548153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noise corrupted input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∈[−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weight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, 1994)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a bias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3576" y="4450647"/>
            <a:ext cx="1755761" cy="357367"/>
            <a:chOff x="5838484" y="4644073"/>
            <a:chExt cx="2169328" cy="441544"/>
          </a:xfrm>
        </p:grpSpPr>
        <p:sp>
          <p:nvSpPr>
            <p:cNvPr id="34" name="Oval 33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5" idx="0"/>
            <a:endCxn id="27" idx="2"/>
          </p:cNvCxnSpPr>
          <p:nvPr/>
        </p:nvCxnSpPr>
        <p:spPr>
          <a:xfrm flipV="1">
            <a:off x="9829930" y="3223681"/>
            <a:ext cx="0" cy="125381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29929" y="2217566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952049" y="2866314"/>
            <a:ext cx="1755761" cy="357367"/>
            <a:chOff x="5838484" y="3917173"/>
            <a:chExt cx="2169328" cy="441544"/>
          </a:xfrm>
        </p:grpSpPr>
        <p:sp>
          <p:nvSpPr>
            <p:cNvPr id="22" name="Oval 21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Curved Left Arrow 42"/>
          <p:cNvSpPr/>
          <p:nvPr/>
        </p:nvSpPr>
        <p:spPr>
          <a:xfrm>
            <a:off x="10730778" y="2864282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104211</TotalTime>
  <Words>608</Words>
  <Application>Microsoft Macintosh PowerPoint</Application>
  <PresentationFormat>Widescreen</PresentationFormat>
  <Paragraphs>127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Mangal</vt:lpstr>
      <vt:lpstr>ＭＳ Ｐゴシック</vt:lpstr>
      <vt:lpstr>Wingdings</vt:lpstr>
      <vt:lpstr>Arial</vt:lpstr>
      <vt:lpstr>Default2015</vt:lpstr>
      <vt:lpstr>Access Consciousness and the Construction of Actionable Representations</vt:lpstr>
      <vt:lpstr>State-Denoised RNNs</vt:lpstr>
      <vt:lpstr>Denoising RNNs: Motivation</vt:lpstr>
      <vt:lpstr>Denoising RNNs</vt:lpstr>
      <vt:lpstr>Denoising RNNs</vt:lpstr>
      <vt:lpstr>Denoising RNNs</vt:lpstr>
      <vt:lpstr>Denoising RNNs</vt:lpstr>
      <vt:lpstr>Denoising RNNs</vt:lpstr>
      <vt:lpstr>Attractor Net</vt:lpstr>
      <vt:lpstr>Training Attractor Net</vt:lpstr>
      <vt:lpstr>PowerPoint Presentation</vt:lpstr>
      <vt:lpstr>Parity Function</vt:lpstr>
      <vt:lpstr>Majority Function</vt:lpstr>
      <vt:lpstr>Reber Grammar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5181</cp:revision>
  <cp:lastPrinted>2016-03-26T19:02:22Z</cp:lastPrinted>
  <dcterms:created xsi:type="dcterms:W3CDTF">2015-11-30T16:35:29Z</dcterms:created>
  <dcterms:modified xsi:type="dcterms:W3CDTF">2017-12-03T20:54:28Z</dcterms:modified>
  <cp:category/>
</cp:coreProperties>
</file>