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473" r:id="rId2"/>
    <p:sldId id="476" r:id="rId3"/>
    <p:sldId id="480" r:id="rId4"/>
    <p:sldId id="477" r:id="rId5"/>
    <p:sldId id="478" r:id="rId6"/>
    <p:sldId id="479" r:id="rId7"/>
    <p:sldId id="482" r:id="rId8"/>
    <p:sldId id="470" r:id="rId9"/>
    <p:sldId id="471" r:id="rId10"/>
    <p:sldId id="483" r:id="rId11"/>
    <p:sldId id="484" r:id="rId12"/>
    <p:sldId id="469" r:id="rId13"/>
    <p:sldId id="485" r:id="rId14"/>
    <p:sldId id="486" r:id="rId15"/>
    <p:sldId id="481" r:id="rId16"/>
    <p:sldId id="444" r:id="rId17"/>
    <p:sldId id="445" r:id="rId18"/>
    <p:sldId id="446" r:id="rId19"/>
    <p:sldId id="465" r:id="rId20"/>
    <p:sldId id="466" r:id="rId21"/>
    <p:sldId id="464" r:id="rId22"/>
    <p:sldId id="467" r:id="rId23"/>
    <p:sldId id="468" r:id="rId24"/>
    <p:sldId id="472" r:id="rId25"/>
    <p:sldId id="475" r:id="rId26"/>
    <p:sldId id="4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D4AE00"/>
    <a:srgbClr val="FF00BA"/>
    <a:srgbClr val="663F00"/>
    <a:srgbClr val="E6C17F"/>
    <a:srgbClr val="F17527"/>
    <a:srgbClr val="00C6BA"/>
    <a:srgbClr val="A4FF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0"/>
    <p:restoredTop sz="78420"/>
  </p:normalViewPr>
  <p:slideViewPr>
    <p:cSldViewPr snapToGrid="0" snapToObjects="1">
      <p:cViewPr>
        <p:scale>
          <a:sx n="73" d="100"/>
          <a:sy n="73" d="100"/>
        </p:scale>
        <p:origin x="1664" y="1560"/>
      </p:cViewPr>
      <p:guideLst>
        <p:guide orient="horz" pos="2160"/>
        <p:guide pos="3840"/>
      </p:guideLst>
    </p:cSldViewPr>
  </p:slideViewPr>
  <p:notesTextViewPr>
    <p:cViewPr>
      <p:scale>
        <a:sx n="114" d="100"/>
        <a:sy n="114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 up letter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5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represent previously learned semantic states </a:t>
            </a:r>
          </a:p>
          <a:p>
            <a:r>
              <a:rPr lang="en-US" dirty="0" smtClean="0"/>
              <a:t>attractor net: recurrent net with attractor dynamics</a:t>
            </a:r>
          </a:p>
          <a:p>
            <a:endParaRPr lang="en-US" dirty="0" smtClean="0"/>
          </a:p>
          <a:p>
            <a:r>
              <a:rPr lang="en-US" dirty="0" smtClean="0"/>
              <a:t>BUT WHAT DOES THIS HAVE TO DO WITH AWARENESS?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r>
              <a:rPr lang="en-US" dirty="0" smtClean="0"/>
              <a:t> what does it mean to response in arbitrary ways?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3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en-US" baseline="0" dirty="0" smtClean="0"/>
              <a:t> Mathis and I showed that this architecture could explain results from the priming task, and more generally</a:t>
            </a:r>
          </a:p>
          <a:p>
            <a:r>
              <a:rPr lang="en-US" baseline="0" dirty="0" smtClean="0"/>
              <a:t>under what conditions a representation from one pathway will influence a subsequent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Sufficient condition for access consciousness: temporal persistence of a representation and familiarity of that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steps in attractor 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</a:t>
            </a:r>
            <a:r>
              <a:rPr lang="en-US" baseline="0" dirty="0" smtClean="0"/>
              <a:t> training when 100% on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8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12/3/17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smtClean="0"/>
              <a:t>Consciousness and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Construction of </a:t>
            </a:r>
            <a:r>
              <a:rPr lang="en-US" smtClean="0"/>
              <a:t>Actionable Representations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Michael C. </a:t>
            </a:r>
            <a:r>
              <a:rPr lang="en-US" dirty="0" err="1" smtClean="0">
                <a:solidFill>
                  <a:schemeClr val="tx1"/>
                </a:solidFill>
              </a:rPr>
              <a:t>Mozer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Denis </a:t>
            </a:r>
            <a:r>
              <a:rPr lang="en-US" dirty="0" err="1" smtClean="0">
                <a:solidFill>
                  <a:schemeClr val="tx1"/>
                </a:solidFill>
              </a:rPr>
              <a:t>Kazakov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Department of Computer Science</a:t>
            </a:r>
            <a:br>
              <a:rPr lang="en-US" dirty="0" smtClean="0"/>
            </a:br>
            <a:r>
              <a:rPr lang="en-US" dirty="0" smtClean="0"/>
              <a:t>University of Colorado at  Boulder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108654" y="4213304"/>
            <a:ext cx="0" cy="26878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27833" y="4482087"/>
            <a:ext cx="1427447" cy="1796360"/>
            <a:chOff x="5227833" y="4482087"/>
            <a:chExt cx="1427447" cy="1796360"/>
          </a:xfrm>
        </p:grpSpPr>
        <p:sp>
          <p:nvSpPr>
            <p:cNvPr id="62" name="Rectangle 61"/>
            <p:cNvSpPr/>
            <p:nvPr/>
          </p:nvSpPr>
          <p:spPr>
            <a:xfrm>
              <a:off x="5227833" y="4482087"/>
              <a:ext cx="1427447" cy="768645"/>
            </a:xfrm>
            <a:prstGeom prst="rect">
              <a:avLst/>
            </a:prstGeom>
            <a:solidFill>
              <a:srgbClr val="00B0F0">
                <a:alpha val="21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934779" y="4537228"/>
              <a:ext cx="367198" cy="121970"/>
              <a:chOff x="7909826" y="6101112"/>
              <a:chExt cx="479289" cy="15920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rot="5400000">
              <a:off x="5150791" y="4805557"/>
              <a:ext cx="491150" cy="122316"/>
              <a:chOff x="8068576" y="6100660"/>
              <a:chExt cx="641078" cy="15965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flipH="1" flipV="1">
              <a:off x="6117214" y="4658851"/>
              <a:ext cx="3091" cy="409100"/>
            </a:xfrm>
            <a:prstGeom prst="straightConnector1">
              <a:avLst/>
            </a:prstGeom>
            <a:ln w="60325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428711" y="4630037"/>
              <a:ext cx="512876" cy="243487"/>
            </a:xfrm>
            <a:prstGeom prst="straightConnector1">
              <a:avLst/>
            </a:prstGeom>
            <a:ln w="60325">
              <a:solidFill>
                <a:srgbClr val="00B0F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652509" y="4962547"/>
              <a:ext cx="934067" cy="104711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6119543" y="6009664"/>
              <a:ext cx="0" cy="268783"/>
            </a:xfrm>
            <a:prstGeom prst="straightConnector1">
              <a:avLst/>
            </a:prstGeom>
            <a:ln w="60325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813156" y="5456721"/>
              <a:ext cx="612773" cy="122316"/>
              <a:chOff x="7909826" y="6100660"/>
              <a:chExt cx="799828" cy="15965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389115" y="610066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550904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73968" y="5845839"/>
              <a:ext cx="491150" cy="122316"/>
              <a:chOff x="8220976" y="6474735"/>
              <a:chExt cx="641078" cy="15965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8220976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382765" y="6475639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541515" y="6474735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703304" y="6475187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935944" y="5067950"/>
              <a:ext cx="367198" cy="121970"/>
              <a:chOff x="7909826" y="6101112"/>
              <a:chExt cx="479289" cy="159202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806857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0365" y="6101564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909826" y="6101112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/>
            <p:cNvCxnSpPr/>
            <p:nvPr/>
          </p:nvCxnSpPr>
          <p:spPr>
            <a:xfrm flipH="1" flipV="1">
              <a:off x="6119543" y="5579037"/>
              <a:ext cx="3874" cy="278113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6118379" y="5189573"/>
              <a:ext cx="1164" cy="267840"/>
            </a:xfrm>
            <a:prstGeom prst="straightConnector1">
              <a:avLst/>
            </a:prstGeom>
            <a:ln w="6032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27833" y="1690841"/>
            <a:ext cx="1427447" cy="1796360"/>
            <a:chOff x="9407236" y="4162453"/>
            <a:chExt cx="1863189" cy="2344716"/>
          </a:xfrm>
        </p:grpSpPr>
        <p:grpSp>
          <p:nvGrpSpPr>
            <p:cNvPr id="76" name="Group 75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7030A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9" name="Group 98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1" name="Straight Arrow Connector 100"/>
              <p:cNvCxnSpPr/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961548" y="5140410"/>
              <a:ext cx="1219200" cy="1366759"/>
              <a:chOff x="9961548" y="5140410"/>
              <a:chExt cx="1219200" cy="1366759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/>
          <p:cNvSpPr txBox="1"/>
          <p:nvPr/>
        </p:nvSpPr>
        <p:spPr>
          <a:xfrm>
            <a:off x="6718059" y="5928611"/>
            <a:ext cx="1632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D4AE00"/>
                </a:solidFill>
                <a:latin typeface="+mn-lt"/>
              </a:rPr>
              <a:t>visual image</a:t>
            </a:r>
            <a:endParaRPr lang="en-US" sz="2200" b="1" dirty="0">
              <a:solidFill>
                <a:srgbClr val="D4AE00"/>
              </a:solidFill>
              <a:latin typeface="+mn-lt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95436" y="4132251"/>
            <a:ext cx="1353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semantics</a:t>
            </a:r>
            <a:endParaRPr lang="en-US" sz="2200" b="1" dirty="0">
              <a:solidFill>
                <a:srgbClr val="0000FF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V="1">
            <a:off x="6104303" y="3487201"/>
            <a:ext cx="0" cy="1000973"/>
          </a:xfrm>
          <a:prstGeom prst="straightConnector1">
            <a:avLst/>
          </a:prstGeom>
          <a:ln w="60325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691085" y="1502632"/>
            <a:ext cx="1056700" cy="6605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2200" b="1" dirty="0" smtClean="0">
                <a:solidFill>
                  <a:srgbClr val="7030A0"/>
                </a:solidFill>
              </a:rPr>
              <a:t>verbal</a:t>
            </a:r>
            <a:br>
              <a:rPr lang="en-US" sz="2200" b="1" dirty="0" smtClean="0">
                <a:solidFill>
                  <a:srgbClr val="7030A0"/>
                </a:solidFill>
              </a:rPr>
            </a:br>
            <a:r>
              <a:rPr lang="en-US" sz="2200" b="1" dirty="0" smtClean="0">
                <a:solidFill>
                  <a:srgbClr val="7030A0"/>
                </a:solidFill>
              </a:rPr>
              <a:t>naming</a:t>
            </a:r>
            <a:endParaRPr lang="en-US" sz="2200" b="1" dirty="0">
              <a:solidFill>
                <a:srgbClr val="7030A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09712" y="1628353"/>
            <a:ext cx="3707501" cy="2853734"/>
            <a:chOff x="5380233" y="1786840"/>
            <a:chExt cx="3707501" cy="28537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5" name="Group 154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63" name="Oval 16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5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7" name="Straight Arrow Connector 156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35" name="Rectangle 134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38" name="Group 137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41" name="Oval 140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9" name="Straight Arrow Connector 138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6" name="Straight Arrow Connector 165"/>
            <p:cNvCxnSpPr/>
            <p:nvPr/>
          </p:nvCxnSpPr>
          <p:spPr>
            <a:xfrm flipH="1" flipV="1">
              <a:off x="6256703" y="3639602"/>
              <a:ext cx="2831031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6843485" y="1786840"/>
              <a:ext cx="1301703" cy="3784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smtClean="0">
                  <a:solidFill>
                    <a:srgbClr val="7030A0"/>
                  </a:solidFill>
                </a:rPr>
                <a:t>detection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117213" y="1496545"/>
            <a:ext cx="4545046" cy="2985542"/>
            <a:chOff x="3448113" y="1655032"/>
            <a:chExt cx="4545046" cy="2985542"/>
          </a:xfrm>
        </p:grpSpPr>
        <p:grpSp>
          <p:nvGrpSpPr>
            <p:cNvPr id="169" name="Group 168"/>
            <p:cNvGrpSpPr/>
            <p:nvPr/>
          </p:nvGrpSpPr>
          <p:grpSpPr>
            <a:xfrm>
              <a:off x="5380233" y="1843241"/>
              <a:ext cx="1427447" cy="1796360"/>
              <a:chOff x="9407236" y="4162453"/>
              <a:chExt cx="1863189" cy="2344716"/>
            </a:xfrm>
          </p:grpSpPr>
          <p:grpSp>
            <p:nvGrpSpPr>
              <p:cNvPr id="172" name="Group 171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192" name="Rectangle 191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4" name="Group 193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5" name="Group 194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6" name="Straight Arrow Connector 195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174" name="Rectangle 173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187" name="Oval 18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183" name="Oval 182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78" name="Straight Arrow Connector 177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0" name="Straight Arrow Connector 169"/>
            <p:cNvCxnSpPr/>
            <p:nvPr/>
          </p:nvCxnSpPr>
          <p:spPr>
            <a:xfrm flipV="1">
              <a:off x="3448113" y="3639602"/>
              <a:ext cx="2808590" cy="1000972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843485" y="1655032"/>
              <a:ext cx="1149674" cy="6565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lexical</a:t>
              </a:r>
            </a:p>
            <a:p>
              <a:pPr>
                <a:lnSpc>
                  <a:spcPts val="2240"/>
                </a:lnSpc>
              </a:pPr>
              <a:r>
                <a:rPr lang="en-US" sz="2200" b="1" dirty="0" smtClean="0">
                  <a:solidFill>
                    <a:srgbClr val="7030A0"/>
                  </a:solidFill>
                </a:rPr>
                <a:t>decision</a:t>
              </a:r>
              <a:endParaRPr lang="en-US" sz="2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718059" y="4229780"/>
            <a:ext cx="1256168" cy="268783"/>
          </a:xfrm>
          <a:prstGeom prst="roundRect">
            <a:avLst/>
          </a:prstGeom>
          <a:solidFill>
            <a:srgbClr val="0000FF">
              <a:alpha val="11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sort of representation in output of pathway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support appropriate behavior of pathway </a:t>
            </a: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058211" y="5139299"/>
            <a:ext cx="5715620" cy="47545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Sufficient condition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2171" y="1659295"/>
            <a:ext cx="1721813" cy="4331502"/>
            <a:chOff x="5373692" y="1157492"/>
            <a:chExt cx="1721813" cy="4331502"/>
          </a:xfrm>
        </p:grpSpPr>
        <p:grpSp>
          <p:nvGrpSpPr>
            <p:cNvPr id="5" name="Group 4"/>
            <p:cNvGrpSpPr/>
            <p:nvPr/>
          </p:nvGrpSpPr>
          <p:grpSpPr>
            <a:xfrm>
              <a:off x="5373692" y="4070551"/>
              <a:ext cx="1127141" cy="1418443"/>
              <a:chOff x="5227833" y="4482087"/>
              <a:chExt cx="1427447" cy="179636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227833" y="4482087"/>
                <a:ext cx="1427447" cy="768645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34779" y="4537228"/>
                <a:ext cx="367198" cy="121970"/>
                <a:chOff x="7909826" y="6101112"/>
                <a:chExt cx="479289" cy="15920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 rot="5400000">
                <a:off x="5150791" y="4805557"/>
                <a:ext cx="491150" cy="122316"/>
                <a:chOff x="8068576" y="6100660"/>
                <a:chExt cx="641078" cy="15965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6117214" y="4658851"/>
                <a:ext cx="3091" cy="409100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28711" y="4630037"/>
                <a:ext cx="512876" cy="243487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5652509" y="4962547"/>
                <a:ext cx="934067" cy="1047117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6119543" y="6009664"/>
                <a:ext cx="0" cy="268783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5813156" y="5456721"/>
                <a:ext cx="612773" cy="122316"/>
                <a:chOff x="7909826" y="6100660"/>
                <a:chExt cx="799828" cy="159654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5873968" y="5845839"/>
                <a:ext cx="491150" cy="122316"/>
                <a:chOff x="8220976" y="6474735"/>
                <a:chExt cx="641078" cy="159654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5935944" y="5067950"/>
                <a:ext cx="367198" cy="121970"/>
                <a:chOff x="7909826" y="6101112"/>
                <a:chExt cx="479289" cy="15920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119543" y="5579037"/>
                <a:ext cx="3874" cy="278113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6118379" y="5189573"/>
                <a:ext cx="1164" cy="26784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373692" y="1157492"/>
              <a:ext cx="1127141" cy="1418443"/>
              <a:chOff x="9407236" y="4162453"/>
              <a:chExt cx="1863189" cy="23447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407236" y="4162453"/>
                <a:ext cx="1863189" cy="1354112"/>
                <a:chOff x="9407236" y="4162453"/>
                <a:chExt cx="1863189" cy="1354112"/>
              </a:xfrm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9407236" y="4513284"/>
                  <a:ext cx="1863189" cy="1003281"/>
                </a:xfrm>
                <a:prstGeom prst="rect">
                  <a:avLst/>
                </a:prstGeom>
                <a:solidFill>
                  <a:srgbClr val="00B0F0">
                    <a:alpha val="21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0556936" y="4162453"/>
                  <a:ext cx="0" cy="350831"/>
                </a:xfrm>
                <a:prstGeom prst="straightConnector1">
                  <a:avLst/>
                </a:prstGeom>
                <a:ln w="60325">
                  <a:solidFill>
                    <a:srgbClr val="7030A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Group 98"/>
                <p:cNvGrpSpPr/>
                <p:nvPr/>
              </p:nvGrpSpPr>
              <p:grpSpPr>
                <a:xfrm>
                  <a:off x="10329984" y="4585257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rot="5400000">
                  <a:off x="9306677" y="4935497"/>
                  <a:ext cx="641078" cy="159654"/>
                  <a:chOff x="8068576" y="6100660"/>
                  <a:chExt cx="641078" cy="159654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F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1" name="Straight Arrow Connector 100"/>
                <p:cNvCxnSpPr/>
                <p:nvPr/>
              </p:nvCxnSpPr>
              <p:spPr>
                <a:xfrm flipH="1" flipV="1">
                  <a:off x="10568109" y="4744007"/>
                  <a:ext cx="4034" cy="533982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9669434" y="4706398"/>
                  <a:ext cx="669437" cy="317813"/>
                </a:xfrm>
                <a:prstGeom prst="straightConnector1">
                  <a:avLst/>
                </a:prstGeom>
                <a:ln w="60325">
                  <a:solidFill>
                    <a:srgbClr val="00B0F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9961548" y="5140410"/>
                <a:ext cx="1219200" cy="1366759"/>
                <a:chOff x="9961548" y="5140410"/>
                <a:chExt cx="1219200" cy="1366759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61548" y="5140410"/>
                  <a:ext cx="1219200" cy="1366759"/>
                </a:xfrm>
                <a:prstGeom prst="rect">
                  <a:avLst/>
                </a:prstGeom>
                <a:solidFill>
                  <a:srgbClr val="C00000">
                    <a:alpha val="20000"/>
                  </a:srgb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10171234" y="5785435"/>
                  <a:ext cx="799828" cy="159654"/>
                  <a:chOff x="7909826" y="6100660"/>
                  <a:chExt cx="799828" cy="159654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8389115" y="6100660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8550904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10250609" y="6293335"/>
                  <a:ext cx="641078" cy="159654"/>
                  <a:chOff x="8220976" y="6474735"/>
                  <a:chExt cx="641078" cy="159654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8220976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382765" y="6475639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8541515" y="6474735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8703304" y="6475187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>
                      <a:solidFill>
                        <a:srgbClr val="C00000"/>
                      </a:solidFill>
                    </a:endParaRPr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10331504" y="5277988"/>
                  <a:ext cx="479289" cy="159202"/>
                  <a:chOff x="7909826" y="6101112"/>
                  <a:chExt cx="479289" cy="15920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806857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8230365" y="6101564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909826" y="6101112"/>
                    <a:ext cx="158750" cy="158750"/>
                  </a:xfrm>
                  <a:prstGeom prst="ellipse">
                    <a:avLst/>
                  </a:prstGeom>
                  <a:noFill/>
                  <a:ln w="25400">
                    <a:solidFill>
                      <a:srgbClr val="C00000"/>
                    </a:solidFill>
                    <a:tailEnd type="stealt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3" name="Straight Arrow Connector 82"/>
                <p:cNvCxnSpPr/>
                <p:nvPr/>
              </p:nvCxnSpPr>
              <p:spPr>
                <a:xfrm flipH="1" flipV="1">
                  <a:off x="10571148" y="5945089"/>
                  <a:ext cx="5056" cy="363010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 flipV="1">
                  <a:off x="10569629" y="5436738"/>
                  <a:ext cx="1519" cy="349601"/>
                </a:xfrm>
                <a:prstGeom prst="straightConnector1">
                  <a:avLst/>
                </a:prstGeom>
                <a:ln w="60325">
                  <a:solidFill>
                    <a:srgbClr val="C0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0" name="Straight Arrow Connector 129"/>
            <p:cNvCxnSpPr/>
            <p:nvPr/>
          </p:nvCxnSpPr>
          <p:spPr>
            <a:xfrm flipV="1">
              <a:off x="6065770" y="2567380"/>
              <a:ext cx="0" cy="1503171"/>
            </a:xfrm>
            <a:prstGeom prst="straightConnector1">
              <a:avLst/>
            </a:prstGeom>
            <a:ln w="60325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70389" y="4318773"/>
              <a:ext cx="425116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A</a:t>
              </a:r>
              <a:endParaRPr lang="en-US" sz="3100" b="1" dirty="0">
                <a:latin typeface="+mn-lt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670389" y="1667895"/>
              <a:ext cx="40748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B</a:t>
              </a:r>
              <a:endParaRPr lang="en-US" sz="3100" b="1" dirty="0"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68417" y="1927636"/>
            <a:ext cx="6032699" cy="3169685"/>
            <a:chOff x="189158" y="2854855"/>
            <a:chExt cx="6032699" cy="31696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91" y="2854855"/>
              <a:ext cx="4022973" cy="308264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067100" y="5547486"/>
              <a:ext cx="21547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rgbClr val="00B050"/>
                  </a:solidFill>
                </a:rPr>
                <a:t>familiarity to B</a:t>
              </a:r>
              <a:endParaRPr lang="en-US" sz="25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2776654" y="5218771"/>
              <a:ext cx="2205810" cy="59996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H="1" flipV="1">
              <a:off x="1115122" y="5054281"/>
              <a:ext cx="1679112" cy="750669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89158" y="5474985"/>
              <a:ext cx="16962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6">
                      <a:lumMod val="75000"/>
                    </a:schemeClr>
                  </a:solidFill>
                </a:rPr>
                <a:t>persistence</a:t>
              </a:r>
              <a:endParaRPr lang="en-US" sz="2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H="1" flipV="1">
              <a:off x="1155004" y="3377481"/>
              <a:ext cx="2759" cy="1676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352741" y="2900427"/>
              <a:ext cx="18565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err="1" smtClean="0"/>
                <a:t>Pr</a:t>
              </a:r>
              <a:r>
                <a:rPr lang="en-US" sz="2500" b="1" dirty="0" smtClean="0"/>
                <a:t>(B correct)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3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Denoising</a:t>
            </a:r>
            <a:r>
              <a:rPr lang="en-US" dirty="0" smtClean="0"/>
              <a:t> RNNs: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454" y="1280842"/>
            <a:ext cx="5295900" cy="139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3150" y="2888972"/>
            <a:ext cx="5789338" cy="3969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7826" y="3702205"/>
            <a:ext cx="3668751" cy="747132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914637" y="3063556"/>
            <a:ext cx="9561169" cy="2718778"/>
            <a:chOff x="1914637" y="3063556"/>
            <a:chExt cx="9561169" cy="27187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83677" y="5310298"/>
              <a:ext cx="2707970" cy="400110"/>
              <a:chOff x="1898100" y="3534508"/>
              <a:chExt cx="2707970" cy="40011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98100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580339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6886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59125" y="3534508"/>
                <a:ext cx="54694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op</a:t>
                </a:r>
                <a:r>
                  <a:rPr lang="en-US" sz="2000" b="1" baseline="-25000" dirty="0" smtClean="0"/>
                  <a:t>4</a:t>
                </a:r>
                <a:endParaRPr lang="en-US" sz="2000" b="1" baseline="-250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684354" y="5310298"/>
              <a:ext cx="4851060" cy="400110"/>
              <a:chOff x="5360239" y="3534508"/>
              <a:chExt cx="4851060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360239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88402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16565" y="3534508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44472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401718" y="3534508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630174" y="3131560"/>
              <a:ext cx="6931652" cy="400110"/>
              <a:chOff x="2013948" y="2617817"/>
              <a:chExt cx="6931652" cy="40011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013948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62259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10570" y="2617817"/>
                <a:ext cx="880754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result</a:t>
                </a:r>
                <a:r>
                  <a:rPr lang="en-US" sz="2000" b="1" baseline="-25000" dirty="0" smtClean="0"/>
                  <a:t>3</a:t>
                </a:r>
                <a:endParaRPr lang="en-US" sz="2000" b="1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58881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1</a:t>
                </a:r>
                <a:endParaRPr lang="en-US" sz="2000" b="1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136019" y="2617817"/>
                <a:ext cx="80958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carry</a:t>
                </a:r>
                <a:r>
                  <a:rPr lang="en-US" sz="2000" b="1" baseline="-25000" dirty="0" smtClean="0"/>
                  <a:t>2</a:t>
                </a:r>
                <a:endParaRPr lang="en-US" sz="2000" b="1" baseline="-250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766149" y="4235726"/>
              <a:ext cx="265970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               hidden               </a:t>
              </a:r>
              <a:endParaRPr lang="en-US" sz="2000" b="1" baseline="-250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401947" y="4773012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7063671" y="4765332"/>
              <a:ext cx="1708623" cy="4154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96000" y="3637686"/>
              <a:ext cx="0" cy="59804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9725833" y="3331615"/>
              <a:ext cx="1749973" cy="0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1475806" y="3331615"/>
              <a:ext cx="0" cy="2175242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10682823" y="5499863"/>
              <a:ext cx="792983" cy="6994"/>
            </a:xfrm>
            <a:prstGeom prst="straightConnector1">
              <a:avLst/>
            </a:prstGeom>
            <a:ln w="76200" cap="sq">
              <a:solidFill>
                <a:schemeClr val="tx1"/>
              </a:solidFill>
              <a:miter lim="800000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2537116" y="3063556"/>
              <a:ext cx="7141419" cy="534284"/>
            </a:xfrm>
            <a:prstGeom prst="roundRect">
              <a:avLst/>
            </a:prstGeom>
            <a:solidFill>
              <a:srgbClr val="0000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914637" y="5232721"/>
              <a:ext cx="2851512" cy="534284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38634" y="5248050"/>
              <a:ext cx="5044188" cy="534284"/>
            </a:xfrm>
            <a:prstGeom prst="roundRect">
              <a:avLst/>
            </a:prstGeom>
            <a:solidFill>
              <a:srgbClr val="00FFFF">
                <a:alpha val="14000"/>
              </a:srgbClr>
            </a:solidFill>
            <a:ln w="38100">
              <a:noFill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983677" y="5310298"/>
            <a:ext cx="2707970" cy="400110"/>
            <a:chOff x="1898100" y="3534508"/>
            <a:chExt cx="2707970" cy="400110"/>
          </a:xfrm>
        </p:grpSpPr>
        <p:sp>
          <p:nvSpPr>
            <p:cNvPr id="4" name="TextBox 3"/>
            <p:cNvSpPr txBox="1"/>
            <p:nvPr/>
          </p:nvSpPr>
          <p:spPr>
            <a:xfrm>
              <a:off x="1898100" y="3534508"/>
              <a:ext cx="54694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op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80339" y="3534508"/>
              <a:ext cx="54694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op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76886" y="3534508"/>
              <a:ext cx="54694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op</a:t>
              </a:r>
              <a:r>
                <a:rPr lang="en-US" sz="2000" b="1" baseline="-25000" dirty="0" smtClean="0"/>
                <a:t>3</a:t>
              </a:r>
              <a:endParaRPr lang="en-US" sz="2000" b="1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59125" y="3534508"/>
              <a:ext cx="54694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op</a:t>
              </a:r>
              <a:r>
                <a:rPr lang="en-US" sz="2000" b="1" baseline="-25000" dirty="0" smtClean="0"/>
                <a:t>4</a:t>
              </a:r>
              <a:endParaRPr lang="en-US" sz="2000" b="1" baseline="-25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84354" y="5310298"/>
            <a:ext cx="4851060" cy="400110"/>
            <a:chOff x="5360239" y="3534508"/>
            <a:chExt cx="4851060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5360239" y="3534508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88402" y="3534508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16565" y="3534508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3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4728" y="3534508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01718" y="3534508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30174" y="3131560"/>
            <a:ext cx="6931652" cy="400110"/>
            <a:chOff x="2013948" y="2617817"/>
            <a:chExt cx="6931652" cy="400110"/>
          </a:xfrm>
        </p:grpSpPr>
        <p:sp>
          <p:nvSpPr>
            <p:cNvPr id="14" name="TextBox 13"/>
            <p:cNvSpPr txBox="1"/>
            <p:nvPr/>
          </p:nvSpPr>
          <p:spPr>
            <a:xfrm>
              <a:off x="2013948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2259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10570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3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58881" y="2617817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6019" y="2617817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766149" y="4235726"/>
            <a:ext cx="26597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               hidden               </a:t>
            </a:r>
            <a:endParaRPr lang="en-US" sz="2000" b="1" baseline="-25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630174" y="2031822"/>
            <a:ext cx="6931652" cy="400110"/>
            <a:chOff x="2013948" y="2617817"/>
            <a:chExt cx="6931652" cy="400110"/>
          </a:xfrm>
        </p:grpSpPr>
        <p:sp>
          <p:nvSpPr>
            <p:cNvPr id="27" name="TextBox 26"/>
            <p:cNvSpPr txBox="1"/>
            <p:nvPr/>
          </p:nvSpPr>
          <p:spPr>
            <a:xfrm>
              <a:off x="2013948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2259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0570" y="2617817"/>
              <a:ext cx="88075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result</a:t>
              </a:r>
              <a:r>
                <a:rPr lang="en-US" sz="2000" b="1" baseline="-25000" dirty="0" smtClean="0"/>
                <a:t>3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58881" y="2617817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36019" y="2617817"/>
              <a:ext cx="8095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carry</a:t>
              </a:r>
              <a:r>
                <a:rPr lang="en-US" sz="2000" b="1" baseline="-25000" dirty="0" smtClean="0"/>
                <a:t>2</a:t>
              </a:r>
              <a:endParaRPr lang="en-US" sz="2000" b="1" baseline="-250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401947" y="4773012"/>
            <a:ext cx="1708623" cy="415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063671" y="4765332"/>
            <a:ext cx="1708623" cy="415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096000" y="3637686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25833" y="2245210"/>
            <a:ext cx="1749973" cy="0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75806" y="2243151"/>
            <a:ext cx="0" cy="3263706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10682823" y="5499863"/>
            <a:ext cx="792983" cy="6994"/>
          </a:xfrm>
          <a:prstGeom prst="straightConnector1">
            <a:avLst/>
          </a:prstGeom>
          <a:ln w="76200" cap="sq">
            <a:solidFill>
              <a:schemeClr val="tx1"/>
            </a:solidFill>
            <a:miter lim="800000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537116" y="3063556"/>
            <a:ext cx="7141419" cy="534284"/>
          </a:xfrm>
          <a:prstGeom prst="roundRect">
            <a:avLst/>
          </a:prstGeom>
          <a:solidFill>
            <a:srgbClr val="0000FF">
              <a:alpha val="14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1914637" y="5232721"/>
            <a:ext cx="2851512" cy="534284"/>
          </a:xfrm>
          <a:prstGeom prst="roundRect">
            <a:avLst/>
          </a:prstGeom>
          <a:solidFill>
            <a:srgbClr val="7030A0">
              <a:alpha val="14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638634" y="5248050"/>
            <a:ext cx="5044188" cy="534284"/>
          </a:xfrm>
          <a:prstGeom prst="roundRect">
            <a:avLst/>
          </a:prstGeom>
          <a:solidFill>
            <a:srgbClr val="00FFFF">
              <a:alpha val="14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537115" y="1976009"/>
            <a:ext cx="7141419" cy="534284"/>
          </a:xfrm>
          <a:prstGeom prst="roundRect">
            <a:avLst/>
          </a:prstGeom>
          <a:solidFill>
            <a:srgbClr val="FFC000">
              <a:alpha val="14000"/>
            </a:srgbClr>
          </a:solidFill>
          <a:ln w="38100">
            <a:noFill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63006" y="2458019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602181" y="2458019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167173" y="2458019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680151" y="2458019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9183990" y="2458019"/>
            <a:ext cx="0" cy="598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410971" y="2246030"/>
            <a:ext cx="442194" cy="571910"/>
            <a:chOff x="2410971" y="2243151"/>
            <a:chExt cx="442194" cy="571910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810760" y="2459421"/>
              <a:ext cx="7935" cy="328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410971" y="2788045"/>
              <a:ext cx="442194" cy="22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448744" y="2243151"/>
              <a:ext cx="0" cy="5719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410971" y="2243151"/>
              <a:ext cx="2313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947075" y="2246030"/>
            <a:ext cx="442194" cy="571910"/>
            <a:chOff x="2410971" y="2243151"/>
            <a:chExt cx="442194" cy="571910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2814389" y="2459421"/>
              <a:ext cx="7935" cy="328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410971" y="2788045"/>
              <a:ext cx="442194" cy="22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448744" y="2243151"/>
              <a:ext cx="0" cy="5719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410971" y="2243151"/>
              <a:ext cx="2313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5497826" y="2246030"/>
            <a:ext cx="442194" cy="571910"/>
            <a:chOff x="2410971" y="2243151"/>
            <a:chExt cx="442194" cy="57191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2814389" y="2459421"/>
              <a:ext cx="7935" cy="328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410971" y="2788045"/>
              <a:ext cx="442194" cy="22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448744" y="2243151"/>
              <a:ext cx="0" cy="5719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2410971" y="2243151"/>
              <a:ext cx="2313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041093" y="2246030"/>
            <a:ext cx="442194" cy="571910"/>
            <a:chOff x="2410971" y="2243151"/>
            <a:chExt cx="442194" cy="57191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2814389" y="2459421"/>
              <a:ext cx="7935" cy="328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410971" y="2788045"/>
              <a:ext cx="442194" cy="22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2448744" y="2243151"/>
              <a:ext cx="0" cy="5719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410971" y="2243151"/>
              <a:ext cx="2313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522081" y="2246030"/>
            <a:ext cx="442194" cy="571910"/>
            <a:chOff x="2410971" y="2243151"/>
            <a:chExt cx="442194" cy="571910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2814389" y="2459421"/>
              <a:ext cx="7935" cy="32862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410971" y="2788045"/>
              <a:ext cx="442194" cy="22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448744" y="2243151"/>
              <a:ext cx="0" cy="57191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410971" y="2243151"/>
              <a:ext cx="23137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5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Denoised</a:t>
            </a:r>
            <a:r>
              <a:rPr lang="en-US" smtClean="0"/>
              <a:t> RNNs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to 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pPr lvl="1"/>
            <a:r>
              <a:rPr lang="en-US" dirty="0" smtClean="0"/>
              <a:t>noise robustness</a:t>
            </a:r>
          </a:p>
          <a:p>
            <a:r>
              <a:rPr lang="en-US" dirty="0" smtClean="0"/>
              <a:t>Why is noise in RNNs so devastating?</a:t>
            </a:r>
          </a:p>
          <a:p>
            <a:pPr lvl="1"/>
            <a:r>
              <a:rPr lang="en-US" dirty="0" smtClean="0"/>
              <a:t>it amplifies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smtClean="0"/>
              <a:t>RNNs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317643" y="1765097"/>
            <a:ext cx="3842551" cy="4051110"/>
            <a:chOff x="7905763" y="1772174"/>
            <a:chExt cx="3842551" cy="4051110"/>
          </a:xfrm>
        </p:grpSpPr>
        <p:sp>
          <p:nvSpPr>
            <p:cNvPr id="4" name="Oval 3"/>
            <p:cNvSpPr/>
            <p:nvPr/>
          </p:nvSpPr>
          <p:spPr>
            <a:xfrm>
              <a:off x="9300411" y="5257800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05763" y="4043052"/>
              <a:ext cx="3354780" cy="682831"/>
              <a:chOff x="8294914" y="3289465"/>
              <a:chExt cx="3354780" cy="68283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48692" y="3340769"/>
                <a:ext cx="3241392" cy="565484"/>
                <a:chOff x="8348692" y="3340769"/>
                <a:chExt cx="3241392" cy="56548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9017669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686646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0355623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1024600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8348692" y="3340769"/>
                  <a:ext cx="565484" cy="565484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8294914" y="3289465"/>
                <a:ext cx="3354780" cy="68283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>
            <a:xfrm>
              <a:off x="9297495" y="1772174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0"/>
              <a:endCxn id="13" idx="4"/>
            </p:cNvCxnSpPr>
            <p:nvPr/>
          </p:nvCxnSpPr>
          <p:spPr>
            <a:xfrm flipH="1" flipV="1">
              <a:off x="9580237" y="2337658"/>
              <a:ext cx="2916" cy="170539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  <a:endCxn id="11" idx="2"/>
            </p:cNvCxnSpPr>
            <p:nvPr/>
          </p:nvCxnSpPr>
          <p:spPr>
            <a:xfrm flipV="1">
              <a:off x="9583153" y="4725883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Left Arrow 20"/>
            <p:cNvSpPr/>
            <p:nvPr/>
          </p:nvSpPr>
          <p:spPr>
            <a:xfrm>
              <a:off x="11260543" y="4130892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69646" y="1756418"/>
            <a:ext cx="7217125" cy="4058447"/>
            <a:chOff x="4974875" y="2253942"/>
            <a:chExt cx="7217125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80550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74875" y="2887829"/>
              <a:ext cx="1241045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within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00B0F0"/>
                  </a:solidFill>
                </a:rPr>
                <a:t>step</a:t>
              </a:r>
              <a:endParaRPr lang="en-US" sz="3100" b="1" dirty="0">
                <a:solidFill>
                  <a:srgbClr val="00B0F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78142" y="3484806"/>
              <a:ext cx="1213858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across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  <a:latin typeface="+mn-lt"/>
                </a:rPr>
                <a:t>time</a:t>
              </a:r>
            </a:p>
            <a:p>
              <a:pPr algn="ctr"/>
              <a:r>
                <a:rPr lang="en-US" sz="3100" b="1" dirty="0" smtClean="0">
                  <a:solidFill>
                    <a:srgbClr val="FF00BA"/>
                  </a:solidFill>
                </a:rPr>
                <a:t>steps</a:t>
              </a:r>
              <a:endParaRPr lang="en-US" sz="3100" b="1" dirty="0">
                <a:solidFill>
                  <a:srgbClr val="FF00BA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smtClean="0"/>
              <a:t>RNNs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30502" y="2558729"/>
            <a:ext cx="2584415" cy="2222291"/>
            <a:chOff x="6227825" y="2253942"/>
            <a:chExt cx="4719774" cy="4058447"/>
          </a:xfrm>
        </p:grpSpPr>
        <p:sp>
          <p:nvSpPr>
            <p:cNvPr id="19" name="Oval 18"/>
            <p:cNvSpPr/>
            <p:nvPr/>
          </p:nvSpPr>
          <p:spPr>
            <a:xfrm>
              <a:off x="8116076" y="5746905"/>
              <a:ext cx="565484" cy="565484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44183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113160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782137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9451114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75206" y="4583461"/>
              <a:ext cx="565484" cy="565484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21428" y="4532157"/>
              <a:ext cx="3354780" cy="68283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8113160" y="2253942"/>
              <a:ext cx="565484" cy="5654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39" idx="0"/>
              <a:endCxn id="23" idx="4"/>
            </p:cNvCxnSpPr>
            <p:nvPr/>
          </p:nvCxnSpPr>
          <p:spPr>
            <a:xfrm flipH="1" flipV="1">
              <a:off x="8395902" y="2819426"/>
              <a:ext cx="2916" cy="588609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9" idx="2"/>
            </p:cNvCxnSpPr>
            <p:nvPr/>
          </p:nvCxnSpPr>
          <p:spPr>
            <a:xfrm flipV="1">
              <a:off x="8398818" y="5214988"/>
              <a:ext cx="0" cy="531917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444183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113160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782137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9451114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75206" y="3459339"/>
              <a:ext cx="565484" cy="565484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21428" y="3408035"/>
              <a:ext cx="3354780" cy="6828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urved Left Arrow 40"/>
            <p:cNvSpPr/>
            <p:nvPr/>
          </p:nvSpPr>
          <p:spPr>
            <a:xfrm>
              <a:off x="10068827" y="3649576"/>
              <a:ext cx="878772" cy="1354910"/>
            </a:xfrm>
            <a:prstGeom prst="curvedLeftArrow">
              <a:avLst>
                <a:gd name="adj1" fmla="val 14052"/>
                <a:gd name="adj2" fmla="val 50000"/>
                <a:gd name="adj3" fmla="val 33916"/>
              </a:avLst>
            </a:prstGeom>
            <a:solidFill>
              <a:srgbClr val="FF00BA"/>
            </a:solidFill>
            <a:ln w="25400">
              <a:solidFill>
                <a:srgbClr val="FF00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urved Left Arrow 41"/>
            <p:cNvSpPr/>
            <p:nvPr/>
          </p:nvSpPr>
          <p:spPr>
            <a:xfrm rot="10800000">
              <a:off x="6227825" y="3401369"/>
              <a:ext cx="487771" cy="623454"/>
            </a:xfrm>
            <a:prstGeom prst="curvedLeftArrow">
              <a:avLst>
                <a:gd name="adj1" fmla="val 14052"/>
                <a:gd name="adj2" fmla="val 50000"/>
                <a:gd name="adj3" fmla="val 23783"/>
              </a:avLst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28" idx="0"/>
              <a:endCxn id="39" idx="2"/>
            </p:cNvCxnSpPr>
            <p:nvPr/>
          </p:nvCxnSpPr>
          <p:spPr>
            <a:xfrm flipV="1">
              <a:off x="8398818" y="4090866"/>
              <a:ext cx="0" cy="44129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9611376" y="1145205"/>
            <a:ext cx="365663" cy="365663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801308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667531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53777" y="3141908"/>
            <a:ext cx="1757287" cy="2913016"/>
            <a:chOff x="5836598" y="2203389"/>
            <a:chExt cx="2171214" cy="3599174"/>
          </a:xfrm>
        </p:grpSpPr>
        <p:sp>
          <p:nvSpPr>
            <p:cNvPr id="88" name="Oval 87"/>
            <p:cNvSpPr/>
            <p:nvPr/>
          </p:nvSpPr>
          <p:spPr>
            <a:xfrm>
              <a:off x="6740317" y="5436900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92942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80036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25" name="Elbow Connector 124"/>
          <p:cNvCxnSpPr>
            <a:stCxn id="80" idx="3"/>
            <a:endCxn id="120" idx="2"/>
          </p:cNvCxnSpPr>
          <p:nvPr/>
        </p:nvCxnSpPr>
        <p:spPr>
          <a:xfrm>
            <a:off x="5423292" y="3900857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8922665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65913" y="2578335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cxnSp>
        <p:nvCxnSpPr>
          <p:cNvPr id="161" name="Elbow Connector 160"/>
          <p:cNvCxnSpPr/>
          <p:nvPr/>
        </p:nvCxnSpPr>
        <p:spPr>
          <a:xfrm>
            <a:off x="7709538" y="3317678"/>
            <a:ext cx="560156" cy="1391261"/>
          </a:xfrm>
          <a:prstGeom prst="bentConnector3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8228768" y="432346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cxnSp>
        <p:nvCxnSpPr>
          <p:cNvPr id="164" name="Elbow Connector 163"/>
          <p:cNvCxnSpPr>
            <a:endCxn id="160" idx="1"/>
          </p:cNvCxnSpPr>
          <p:nvPr/>
        </p:nvCxnSpPr>
        <p:spPr>
          <a:xfrm rot="16200000" flipH="1">
            <a:off x="8217336" y="3355233"/>
            <a:ext cx="1193717" cy="219994"/>
          </a:xfrm>
          <a:prstGeom prst="bentConnector2">
            <a:avLst/>
          </a:prstGeom>
          <a:ln w="50800">
            <a:solidFill>
              <a:srgbClr val="FF00BA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36030" y="2404994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rgbClr val="FF00BA"/>
                </a:solidFill>
                <a:latin typeface="+mn-lt"/>
              </a:rPr>
              <a:t>…</a:t>
            </a:r>
            <a:endParaRPr lang="en-US" sz="3100" b="1" dirty="0">
              <a:solidFill>
                <a:srgbClr val="FF00BA"/>
              </a:solidFill>
              <a:latin typeface="+mn-lt"/>
            </a:endParaRPr>
          </a:p>
        </p:txBody>
      </p:sp>
      <p:grpSp>
        <p:nvGrpSpPr>
          <p:cNvPr id="162" name="Group 161"/>
          <p:cNvGrpSpPr/>
          <p:nvPr/>
        </p:nvGrpSpPr>
        <p:grpSpPr>
          <a:xfrm rot="5400000">
            <a:off x="10499602" y="-508653"/>
            <a:ext cx="801682" cy="2351429"/>
            <a:chOff x="1844345" y="818681"/>
            <a:chExt cx="1214878" cy="2151147"/>
          </a:xfrm>
        </p:grpSpPr>
        <p:sp>
          <p:nvSpPr>
            <p:cNvPr id="165" name="Curved Right Arrow 164"/>
            <p:cNvSpPr/>
            <p:nvPr/>
          </p:nvSpPr>
          <p:spPr>
            <a:xfrm>
              <a:off x="2318443" y="818681"/>
              <a:ext cx="740780" cy="2151147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 rot="16200000">
              <a:off x="1204554" y="162904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2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State-</a:t>
            </a:r>
            <a:r>
              <a:rPr lang="en-US" dirty="0" err="1" smtClean="0"/>
              <a:t>Denoising</a:t>
            </a:r>
            <a:r>
              <a:rPr lang="en-US" dirty="0" smtClean="0"/>
              <a:t> </a:t>
            </a:r>
            <a:r>
              <a:rPr lang="en-US" dirty="0" smtClean="0"/>
              <a:t>RNNs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226897" y="1491550"/>
            <a:ext cx="4811" cy="43666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034893" y="3722173"/>
            <a:ext cx="1757287" cy="2907088"/>
            <a:chOff x="5836598" y="2203389"/>
            <a:chExt cx="2171214" cy="3591850"/>
          </a:xfrm>
        </p:grpSpPr>
        <p:sp>
          <p:nvSpPr>
            <p:cNvPr id="45" name="Oval 44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Arrow Connector 64"/>
            <p:cNvCxnSpPr>
              <a:endCxn id="73" idx="2"/>
            </p:cNvCxnSpPr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3" idx="0"/>
              <a:endCxn id="62" idx="2"/>
            </p:cNvCxnSpPr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>
              <a:endCxn id="80" idx="2"/>
            </p:cNvCxnSpPr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36248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577989" y="3141908"/>
            <a:ext cx="1757287" cy="2907088"/>
            <a:chOff x="5836598" y="2203389"/>
            <a:chExt cx="2171214" cy="3591850"/>
          </a:xfrm>
        </p:grpSpPr>
        <p:sp>
          <p:nvSpPr>
            <p:cNvPr id="88" name="Oval 87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645005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348254" y="1908021"/>
            <a:ext cx="1757287" cy="2907088"/>
            <a:chOff x="5836598" y="2203389"/>
            <a:chExt cx="2171214" cy="3591850"/>
          </a:xfrm>
        </p:grpSpPr>
        <p:sp>
          <p:nvSpPr>
            <p:cNvPr id="127" name="Oval 126"/>
            <p:cNvSpPr/>
            <p:nvPr/>
          </p:nvSpPr>
          <p:spPr>
            <a:xfrm>
              <a:off x="6740317" y="5429576"/>
              <a:ext cx="365663" cy="365663"/>
            </a:xfrm>
            <a:prstGeom prst="ellipse">
              <a:avLst/>
            </a:prstGeom>
            <a:noFill/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5838484" y="4644073"/>
              <a:ext cx="2169328" cy="441544"/>
              <a:chOff x="5838484" y="4644073"/>
              <a:chExt cx="2169328" cy="44154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 flipV="1">
              <a:off x="6923148" y="5085618"/>
              <a:ext cx="0" cy="343958"/>
            </a:xfrm>
            <a:prstGeom prst="straightConnector1">
              <a:avLst/>
            </a:prstGeom>
            <a:ln w="50800">
              <a:solidFill>
                <a:srgbClr val="D4AE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5836598" y="3192678"/>
              <a:ext cx="2169328" cy="441544"/>
              <a:chOff x="5838484" y="3917173"/>
              <a:chExt cx="2169328" cy="441544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 flipV="1">
              <a:off x="6923148" y="4358718"/>
              <a:ext cx="0" cy="2853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 flipV="1">
              <a:off x="6921262" y="3634222"/>
              <a:ext cx="1886" cy="282952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838484" y="3917174"/>
              <a:ext cx="2169328" cy="441544"/>
              <a:chOff x="5838484" y="3917173"/>
              <a:chExt cx="2169328" cy="441544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836598" y="2203389"/>
              <a:ext cx="2169328" cy="441544"/>
              <a:chOff x="5838484" y="3917173"/>
              <a:chExt cx="2169328" cy="441544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5" name="Straight Arrow Connector 134"/>
            <p:cNvCxnSpPr/>
            <p:nvPr/>
          </p:nvCxnSpPr>
          <p:spPr>
            <a:xfrm flipV="1">
              <a:off x="6921262" y="2644933"/>
              <a:ext cx="0" cy="285355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6653763" y="2593008"/>
              <a:ext cx="46679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00B0F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109830" y="3492195"/>
            <a:ext cx="46679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…</a:t>
            </a:r>
            <a:endParaRPr lang="en-US" sz="31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4298" y="5700965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3790654" y="5474659"/>
            <a:ext cx="213644" cy="398661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539425" y="5119763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 flipV="1">
            <a:off x="6333750" y="4892851"/>
            <a:ext cx="205675" cy="399267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288221" y="3872620"/>
            <a:ext cx="744114" cy="344710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txBody>
          <a:bodyPr wrap="none" tIns="18288" rIns="91440" bIns="18288" rtlCol="0">
            <a:sp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  <a:latin typeface="+mn-lt"/>
              </a:rPr>
              <a:t>noise</a:t>
            </a:r>
            <a:endParaRPr lang="en-US" sz="2000" b="1" i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169" name="Straight Arrow Connector 168"/>
          <p:cNvCxnSpPr/>
          <p:nvPr/>
        </p:nvCxnSpPr>
        <p:spPr>
          <a:xfrm flipH="1" flipV="1">
            <a:off x="10104015" y="3617886"/>
            <a:ext cx="184206" cy="427089"/>
          </a:xfrm>
          <a:prstGeom prst="straightConnector1">
            <a:avLst/>
          </a:prstGeom>
          <a:ln w="31750">
            <a:solidFill>
              <a:srgbClr val="7030A0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rved Right Arrow 19"/>
          <p:cNvSpPr/>
          <p:nvPr/>
        </p:nvSpPr>
        <p:spPr>
          <a:xfrm rot="10800000" flipH="1">
            <a:off x="1158538" y="3737792"/>
            <a:ext cx="740780" cy="2151147"/>
          </a:xfrm>
          <a:prstGeom prst="curved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44649" y="4548153"/>
            <a:ext cx="1679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training signal</a:t>
            </a:r>
            <a:endParaRPr lang="en-US" sz="20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noise corrupted input vector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∈[−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,+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2B2"/>
                                        </a:solidFill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2B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C6BA"/>
                                </a:solidFill>
                                <a:latin typeface="Cambria Math" charset="0"/>
                              </a:rPr>
                              <m:t>𝒖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A50002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1"/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weight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Koiran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, 1994)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a bias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667" b="-1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953576" y="4450647"/>
            <a:ext cx="1755761" cy="357367"/>
            <a:chOff x="5838484" y="4644073"/>
            <a:chExt cx="2169328" cy="441544"/>
          </a:xfrm>
        </p:grpSpPr>
        <p:sp>
          <p:nvSpPr>
            <p:cNvPr id="34" name="Oval 33"/>
            <p:cNvSpPr/>
            <p:nvPr/>
          </p:nvSpPr>
          <p:spPr>
            <a:xfrm>
              <a:off x="6305845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38431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171017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03603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873259" y="4677248"/>
              <a:ext cx="365663" cy="365663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38484" y="4644073"/>
              <a:ext cx="2169328" cy="44154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Straight Arrow Connector 9"/>
          <p:cNvCxnSpPr>
            <a:stCxn id="35" idx="0"/>
            <a:endCxn id="27" idx="2"/>
          </p:cNvCxnSpPr>
          <p:nvPr/>
        </p:nvCxnSpPr>
        <p:spPr>
          <a:xfrm flipV="1">
            <a:off x="9829930" y="3223681"/>
            <a:ext cx="0" cy="125381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829929" y="2217566"/>
            <a:ext cx="0" cy="646716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952049" y="2866314"/>
            <a:ext cx="1755761" cy="357367"/>
            <a:chOff x="5838484" y="3917173"/>
            <a:chExt cx="2169328" cy="441544"/>
          </a:xfrm>
        </p:grpSpPr>
        <p:sp>
          <p:nvSpPr>
            <p:cNvPr id="22" name="Oval 21"/>
            <p:cNvSpPr/>
            <p:nvPr/>
          </p:nvSpPr>
          <p:spPr>
            <a:xfrm>
              <a:off x="6305845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738431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171017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603603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873259" y="3950348"/>
              <a:ext cx="365663" cy="365663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38484" y="3917173"/>
              <a:ext cx="2169328" cy="44154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Curved Left Arrow 42"/>
          <p:cNvSpPr/>
          <p:nvPr/>
        </p:nvSpPr>
        <p:spPr>
          <a:xfrm>
            <a:off x="10730778" y="2864282"/>
            <a:ext cx="487771" cy="359399"/>
          </a:xfrm>
          <a:prstGeom prst="curvedLeftArrow">
            <a:avLst>
              <a:gd name="adj1" fmla="val 14052"/>
              <a:gd name="adj2" fmla="val 50000"/>
              <a:gd name="adj3" fmla="val 23783"/>
            </a:avLst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Varieties of Consciousness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Phenomenal Consciousness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 Consciousness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2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Attractor 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Given set of target attractors,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Input is corrupted attractor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50002"/>
                        </a:solidFill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𝝈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charset="0"/>
                      </a:rPr>
                      <m:t>𝝃</m:t>
                    </m:r>
                    <m:r>
                      <a:rPr lang="en-US" i="1">
                        <a:latin typeface="Cambria Math" charset="0"/>
                      </a:rPr>
                      <m:t>)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 where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 ~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  <m:r>
                      <a:rPr lang="en-US" b="1" i="1" smtClean="0">
                        <a:latin typeface="Cambria Math" charset="0"/>
                      </a:rPr>
                      <m:t>.</m:t>
                    </m:r>
                    <m:r>
                      <a:rPr lang="en-US" b="1" i="1" smtClean="0">
                        <a:latin typeface="Cambria Math" charset="0"/>
                      </a:rPr>
                      <m:t>𝟐</m:t>
                    </m:r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charset="0"/>
                          </a:rPr>
                          <m:t>𝟓</m:t>
                        </m:r>
                      </m:e>
                      <m:sup>
                        <m:r>
                          <a:rPr lang="en-US" b="1" i="1" smtClean="0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Training objective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𝑬</m:t>
                    </m:r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charset="0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charset="0"/>
                              </a:rPr>
                              <m:t>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/>
          <p:cNvGrpSpPr/>
          <p:nvPr/>
        </p:nvGrpSpPr>
        <p:grpSpPr>
          <a:xfrm>
            <a:off x="4983974" y="3303485"/>
            <a:ext cx="2266500" cy="2645263"/>
            <a:chOff x="12287600" y="3288759"/>
            <a:chExt cx="2266500" cy="2645252"/>
          </a:xfrm>
        </p:grpSpPr>
        <p:grpSp>
          <p:nvGrpSpPr>
            <p:cNvPr id="4" name="Group 3"/>
            <p:cNvGrpSpPr/>
            <p:nvPr/>
          </p:nvGrpSpPr>
          <p:grpSpPr>
            <a:xfrm>
              <a:off x="12299424" y="5576645"/>
              <a:ext cx="1755761" cy="357366"/>
              <a:chOff x="5838484" y="4644073"/>
              <a:chExt cx="2169328" cy="44154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171017" y="4677260"/>
                <a:ext cx="365663" cy="365664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Arrow Connector 10"/>
            <p:cNvCxnSpPr>
              <a:stCxn id="10" idx="0"/>
              <a:endCxn id="15" idx="4"/>
            </p:cNvCxnSpPr>
            <p:nvPr/>
          </p:nvCxnSpPr>
          <p:spPr>
            <a:xfrm flipH="1" flipV="1">
              <a:off x="13163954" y="3919618"/>
              <a:ext cx="13351" cy="165703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0"/>
            </p:cNvCxnSpPr>
            <p:nvPr/>
          </p:nvCxnSpPr>
          <p:spPr>
            <a:xfrm flipV="1">
              <a:off x="13163954" y="3288759"/>
              <a:ext cx="0" cy="334907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12287600" y="3594784"/>
              <a:ext cx="2266500" cy="359399"/>
              <a:chOff x="4874465" y="4696004"/>
              <a:chExt cx="2266500" cy="35939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874465" y="4698036"/>
                <a:ext cx="1755761" cy="357367"/>
                <a:chOff x="5838484" y="3917173"/>
                <a:chExt cx="2169328" cy="441544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305845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6738431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7171017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03603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873259" y="3950348"/>
                  <a:ext cx="365663" cy="365663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838484" y="3917173"/>
                  <a:ext cx="2169328" cy="441544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Curved Left Arrow 19"/>
              <p:cNvSpPr/>
              <p:nvPr/>
            </p:nvSpPr>
            <p:spPr>
              <a:xfrm>
                <a:off x="6653194" y="4696004"/>
                <a:ext cx="487771" cy="359399"/>
              </a:xfrm>
              <a:prstGeom prst="curvedLeftArrow">
                <a:avLst>
                  <a:gd name="adj1" fmla="val 14052"/>
                  <a:gd name="adj2" fmla="val 50000"/>
                  <a:gd name="adj3" fmla="val 23783"/>
                </a:avLst>
              </a:prstGeom>
              <a:solidFill>
                <a:srgbClr val="00B2B2"/>
              </a:solidFill>
              <a:ln w="25400">
                <a:solidFill>
                  <a:srgbClr val="00C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8128028" y="3600082"/>
            <a:ext cx="4063972" cy="2993258"/>
            <a:chOff x="8128028" y="3600082"/>
            <a:chExt cx="4063972" cy="2993258"/>
          </a:xfrm>
        </p:grpSpPr>
        <p:grpSp>
          <p:nvGrpSpPr>
            <p:cNvPr id="23" name="Group 22"/>
            <p:cNvGrpSpPr/>
            <p:nvPr/>
          </p:nvGrpSpPr>
          <p:grpSpPr>
            <a:xfrm>
              <a:off x="9480007" y="5575466"/>
              <a:ext cx="1755761" cy="357367"/>
              <a:chOff x="5838484" y="4644073"/>
              <a:chExt cx="2169328" cy="44154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6305845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738431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171017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7603603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873259" y="46772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38484" y="46440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10357888" y="5932833"/>
              <a:ext cx="0" cy="278385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9478481" y="4400770"/>
              <a:ext cx="1755761" cy="357367"/>
              <a:chOff x="5838484" y="3917173"/>
              <a:chExt cx="2169328" cy="44154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0357888" y="5344512"/>
              <a:ext cx="0" cy="230955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10356361" y="4758136"/>
              <a:ext cx="1526" cy="229009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9480007" y="4987145"/>
              <a:ext cx="1755761" cy="357367"/>
              <a:chOff x="5838484" y="3917173"/>
              <a:chExt cx="2169328" cy="441544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478481" y="3600082"/>
              <a:ext cx="1755761" cy="357367"/>
              <a:chOff x="5838484" y="3917173"/>
              <a:chExt cx="2169328" cy="441544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6305845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738431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171017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603603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873259" y="3950348"/>
                <a:ext cx="365663" cy="365663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838484" y="3917173"/>
                <a:ext cx="2169328" cy="44154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10356361" y="3957449"/>
              <a:ext cx="0" cy="230954"/>
            </a:xfrm>
            <a:prstGeom prst="straightConnector1">
              <a:avLst/>
            </a:prstGeom>
            <a:ln w="50800">
              <a:solidFill>
                <a:srgbClr val="00C6BA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125683" y="3915423"/>
              <a:ext cx="466794" cy="5693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mr-IN" sz="3100" b="1" dirty="0" smtClean="0">
                  <a:solidFill>
                    <a:srgbClr val="7030A0"/>
                  </a:solidFill>
                  <a:latin typeface="+mn-lt"/>
                </a:rPr>
                <a:t>…</a:t>
              </a:r>
              <a:endParaRPr lang="en-US" sz="3100" b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1447886" y="6089513"/>
              <a:ext cx="744114" cy="34471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txBody>
            <a:bodyPr wrap="none" tIns="18288" rIns="91440" bIns="18288" rtlCol="0">
              <a:spAutoFit/>
            </a:bodyPr>
            <a:lstStyle/>
            <a:p>
              <a:r>
                <a:rPr lang="en-US" sz="2000" b="1" i="1" dirty="0" smtClean="0">
                  <a:solidFill>
                    <a:srgbClr val="0F6FC6"/>
                  </a:solidFill>
                  <a:latin typeface="+mn-lt"/>
                </a:rPr>
                <a:t>noise</a:t>
              </a:r>
              <a:endParaRPr lang="en-US" sz="2000" b="1" i="1" dirty="0">
                <a:solidFill>
                  <a:srgbClr val="0F6FC6"/>
                </a:solidFill>
                <a:latin typeface="+mn-lt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H="1" flipV="1">
              <a:off x="11234242" y="5863207"/>
              <a:ext cx="213644" cy="398661"/>
            </a:xfrm>
            <a:prstGeom prst="straightConnector1">
              <a:avLst/>
            </a:prstGeom>
            <a:ln w="31750">
              <a:solidFill>
                <a:schemeClr val="accent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rved Right Arrow 58"/>
            <p:cNvSpPr/>
            <p:nvPr/>
          </p:nvSpPr>
          <p:spPr>
            <a:xfrm rot="10800000" flipH="1">
              <a:off x="8602126" y="3615700"/>
              <a:ext cx="740780" cy="2891469"/>
            </a:xfrm>
            <a:prstGeom prst="curvedRightArrow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7488237" y="4426062"/>
              <a:ext cx="1679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training signal</a:t>
              </a:r>
              <a:endParaRPr lang="en-US" sz="2000" b="1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9476954" y="6235973"/>
              <a:ext cx="1755761" cy="357367"/>
              <a:chOff x="9632407" y="5727866"/>
              <a:chExt cx="1755761" cy="357367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1001066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0360785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1090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1061019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9660552" y="5754716"/>
                <a:ext cx="295952" cy="29595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632407" y="5727866"/>
                <a:ext cx="1755761" cy="357367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94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𝒉</m:t>
                    </m:r>
                    <m:r>
                      <a:rPr lang="en-US" b="1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 smtClean="0"/>
                  <a:t> activation of the </a:t>
                </a:r>
                <a:r>
                  <a:rPr lang="en-US" smtClean="0"/>
                  <a:t>hidden layer in [-1,+1]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</m:oMath>
                </a14:m>
                <a:r>
                  <a:rPr lang="en-US" dirty="0" smtClean="0"/>
                  <a:t>: noise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𝜼</m:t>
                    </m:r>
                    <m:r>
                      <a:rPr lang="en-US" b="1" i="1" smtClean="0">
                        <a:latin typeface="Cambria Math" charset="0"/>
                      </a:rPr>
                      <m:t>~</m:t>
                    </m:r>
                    <m:r>
                      <a:rPr 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𝓝</m:t>
                    </m:r>
                    <m:r>
                      <a:rPr lang="en-US" b="1" i="1" smtClean="0">
                        <a:latin typeface="Cambria Math" charset="0"/>
                      </a:rPr>
                      <m:t>(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  <m:r>
                      <a:rPr lang="en-US" b="1" i="1" smtClean="0">
                        <a:latin typeface="Cambria Math" charset="0"/>
                      </a:rPr>
                      <m:t>,?)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attractor net dynamics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d>
                      <m:dPr>
                        <m:ctrlPr>
                          <a:rPr lang="mr-IN" b="1" i="1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𝒋𝒊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)+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𝜼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𝝈</m:t>
                    </m:r>
                    <m:r>
                      <a:rPr lang="en-US" b="1" i="1" smtClean="0">
                        <a:latin typeface="Cambria Math" charset="0"/>
                      </a:rPr>
                      <m:t>≡</m:t>
                    </m:r>
                    <m:r>
                      <a:rPr lang="en-US" b="1" i="0" smtClean="0">
                        <a:latin typeface="Cambria Math" charset="0"/>
                      </a:rPr>
                      <m:t>𝐭𝐚𝐧𝐡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𝒘</m:t>
                    </m:r>
                  </m:oMath>
                </a14:m>
                <a:r>
                  <a:rPr lang="en-US" dirty="0"/>
                  <a:t> is a weight </a:t>
                </a:r>
                <a:r>
                  <a:rPr lang="en-US" dirty="0" smtClean="0"/>
                  <a:t>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𝒊𝒊</m:t>
                        </m:r>
                      </m:sub>
                    </m:sSub>
                    <m:r>
                      <a:rPr lang="en-US" b="1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charset="0"/>
                      </a:rPr>
                      <m:t>𝒗</m:t>
                    </m:r>
                    <m:r>
                      <a:rPr lang="en-US" b="1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is a bias vector</a:t>
                </a:r>
              </a:p>
              <a:p>
                <a:r>
                  <a:rPr lang="en-US" dirty="0" smtClean="0"/>
                  <a:t>Use layer normalization to prevent gradients from being squashed (see section 3.1 of Ba et al. 2016)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02" y="1524000"/>
            <a:ext cx="10664482" cy="32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5 element sequence parity function</a:t>
            </a:r>
          </a:p>
          <a:p>
            <a:pPr lvl="1"/>
            <a:r>
              <a:rPr lang="en-US" dirty="0" smtClean="0"/>
              <a:t>training on all data, 100 replications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05367"/>
              </p:ext>
            </p:extLst>
          </p:nvPr>
        </p:nvGraphicFramePr>
        <p:xfrm>
          <a:off x="2032000" y="3355989"/>
          <a:ext cx="6502400" cy="324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RNN</a:t>
                      </a:r>
                      <a:r>
                        <a:rPr lang="en-US" baseline="0" dirty="0" smtClean="0"/>
                        <a:t> + attractor net trained with </a:t>
                      </a:r>
                      <a:r>
                        <a:rPr lang="en-US" baseline="0" dirty="0" err="1" smtClean="0"/>
                        <a:t>pred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97.8%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t(99)=3.42, p&lt;.001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successes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0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majority function from few examples</a:t>
            </a:r>
          </a:p>
          <a:p>
            <a:pPr lvl="1"/>
            <a:r>
              <a:rPr lang="en-US" dirty="0" smtClean="0"/>
              <a:t>12 element binary sequences</a:t>
            </a:r>
          </a:p>
          <a:p>
            <a:pPr lvl="1"/>
            <a:r>
              <a:rPr lang="en-US" dirty="0" smtClean="0"/>
              <a:t>training on 64 random examples, testing on remaining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RNN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3937"/>
              </p:ext>
            </p:extLst>
          </p:nvPr>
        </p:nvGraphicFramePr>
        <p:xfrm>
          <a:off x="2032000" y="3355989"/>
          <a:ext cx="6502400" cy="260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testset</a:t>
                      </a:r>
                      <a:r>
                        <a:rPr lang="en-US" dirty="0" smtClean="0"/>
                        <a:t>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90.3%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t(99)=3.12, p=.0025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82.4%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2 sided paired t-test</a:t>
                      </a:r>
                    </a:p>
                    <a:p>
                      <a:r>
                        <a:rPr lang="en-US" dirty="0" smtClean="0"/>
                        <a:t>t(99)=3.35</a:t>
                      </a:r>
                    </a:p>
                    <a:p>
                      <a:r>
                        <a:rPr lang="en-US" dirty="0" smtClean="0"/>
                        <a:t>p=.0011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Reber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err="1" smtClean="0"/>
              <a:t>Reber</a:t>
            </a:r>
            <a:r>
              <a:rPr lang="en-US" dirty="0" smtClean="0"/>
              <a:t> grammar</a:t>
            </a:r>
          </a:p>
          <a:p>
            <a:pPr lvl="1"/>
            <a:r>
              <a:rPr lang="en-US" dirty="0" smtClean="0"/>
              <a:t>200 training, 200 testing</a:t>
            </a:r>
          </a:p>
          <a:p>
            <a:pPr lvl="1"/>
            <a:r>
              <a:rPr lang="en-US" dirty="0" smtClean="0"/>
              <a:t>sequences up to 15 elements long, with B and E markers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18147"/>
              </p:ext>
            </p:extLst>
          </p:nvPr>
        </p:nvGraphicFramePr>
        <p:xfrm>
          <a:off x="3403600" y="3903416"/>
          <a:ext cx="6502400" cy="260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87.7%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sided paired t-test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80.8%</a:t>
                      </a:r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2 sided paired </a:t>
                      </a:r>
                      <a:r>
                        <a:rPr lang="en-US" sz="1770" dirty="0" smtClean="0">
                          <a:solidFill>
                            <a:schemeClr val="tx1"/>
                          </a:solidFill>
                          <a:latin typeface="+mn-lt"/>
                        </a:rPr>
                        <a:t>t-test</a:t>
                      </a:r>
                      <a:r>
                        <a:rPr lang="en-US" sz="177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t(99)=3.35, p=.001</a:t>
                      </a:r>
                      <a:endParaRPr lang="en-US" sz="177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68" y="152400"/>
            <a:ext cx="4142293" cy="268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Kazakov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400 </a:t>
            </a:r>
            <a:r>
              <a:rPr lang="en-US" dirty="0" smtClean="0"/>
              <a:t>training, </a:t>
            </a:r>
            <a:r>
              <a:rPr lang="en-US" dirty="0" smtClean="0"/>
              <a:t>2000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sequences up to 15 elements long, with B and E markers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65906"/>
              </p:ext>
            </p:extLst>
          </p:nvPr>
        </p:nvGraphicFramePr>
        <p:xfrm>
          <a:off x="3403600" y="3903416"/>
          <a:ext cx="6502400" cy="341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(</a:t>
                      </a:r>
                      <a:r>
                        <a:rPr lang="en-US" dirty="0" err="1" smtClean="0"/>
                        <a:t>tanh</a:t>
                      </a:r>
                      <a:r>
                        <a:rPr lang="en-US" dirty="0" smtClean="0"/>
                        <a:t>)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state-</a:t>
                      </a:r>
                      <a:r>
                        <a:rPr lang="en-US" dirty="0" err="1" smtClean="0"/>
                        <a:t>denoised</a:t>
                      </a:r>
                      <a:r>
                        <a:rPr lang="en-US" baseline="0" dirty="0" smtClean="0"/>
                        <a:t> 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RNN+attractor</a:t>
                      </a:r>
                      <a:r>
                        <a:rPr lang="en-US" dirty="0" smtClean="0"/>
                        <a:t> trained via prediction task</a:t>
                      </a:r>
                      <a:endParaRPr lang="en-US" dirty="0"/>
                    </a:p>
                  </a:txBody>
                  <a:tcPr/>
                </a:tc>
              </a:tr>
              <a:tr h="358284">
                <a:tc>
                  <a:txBody>
                    <a:bodyPr/>
                    <a:lstStyle/>
                    <a:p>
                      <a:r>
                        <a:rPr lang="en-US" dirty="0" smtClean="0"/>
                        <a:t>test set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79.6%</a:t>
                      </a:r>
                    </a:p>
                    <a:p>
                      <a:r>
                        <a:rPr lang="en-US" dirty="0" smtClean="0"/>
                        <a:t>80.0% with lrate_attractor.00333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pPr marL="0" marR="0" indent="0" algn="l" defTabSz="8894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sided paired t-test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t(99)=4.77, p&lt;.00001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sided paired t-test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t(99)=3.35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p=.0011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max pooling with convolutional net</a:t>
            </a:r>
          </a:p>
          <a:p>
            <a:pPr lvl="1"/>
            <a:r>
              <a:rPr lang="en-US" dirty="0" smtClean="0"/>
              <a:t>suppressing some information to let </a:t>
            </a:r>
            <a:r>
              <a:rPr lang="en-US" smtClean="0"/>
              <a:t>other information through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Conscious States Are Interpretations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</a:t>
            </a:r>
            <a:r>
              <a:rPr lang="en-US" dirty="0" err="1" smtClean="0"/>
              <a:t>polysemous</a:t>
            </a:r>
            <a:r>
              <a:rPr lang="en-US" dirty="0" smtClean="0"/>
              <a:t> word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928875" y="2044437"/>
            <a:ext cx="3324687" cy="3772037"/>
            <a:chOff x="7912728" y="930008"/>
            <a:chExt cx="3324687" cy="37720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728" y="2480816"/>
              <a:ext cx="1489849" cy="22212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7566" y="2480815"/>
              <a:ext cx="1489849" cy="222122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006840" y="930008"/>
              <a:ext cx="112627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latin typeface="+mn-lt"/>
                </a:rPr>
                <a:t>PALM</a:t>
              </a:r>
              <a:endParaRPr lang="en-US" sz="3100" b="1" dirty="0">
                <a:latin typeface="+mn-lt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657653" y="1499394"/>
              <a:ext cx="1834838" cy="777609"/>
              <a:chOff x="8657653" y="1499394"/>
              <a:chExt cx="1834838" cy="981422"/>
            </a:xfrm>
          </p:grpSpPr>
          <p:cxnSp>
            <p:nvCxnSpPr>
              <p:cNvPr id="18" name="Straight Arrow Connector 17"/>
              <p:cNvCxnSpPr>
                <a:stCxn id="16" idx="2"/>
                <a:endCxn id="15" idx="0"/>
              </p:cNvCxnSpPr>
              <p:nvPr/>
            </p:nvCxnSpPr>
            <p:spPr>
              <a:xfrm>
                <a:off x="9569975" y="1499395"/>
                <a:ext cx="922516" cy="98142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14" idx="0"/>
              </p:cNvCxnSpPr>
              <p:nvPr/>
            </p:nvCxnSpPr>
            <p:spPr>
              <a:xfrm flipH="1">
                <a:off x="8657653" y="1499394"/>
                <a:ext cx="912322" cy="9814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5319276" y="2742568"/>
            <a:ext cx="6567412" cy="3613192"/>
            <a:chOff x="5319276" y="2742568"/>
            <a:chExt cx="6567412" cy="3613192"/>
          </a:xfrm>
        </p:grpSpPr>
        <p:grpSp>
          <p:nvGrpSpPr>
            <p:cNvPr id="24" name="Group 23"/>
            <p:cNvGrpSpPr/>
            <p:nvPr/>
          </p:nvGrpSpPr>
          <p:grpSpPr>
            <a:xfrm>
              <a:off x="5835466" y="2895600"/>
              <a:ext cx="5998025" cy="2920873"/>
              <a:chOff x="4990732" y="1888872"/>
              <a:chExt cx="6873240" cy="319229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4990732" y="5081166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799132" y="3183493"/>
              <a:ext cx="101983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E6C17F"/>
                  </a:solidFill>
                </a:rPr>
                <a:t>hand</a:t>
              </a:r>
              <a:endParaRPr lang="en-US" sz="31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8984" y="4974648"/>
              <a:ext cx="85997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</a:rPr>
                <a:t>tree</a:t>
              </a:r>
              <a:endParaRPr lang="en-US" sz="31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4681281" y="3380563"/>
              <a:ext cx="184537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942199" y="5786373"/>
              <a:ext cx="94448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31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258329" y="1707976"/>
            <a:ext cx="1933671" cy="4108497"/>
            <a:chOff x="10258329" y="1707976"/>
            <a:chExt cx="1933671" cy="4108497"/>
          </a:xfrm>
        </p:grpSpPr>
        <p:sp>
          <p:nvSpPr>
            <p:cNvPr id="32" name="Rectangle 31"/>
            <p:cNvSpPr/>
            <p:nvPr/>
          </p:nvSpPr>
          <p:spPr>
            <a:xfrm>
              <a:off x="10799132" y="2255520"/>
              <a:ext cx="1019831" cy="3560953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258329" y="1707976"/>
              <a:ext cx="19336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rgbClr val="00FFFF"/>
                  </a:solidFill>
                </a:rPr>
                <a:t>awareness</a:t>
              </a:r>
              <a:endParaRPr lang="en-US" sz="3100" b="1" dirty="0">
                <a:solidFill>
                  <a:srgbClr val="00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7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4044462"/>
            <a:ext cx="11176000" cy="2093428"/>
          </a:xfrm>
        </p:spPr>
        <p:txBody>
          <a:bodyPr>
            <a:normAutofit/>
          </a:bodyPr>
          <a:lstStyle/>
          <a:p>
            <a:pPr algn="ctr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Measure response latency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3514" y="2003682"/>
            <a:ext cx="5484972" cy="855785"/>
            <a:chOff x="3324206" y="2003682"/>
            <a:chExt cx="5484972" cy="855785"/>
          </a:xfrm>
        </p:grpSpPr>
        <p:sp>
          <p:nvSpPr>
            <p:cNvPr id="6" name="Rectangle 5"/>
            <p:cNvSpPr/>
            <p:nvPr/>
          </p:nvSpPr>
          <p:spPr>
            <a:xfrm>
              <a:off x="3324206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96901" y="2003682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TURE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4106214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104241" y="3002280"/>
            <a:ext cx="0" cy="7315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3514" y="3903029"/>
            <a:ext cx="1512277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“word”</a:t>
            </a:r>
            <a:endParaRPr lang="en-US" sz="3000" dirty="0">
              <a:solidFill>
                <a:srgbClr val="663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03905" y="3903029"/>
            <a:ext cx="2000672" cy="85578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rgbClr val="663F00"/>
                </a:solidFill>
              </a:rPr>
              <a:t>“</a:t>
            </a:r>
            <a:r>
              <a:rPr lang="en-US" sz="3000" dirty="0" err="1" smtClean="0">
                <a:solidFill>
                  <a:srgbClr val="663F00"/>
                </a:solidFill>
              </a:rPr>
              <a:t>nonword</a:t>
            </a:r>
            <a:r>
              <a:rPr lang="en-US" sz="3000" dirty="0" smtClean="0">
                <a:solidFill>
                  <a:srgbClr val="663F00"/>
                </a:solidFill>
              </a:rPr>
              <a:t>”</a:t>
            </a:r>
            <a:endParaRPr lang="en-US" sz="3000" dirty="0">
              <a:solidFill>
                <a:srgbClr val="663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Priming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552688" y="2872757"/>
            <a:ext cx="2765227" cy="1423952"/>
            <a:chOff x="8552688" y="2872757"/>
            <a:chExt cx="2765227" cy="1423952"/>
          </a:xfrm>
        </p:grpSpPr>
        <p:sp>
          <p:nvSpPr>
            <p:cNvPr id="10" name="Rectangle 9"/>
            <p:cNvSpPr/>
            <p:nvPr/>
          </p:nvSpPr>
          <p:spPr>
            <a:xfrm>
              <a:off x="8552688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05638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2482" y="1689498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71130" y="1683384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96071" y="2872757"/>
            <a:ext cx="5877838" cy="1300658"/>
            <a:chOff x="2596071" y="2872757"/>
            <a:chExt cx="5877838" cy="1300658"/>
          </a:xfrm>
        </p:grpSpPr>
        <p:grpSp>
          <p:nvGrpSpPr>
            <p:cNvPr id="22" name="Group 21"/>
            <p:cNvGrpSpPr/>
            <p:nvPr/>
          </p:nvGrpSpPr>
          <p:grpSpPr>
            <a:xfrm>
              <a:off x="2596071" y="2872757"/>
              <a:ext cx="3450717" cy="855785"/>
              <a:chOff x="2596071" y="2872757"/>
              <a:chExt cx="3450717" cy="85578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53451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LEAF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96071" y="2977445"/>
                <a:ext cx="1146468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F6FC6"/>
                    </a:solidFill>
                    <a:latin typeface="+mn-lt"/>
                  </a:rPr>
                  <a:t>prime</a:t>
                </a:r>
                <a:endParaRPr lang="en-US" sz="3100" b="1" i="1" dirty="0">
                  <a:solidFill>
                    <a:srgbClr val="0F6FC6"/>
                  </a:solidFill>
                  <a:latin typeface="+mn-lt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7063401" y="2872757"/>
              <a:ext cx="1410508" cy="130065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2470909">
              <a:off x="7365503" y="3005532"/>
              <a:ext cx="93487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F0"/>
                  </a:solidFill>
                  <a:latin typeface="+mn-lt"/>
                </a:rPr>
                <a:t>time</a:t>
              </a:r>
              <a:endParaRPr lang="en-US" sz="3100" b="1" i="1" dirty="0">
                <a:solidFill>
                  <a:srgbClr val="00B0F0"/>
                </a:solidFill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787460" y="4667761"/>
            <a:ext cx="15062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00B050"/>
                </a:solidFill>
                <a:latin typeface="+mn-lt"/>
              </a:rPr>
              <a:t>500 </a:t>
            </a:r>
            <a:r>
              <a:rPr lang="en-US" sz="3100" b="1" i="1" dirty="0" err="1" smtClean="0">
                <a:solidFill>
                  <a:srgbClr val="00B05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05638" y="4662847"/>
            <a:ext cx="151227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i="1" dirty="0" smtClean="0">
                <a:solidFill>
                  <a:srgbClr val="C00000"/>
                </a:solidFill>
                <a:latin typeface="+mn-lt"/>
              </a:rPr>
              <a:t>550 </a:t>
            </a:r>
            <a:r>
              <a:rPr lang="en-US" sz="3100" b="1" i="1" dirty="0" err="1" smtClean="0">
                <a:solidFill>
                  <a:srgbClr val="C00000"/>
                </a:solidFill>
                <a:latin typeface="+mn-lt"/>
              </a:rPr>
              <a:t>ms</a:t>
            </a:r>
            <a:endParaRPr lang="en-US" sz="3100" b="1" i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6071" y="3440924"/>
            <a:ext cx="4703667" cy="855785"/>
            <a:chOff x="2596071" y="3440924"/>
            <a:chExt cx="4703667" cy="855785"/>
          </a:xfrm>
        </p:grpSpPr>
        <p:sp>
          <p:nvSpPr>
            <p:cNvPr id="4" name="Rectangle 3"/>
            <p:cNvSpPr/>
            <p:nvPr/>
          </p:nvSpPr>
          <p:spPr>
            <a:xfrm>
              <a:off x="578746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96071" y="3601095"/>
              <a:ext cx="120866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F6FC6"/>
                  </a:solidFill>
                  <a:latin typeface="+mn-lt"/>
                </a:rPr>
                <a:t>target</a:t>
              </a:r>
              <a:endParaRPr lang="en-US" sz="3100" b="1" i="1" dirty="0">
                <a:solidFill>
                  <a:srgbClr val="0F6FC6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3561" y="2307277"/>
            <a:ext cx="1512277" cy="8557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LEAF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86511" y="2872757"/>
            <a:ext cx="2765227" cy="1423952"/>
            <a:chOff x="2385671" y="2872757"/>
            <a:chExt cx="2765227" cy="1423952"/>
          </a:xfrm>
        </p:grpSpPr>
        <p:sp>
          <p:nvSpPr>
            <p:cNvPr id="6" name="Rectangle 5"/>
            <p:cNvSpPr/>
            <p:nvPr/>
          </p:nvSpPr>
          <p:spPr>
            <a:xfrm>
              <a:off x="238567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3862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00227" y="1480949"/>
            <a:ext cx="1863844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dirty="0" smtClean="0">
                <a:solidFill>
                  <a:srgbClr val="7030A0"/>
                </a:solidFill>
                <a:latin typeface="+mn-lt"/>
              </a:rPr>
              <a:t>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19320" y="1480949"/>
            <a:ext cx="178766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unrelated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61251" y="2307277"/>
            <a:ext cx="4018177" cy="1989432"/>
            <a:chOff x="4261251" y="2307277"/>
            <a:chExt cx="4018177" cy="1989432"/>
          </a:xfrm>
        </p:grpSpPr>
        <p:sp>
          <p:nvSpPr>
            <p:cNvPr id="23" name="Rectangle 22"/>
            <p:cNvSpPr/>
            <p:nvPr/>
          </p:nvSpPr>
          <p:spPr>
            <a:xfrm>
              <a:off x="426125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4201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smtClean="0">
                  <a:solidFill>
                    <a:schemeClr val="tx1"/>
                  </a:solidFill>
                </a:rPr>
                <a:t>PALM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767151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199317" y="1480949"/>
            <a:ext cx="2171620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i="1" smtClean="0">
                <a:solidFill>
                  <a:srgbClr val="7030A0"/>
                </a:solidFill>
                <a:latin typeface="+mn-lt"/>
              </a:rPr>
              <a:t>incongruent</a:t>
            </a:r>
            <a:endParaRPr lang="en-US" sz="3100" b="1" i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904067" y="2307277"/>
            <a:ext cx="4018177" cy="1989432"/>
            <a:chOff x="7401147" y="2307277"/>
            <a:chExt cx="4018177" cy="1989432"/>
          </a:xfrm>
        </p:grpSpPr>
        <p:sp>
          <p:nvSpPr>
            <p:cNvPr id="27" name="Rectangle 26"/>
            <p:cNvSpPr/>
            <p:nvPr/>
          </p:nvSpPr>
          <p:spPr>
            <a:xfrm>
              <a:off x="7401147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HAND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654097" y="287275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AUTO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07047" y="3440924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TREE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817368" y="4474565"/>
            <a:ext cx="9040501" cy="569389"/>
            <a:chOff x="2817368" y="4474565"/>
            <a:chExt cx="9040501" cy="569389"/>
          </a:xfrm>
        </p:grpSpPr>
        <p:sp>
          <p:nvSpPr>
            <p:cNvPr id="7" name="TextBox 6"/>
            <p:cNvSpPr txBox="1"/>
            <p:nvPr/>
          </p:nvSpPr>
          <p:spPr>
            <a:xfrm>
              <a:off x="2817368" y="4474567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058" y="4474566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501407" y="4474565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817368" y="5221811"/>
            <a:ext cx="9040501" cy="569389"/>
            <a:chOff x="2817368" y="5221811"/>
            <a:chExt cx="9040501" cy="569389"/>
          </a:xfrm>
        </p:grpSpPr>
        <p:sp>
          <p:nvSpPr>
            <p:cNvPr id="33" name="TextBox 32"/>
            <p:cNvSpPr txBox="1"/>
            <p:nvPr/>
          </p:nvSpPr>
          <p:spPr>
            <a:xfrm>
              <a:off x="2817368" y="5221813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5058" y="5221812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00B050"/>
                  </a:solidFill>
                  <a:latin typeface="+mn-lt"/>
                </a:rPr>
                <a:t>500 </a:t>
              </a:r>
              <a:r>
                <a:rPr lang="en-US" sz="3100" b="1" i="1" dirty="0" err="1" smtClean="0">
                  <a:solidFill>
                    <a:srgbClr val="00B05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00B050"/>
                </a:solidFill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1407" y="5221811"/>
              <a:ext cx="1356462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C00000"/>
                  </a:solidFill>
                  <a:latin typeface="+mn-lt"/>
                </a:rPr>
                <a:t>550 </a:t>
              </a:r>
              <a:r>
                <a:rPr lang="en-US" sz="3100" b="1" i="1" dirty="0" err="1" smtClean="0">
                  <a:solidFill>
                    <a:srgbClr val="C00000"/>
                  </a:solidFill>
                  <a:latin typeface="+mn-lt"/>
                </a:rPr>
                <a:t>ms</a:t>
              </a:r>
              <a:endParaRPr lang="en-US" sz="3100" b="1" i="1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46140" y="4474565"/>
            <a:ext cx="2241319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supraliminal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992" y="5220588"/>
            <a:ext cx="18934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subliminal</a:t>
            </a:r>
            <a:endParaRPr lang="en-US" sz="31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1485900" y="2867025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55115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9161114" y="2864942"/>
            <a:ext cx="1517650" cy="863600"/>
          </a:xfrm>
          <a:custGeom>
            <a:avLst/>
            <a:gdLst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3650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  <a:gd name="connsiteX0" fmla="*/ 0 w 1517650"/>
              <a:gd name="connsiteY0" fmla="*/ 0 h 873125"/>
              <a:gd name="connsiteX1" fmla="*/ 0 w 1517650"/>
              <a:gd name="connsiteY1" fmla="*/ 863600 h 873125"/>
              <a:gd name="connsiteX2" fmla="*/ 1260475 w 1517650"/>
              <a:gd name="connsiteY2" fmla="*/ 873125 h 873125"/>
              <a:gd name="connsiteX3" fmla="*/ 1260475 w 1517650"/>
              <a:gd name="connsiteY3" fmla="*/ 574675 h 873125"/>
              <a:gd name="connsiteX4" fmla="*/ 1517650 w 1517650"/>
              <a:gd name="connsiteY4" fmla="*/ 568325 h 873125"/>
              <a:gd name="connsiteX5" fmla="*/ 1517650 w 1517650"/>
              <a:gd name="connsiteY5" fmla="*/ 9525 h 873125"/>
              <a:gd name="connsiteX6" fmla="*/ 0 w 1517650"/>
              <a:gd name="connsiteY6" fmla="*/ 0 h 873125"/>
              <a:gd name="connsiteX0" fmla="*/ 0 w 1517650"/>
              <a:gd name="connsiteY0" fmla="*/ 0 h 863600"/>
              <a:gd name="connsiteX1" fmla="*/ 0 w 1517650"/>
              <a:gd name="connsiteY1" fmla="*/ 863600 h 863600"/>
              <a:gd name="connsiteX2" fmla="*/ 1260475 w 1517650"/>
              <a:gd name="connsiteY2" fmla="*/ 863600 h 863600"/>
              <a:gd name="connsiteX3" fmla="*/ 1260475 w 1517650"/>
              <a:gd name="connsiteY3" fmla="*/ 574675 h 863600"/>
              <a:gd name="connsiteX4" fmla="*/ 1517650 w 1517650"/>
              <a:gd name="connsiteY4" fmla="*/ 568325 h 863600"/>
              <a:gd name="connsiteX5" fmla="*/ 1517650 w 1517650"/>
              <a:gd name="connsiteY5" fmla="*/ 9525 h 863600"/>
              <a:gd name="connsiteX6" fmla="*/ 0 w 1517650"/>
              <a:gd name="connsiteY6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650" h="863600">
                <a:moveTo>
                  <a:pt x="0" y="0"/>
                </a:moveTo>
                <a:lnTo>
                  <a:pt x="0" y="863600"/>
                </a:lnTo>
                <a:lnTo>
                  <a:pt x="1260475" y="863600"/>
                </a:lnTo>
                <a:cubicBezTo>
                  <a:pt x="1259417" y="767292"/>
                  <a:pt x="1261533" y="670983"/>
                  <a:pt x="1260475" y="574675"/>
                </a:cubicBezTo>
                <a:lnTo>
                  <a:pt x="1517650" y="568325"/>
                </a:lnTo>
                <a:lnTo>
                  <a:pt x="1517650" y="9525"/>
                </a:lnTo>
                <a:lnTo>
                  <a:pt x="0" y="0"/>
                </a:lnTo>
                <a:close/>
              </a:path>
            </a:pathLst>
          </a:custGeom>
          <a:pattFill prst="plaid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" grpId="0"/>
      <p:bldP spid="15" grpId="0"/>
      <p:bldP spid="26" grpId="0"/>
      <p:bldP spid="36" grpId="0"/>
      <p:bldP spid="37" grpId="0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Semantic Priming with </a:t>
            </a:r>
            <a:r>
              <a:rPr lang="en-US" dirty="0" err="1" smtClean="0"/>
              <a:t>Polysemous</a:t>
            </a:r>
            <a:r>
              <a:rPr lang="en-US" dirty="0" smtClean="0"/>
              <a:t> Words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(Marcel, 1980)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4708" y="-140677"/>
            <a:ext cx="18473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6140" y="1480949"/>
            <a:ext cx="11776104" cy="4310251"/>
            <a:chOff x="146140" y="1480949"/>
            <a:chExt cx="11776104" cy="4310251"/>
          </a:xfrm>
        </p:grpSpPr>
        <p:sp>
          <p:nvSpPr>
            <p:cNvPr id="21" name="Rectangle 20"/>
            <p:cNvSpPr/>
            <p:nvPr/>
          </p:nvSpPr>
          <p:spPr>
            <a:xfrm>
              <a:off x="233561" y="2307277"/>
              <a:ext cx="1512277" cy="8557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</a:rPr>
                <a:t>LEAF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86511" y="2872757"/>
              <a:ext cx="2765227" cy="1423952"/>
              <a:chOff x="2385671" y="2872757"/>
              <a:chExt cx="2765227" cy="142395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8567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63862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400227" y="1480949"/>
              <a:ext cx="1863844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dirty="0" smtClean="0">
                  <a:solidFill>
                    <a:srgbClr val="7030A0"/>
                  </a:solidFill>
                  <a:latin typeface="+mn-lt"/>
                </a:rPr>
                <a:t>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19320" y="1480949"/>
              <a:ext cx="178766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unrelated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61251" y="2307277"/>
              <a:ext cx="4018177" cy="1989432"/>
              <a:chOff x="4261251" y="2307277"/>
              <a:chExt cx="4018177" cy="198943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261251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14201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smtClean="0">
                    <a:solidFill>
                      <a:schemeClr val="tx1"/>
                    </a:solidFill>
                  </a:rPr>
                  <a:t>PALM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7151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5199317" y="1480949"/>
              <a:ext cx="2171620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i="1" smtClean="0">
                  <a:solidFill>
                    <a:srgbClr val="7030A0"/>
                  </a:solidFill>
                  <a:latin typeface="+mn-lt"/>
                </a:rPr>
                <a:t>incongruent</a:t>
              </a:r>
              <a:endParaRPr lang="en-US" sz="3100" b="1" i="1" dirty="0">
                <a:solidFill>
                  <a:srgbClr val="7030A0"/>
                </a:solidFill>
                <a:latin typeface="+mn-lt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904067" y="2307277"/>
              <a:ext cx="4018177" cy="1989432"/>
              <a:chOff x="7401147" y="2307277"/>
              <a:chExt cx="4018177" cy="198943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401147" y="230727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HAND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654097" y="2872757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AUTO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907047" y="3440924"/>
                <a:ext cx="1512277" cy="85578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 smtClean="0">
                    <a:solidFill>
                      <a:schemeClr val="tx1"/>
                    </a:solidFill>
                  </a:rPr>
                  <a:t>TREE</a:t>
                </a:r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17368" y="4474565"/>
              <a:ext cx="9040501" cy="569389"/>
              <a:chOff x="2817368" y="4474565"/>
              <a:chExt cx="9040501" cy="5693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817368" y="4474567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845058" y="4474566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0501407" y="4474565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17368" y="5221811"/>
              <a:ext cx="9040501" cy="569389"/>
              <a:chOff x="2817368" y="5221811"/>
              <a:chExt cx="9040501" cy="569389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17368" y="5221813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845058" y="5221812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00B050"/>
                    </a:solidFill>
                    <a:latin typeface="+mn-lt"/>
                  </a:rPr>
                  <a:t>500 </a:t>
                </a:r>
                <a:r>
                  <a:rPr lang="en-US" sz="3100" b="1" i="1" dirty="0" err="1" smtClean="0">
                    <a:solidFill>
                      <a:srgbClr val="00B05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00B050"/>
                  </a:solidFill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01407" y="5221811"/>
                <a:ext cx="1356462" cy="569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100" b="1" i="1" dirty="0" smtClean="0">
                    <a:solidFill>
                      <a:srgbClr val="C00000"/>
                    </a:solidFill>
                    <a:latin typeface="+mn-lt"/>
                  </a:rPr>
                  <a:t>550 </a:t>
                </a:r>
                <a:r>
                  <a:rPr lang="en-US" sz="3100" b="1" i="1" dirty="0" err="1" smtClean="0">
                    <a:solidFill>
                      <a:srgbClr val="C00000"/>
                    </a:solidFill>
                    <a:latin typeface="+mn-lt"/>
                  </a:rPr>
                  <a:t>ms</a:t>
                </a:r>
                <a:endParaRPr lang="en-US" sz="3100" b="1" i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46140" y="4474565"/>
              <a:ext cx="2241319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supraliminal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3992" y="5220588"/>
              <a:ext cx="189346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100" b="1" dirty="0" smtClean="0">
                  <a:solidFill>
                    <a:schemeClr val="accent1">
                      <a:lumMod val="75000"/>
                    </a:schemeClr>
                  </a:solidFill>
                  <a:latin typeface="+mn-lt"/>
                </a:rPr>
                <a:t>subliminal</a:t>
              </a:r>
              <a:endParaRPr lang="en-US" sz="3100" b="1" dirty="0">
                <a:solidFill>
                  <a:schemeClr val="accent1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07544" y="2249721"/>
            <a:ext cx="4952614" cy="2785774"/>
            <a:chOff x="5278903" y="2640030"/>
            <a:chExt cx="6749472" cy="3796477"/>
          </a:xfrm>
        </p:grpSpPr>
        <p:grpSp>
          <p:nvGrpSpPr>
            <p:cNvPr id="41" name="Group 40"/>
            <p:cNvGrpSpPr/>
            <p:nvPr/>
          </p:nvGrpSpPr>
          <p:grpSpPr>
            <a:xfrm>
              <a:off x="5835466" y="2895600"/>
              <a:ext cx="5998025" cy="2920874"/>
              <a:chOff x="4990732" y="1888872"/>
              <a:chExt cx="6873240" cy="3192295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990732" y="1888872"/>
                <a:ext cx="0" cy="3192294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0732" y="5081167"/>
                <a:ext cx="6873240" cy="0"/>
              </a:xfrm>
              <a:prstGeom prst="line">
                <a:avLst/>
              </a:prstGeom>
              <a:ln w="50800"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5051692" y="3631109"/>
                <a:ext cx="6736080" cy="1450057"/>
              </a:xfrm>
              <a:custGeom>
                <a:avLst/>
                <a:gdLst>
                  <a:gd name="connsiteX0" fmla="*/ 0 w 5074920"/>
                  <a:gd name="connsiteY0" fmla="*/ 1450057 h 1450057"/>
                  <a:gd name="connsiteX1" fmla="*/ 1005840 w 5074920"/>
                  <a:gd name="connsiteY1" fmla="*/ 1069057 h 1450057"/>
                  <a:gd name="connsiteX2" fmla="*/ 1889760 w 5074920"/>
                  <a:gd name="connsiteY2" fmla="*/ 413737 h 1450057"/>
                  <a:gd name="connsiteX3" fmla="*/ 2423160 w 5074920"/>
                  <a:gd name="connsiteY3" fmla="*/ 2257 h 1450057"/>
                  <a:gd name="connsiteX4" fmla="*/ 2956560 w 5074920"/>
                  <a:gd name="connsiteY4" fmla="*/ 276577 h 1450057"/>
                  <a:gd name="connsiteX5" fmla="*/ 3581400 w 5074920"/>
                  <a:gd name="connsiteY5" fmla="*/ 855697 h 1450057"/>
                  <a:gd name="connsiteX6" fmla="*/ 4145280 w 5074920"/>
                  <a:gd name="connsiteY6" fmla="*/ 1130017 h 1450057"/>
                  <a:gd name="connsiteX7" fmla="*/ 5074920 w 5074920"/>
                  <a:gd name="connsiteY7" fmla="*/ 1358617 h 1450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74920" h="1450057">
                    <a:moveTo>
                      <a:pt x="0" y="1450057"/>
                    </a:moveTo>
                    <a:cubicBezTo>
                      <a:pt x="345440" y="1345917"/>
                      <a:pt x="690880" y="1241777"/>
                      <a:pt x="1005840" y="1069057"/>
                    </a:cubicBezTo>
                    <a:cubicBezTo>
                      <a:pt x="1320800" y="896337"/>
                      <a:pt x="1653540" y="591537"/>
                      <a:pt x="1889760" y="413737"/>
                    </a:cubicBezTo>
                    <a:cubicBezTo>
                      <a:pt x="2125980" y="235937"/>
                      <a:pt x="2245360" y="25117"/>
                      <a:pt x="2423160" y="2257"/>
                    </a:cubicBezTo>
                    <a:cubicBezTo>
                      <a:pt x="2600960" y="-20603"/>
                      <a:pt x="2763520" y="134337"/>
                      <a:pt x="2956560" y="276577"/>
                    </a:cubicBezTo>
                    <a:cubicBezTo>
                      <a:pt x="3149600" y="418817"/>
                      <a:pt x="3383280" y="713457"/>
                      <a:pt x="3581400" y="855697"/>
                    </a:cubicBezTo>
                    <a:cubicBezTo>
                      <a:pt x="3779520" y="997937"/>
                      <a:pt x="3896360" y="1046197"/>
                      <a:pt x="4145280" y="1130017"/>
                    </a:cubicBezTo>
                    <a:cubicBezTo>
                      <a:pt x="4394200" y="1213837"/>
                      <a:pt x="5074920" y="1358617"/>
                      <a:pt x="5074920" y="1358617"/>
                    </a:cubicBezTo>
                  </a:path>
                </a:pathLst>
              </a:custGeom>
              <a:noFill/>
              <a:ln w="635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4990732" y="2139801"/>
                <a:ext cx="6873240" cy="2910885"/>
              </a:xfrm>
              <a:custGeom>
                <a:avLst/>
                <a:gdLst>
                  <a:gd name="connsiteX0" fmla="*/ 0 w 6873240"/>
                  <a:gd name="connsiteY0" fmla="*/ 2910885 h 2910885"/>
                  <a:gd name="connsiteX1" fmla="*/ 1203960 w 6873240"/>
                  <a:gd name="connsiteY1" fmla="*/ 2682285 h 2910885"/>
                  <a:gd name="connsiteX2" fmla="*/ 2316480 w 6873240"/>
                  <a:gd name="connsiteY2" fmla="*/ 2118405 h 2910885"/>
                  <a:gd name="connsiteX3" fmla="*/ 3200400 w 6873240"/>
                  <a:gd name="connsiteY3" fmla="*/ 1524045 h 2910885"/>
                  <a:gd name="connsiteX4" fmla="*/ 3886200 w 6873240"/>
                  <a:gd name="connsiteY4" fmla="*/ 746805 h 2910885"/>
                  <a:gd name="connsiteX5" fmla="*/ 4587240 w 6873240"/>
                  <a:gd name="connsiteY5" fmla="*/ 198165 h 2910885"/>
                  <a:gd name="connsiteX6" fmla="*/ 5897880 w 6873240"/>
                  <a:gd name="connsiteY6" fmla="*/ 30525 h 2910885"/>
                  <a:gd name="connsiteX7" fmla="*/ 6873240 w 6873240"/>
                  <a:gd name="connsiteY7" fmla="*/ 45 h 2910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3240" h="2910885">
                    <a:moveTo>
                      <a:pt x="0" y="2910885"/>
                    </a:moveTo>
                    <a:cubicBezTo>
                      <a:pt x="408940" y="2862625"/>
                      <a:pt x="817880" y="2814365"/>
                      <a:pt x="1203960" y="2682285"/>
                    </a:cubicBezTo>
                    <a:cubicBezTo>
                      <a:pt x="1590040" y="2550205"/>
                      <a:pt x="1983740" y="2311445"/>
                      <a:pt x="2316480" y="2118405"/>
                    </a:cubicBezTo>
                    <a:cubicBezTo>
                      <a:pt x="2649220" y="1925365"/>
                      <a:pt x="2938780" y="1752645"/>
                      <a:pt x="3200400" y="1524045"/>
                    </a:cubicBezTo>
                    <a:cubicBezTo>
                      <a:pt x="3462020" y="1295445"/>
                      <a:pt x="3655060" y="967785"/>
                      <a:pt x="3886200" y="746805"/>
                    </a:cubicBezTo>
                    <a:cubicBezTo>
                      <a:pt x="4117340" y="525825"/>
                      <a:pt x="4251960" y="317545"/>
                      <a:pt x="4587240" y="198165"/>
                    </a:cubicBezTo>
                    <a:cubicBezTo>
                      <a:pt x="4922520" y="78785"/>
                      <a:pt x="5516880" y="63545"/>
                      <a:pt x="5897880" y="30525"/>
                    </a:cubicBezTo>
                    <a:cubicBezTo>
                      <a:pt x="6278880" y="-2495"/>
                      <a:pt x="6873240" y="45"/>
                      <a:pt x="6873240" y="45"/>
                    </a:cubicBezTo>
                  </a:path>
                </a:pathLst>
              </a:custGeom>
              <a:noFill/>
              <a:ln w="63500">
                <a:solidFill>
                  <a:srgbClr val="E6C1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799131" y="3183492"/>
              <a:ext cx="1173560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E6C17F"/>
                  </a:solidFill>
                </a:rPr>
                <a:t>hand</a:t>
              </a:r>
              <a:endParaRPr lang="en-US" sz="2500" b="1" i="1" dirty="0">
                <a:solidFill>
                  <a:srgbClr val="E6C17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58984" y="4974648"/>
              <a:ext cx="983501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i="1" dirty="0" smtClean="0">
                  <a:solidFill>
                    <a:srgbClr val="00B050"/>
                  </a:solidFill>
                </a:rPr>
                <a:t>tree</a:t>
              </a:r>
              <a:endParaRPr lang="en-US" sz="25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578742" y="3340191"/>
              <a:ext cx="2050455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activation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42198" y="5786373"/>
              <a:ext cx="1086177" cy="650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time</a:t>
              </a:r>
              <a:endPara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0798849" y="1340171"/>
            <a:ext cx="1090364" cy="3240356"/>
            <a:chOff x="10582006" y="1400487"/>
            <a:chExt cx="1485958" cy="4415986"/>
          </a:xfrm>
        </p:grpSpPr>
        <p:sp>
          <p:nvSpPr>
            <p:cNvPr id="51" name="Rectangle 50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00FFFF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582006" y="1400487"/>
              <a:ext cx="1485958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supra-</a:t>
              </a:r>
            </a:p>
            <a:p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H="1" flipV="1">
            <a:off x="1745838" y="4201343"/>
            <a:ext cx="2897416" cy="1"/>
          </a:xfrm>
          <a:prstGeom prst="line">
            <a:avLst/>
          </a:prstGeom>
          <a:ln w="381000">
            <a:solidFill>
              <a:srgbClr val="00FFFF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745838" y="4614770"/>
            <a:ext cx="2897416" cy="1"/>
          </a:xfrm>
          <a:prstGeom prst="line">
            <a:avLst/>
          </a:prstGeom>
          <a:ln w="381000">
            <a:solidFill>
              <a:srgbClr val="FFFF00">
                <a:alpha val="30000"/>
              </a:srgb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8869316" y="1340172"/>
            <a:ext cx="1090364" cy="3240356"/>
            <a:chOff x="10582010" y="1400487"/>
            <a:chExt cx="1485959" cy="4415986"/>
          </a:xfrm>
        </p:grpSpPr>
        <p:sp>
          <p:nvSpPr>
            <p:cNvPr id="56" name="Rectangle 55"/>
            <p:cNvSpPr/>
            <p:nvPr/>
          </p:nvSpPr>
          <p:spPr>
            <a:xfrm>
              <a:off x="10799132" y="2689227"/>
              <a:ext cx="1019832" cy="3127246"/>
            </a:xfrm>
            <a:prstGeom prst="rect">
              <a:avLst/>
            </a:prstGeom>
            <a:solidFill>
              <a:srgbClr val="FFFF00">
                <a:alpha val="42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82010" y="1400487"/>
              <a:ext cx="1485959" cy="1174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sub-</a:t>
              </a:r>
            </a:p>
            <a:p>
              <a:pPr algn="ctr"/>
              <a:r>
                <a:rPr lang="en-US" sz="2500" b="1" dirty="0" smtClean="0">
                  <a:solidFill>
                    <a:schemeClr val="accent1">
                      <a:lumMod val="75000"/>
                    </a:schemeClr>
                  </a:solidFill>
                </a:rPr>
                <a:t>liminal</a:t>
              </a:r>
              <a:endParaRPr lang="en-US" sz="2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44679" y="6160061"/>
            <a:ext cx="608089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smtClean="0">
                <a:solidFill>
                  <a:srgbClr val="0F6FC6"/>
                </a:solidFill>
                <a:latin typeface="+mn-lt"/>
              </a:rPr>
              <a:t>Conscious states are interpretations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4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20482 -2.59259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Mapping-Projection Architecture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(Mathis &amp;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Mozer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1995)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4" y="1371604"/>
            <a:ext cx="4677225" cy="475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quick and dirty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Projection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slow but accurate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converges on a meaningful state (interpretation)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5708901" y="2660820"/>
            <a:ext cx="868680" cy="502920"/>
            <a:chOff x="9262005" y="2660820"/>
            <a:chExt cx="868680" cy="502920"/>
          </a:xfrm>
        </p:grpSpPr>
        <p:sp>
          <p:nvSpPr>
            <p:cNvPr id="11" name="Oval 10"/>
            <p:cNvSpPr/>
            <p:nvPr/>
          </p:nvSpPr>
          <p:spPr>
            <a:xfrm>
              <a:off x="9262005" y="307230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760090" y="266082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069725" y="3102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758749" y="2321836"/>
            <a:ext cx="895032" cy="79904"/>
            <a:chOff x="9311853" y="2321836"/>
            <a:chExt cx="895032" cy="79904"/>
          </a:xfrm>
        </p:grpSpPr>
        <p:sp>
          <p:nvSpPr>
            <p:cNvPr id="12" name="Oval 11"/>
            <p:cNvSpPr/>
            <p:nvPr/>
          </p:nvSpPr>
          <p:spPr>
            <a:xfrm>
              <a:off x="9311853" y="2321836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0145925" y="2340780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556502" y="2098451"/>
            <a:ext cx="1219199" cy="1226227"/>
            <a:chOff x="9109606" y="2098451"/>
            <a:chExt cx="1219199" cy="12262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9475365" y="2098451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109606" y="2371260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688726" y="2386500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054486" y="2615100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841126" y="2630340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9566808" y="2978966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9292485" y="2719886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9749685" y="2986337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89152" y="1633851"/>
            <a:ext cx="1353897" cy="1683800"/>
            <a:chOff x="9042256" y="1633851"/>
            <a:chExt cx="1353897" cy="1683800"/>
          </a:xfrm>
        </p:grpSpPr>
        <p:sp>
          <p:nvSpPr>
            <p:cNvPr id="10" name="Rectangle 9"/>
            <p:cNvSpPr/>
            <p:nvPr/>
          </p:nvSpPr>
          <p:spPr>
            <a:xfrm>
              <a:off x="9109605" y="2098451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042256" y="1633851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36770" y="2150820"/>
            <a:ext cx="484095" cy="392485"/>
          </a:xfrm>
          <a:custGeom>
            <a:avLst/>
            <a:gdLst>
              <a:gd name="connsiteX0" fmla="*/ 0 w 484095"/>
              <a:gd name="connsiteY0" fmla="*/ 87230 h 410951"/>
              <a:gd name="connsiteX1" fmla="*/ 136540 w 484095"/>
              <a:gd name="connsiteY1" fmla="*/ 4478 h 410951"/>
              <a:gd name="connsiteX2" fmla="*/ 322730 w 484095"/>
              <a:gd name="connsiteY2" fmla="*/ 33441 h 410951"/>
              <a:gd name="connsiteX3" fmla="*/ 314455 w 484095"/>
              <a:gd name="connsiteY3" fmla="*/ 219631 h 410951"/>
              <a:gd name="connsiteX4" fmla="*/ 335142 w 484095"/>
              <a:gd name="connsiteY4" fmla="*/ 360308 h 410951"/>
              <a:gd name="connsiteX5" fmla="*/ 446856 w 484095"/>
              <a:gd name="connsiteY5" fmla="*/ 405821 h 410951"/>
              <a:gd name="connsiteX6" fmla="*/ 484095 w 484095"/>
              <a:gd name="connsiteY6" fmla="*/ 252732 h 410951"/>
              <a:gd name="connsiteX0" fmla="*/ 0 w 484095"/>
              <a:gd name="connsiteY0" fmla="*/ 85247 h 408968"/>
              <a:gd name="connsiteX1" fmla="*/ 136540 w 484095"/>
              <a:gd name="connsiteY1" fmla="*/ 2495 h 408968"/>
              <a:gd name="connsiteX2" fmla="*/ 293767 w 484095"/>
              <a:gd name="connsiteY2" fmla="*/ 39733 h 408968"/>
              <a:gd name="connsiteX3" fmla="*/ 314455 w 484095"/>
              <a:gd name="connsiteY3" fmla="*/ 217648 h 408968"/>
              <a:gd name="connsiteX4" fmla="*/ 335142 w 484095"/>
              <a:gd name="connsiteY4" fmla="*/ 358325 h 408968"/>
              <a:gd name="connsiteX5" fmla="*/ 446856 w 484095"/>
              <a:gd name="connsiteY5" fmla="*/ 403838 h 408968"/>
              <a:gd name="connsiteX6" fmla="*/ 484095 w 484095"/>
              <a:gd name="connsiteY6" fmla="*/ 250749 h 408968"/>
              <a:gd name="connsiteX0" fmla="*/ 0 w 484095"/>
              <a:gd name="connsiteY0" fmla="*/ 85486 h 409018"/>
              <a:gd name="connsiteX1" fmla="*/ 136540 w 484095"/>
              <a:gd name="connsiteY1" fmla="*/ 2734 h 409018"/>
              <a:gd name="connsiteX2" fmla="*/ 293767 w 484095"/>
              <a:gd name="connsiteY2" fmla="*/ 39972 h 409018"/>
              <a:gd name="connsiteX3" fmla="*/ 277217 w 484095"/>
              <a:gd name="connsiteY3" fmla="*/ 230299 h 409018"/>
              <a:gd name="connsiteX4" fmla="*/ 335142 w 484095"/>
              <a:gd name="connsiteY4" fmla="*/ 358564 h 409018"/>
              <a:gd name="connsiteX5" fmla="*/ 446856 w 484095"/>
              <a:gd name="connsiteY5" fmla="*/ 404077 h 409018"/>
              <a:gd name="connsiteX6" fmla="*/ 484095 w 484095"/>
              <a:gd name="connsiteY6" fmla="*/ 250988 h 409018"/>
              <a:gd name="connsiteX0" fmla="*/ 0 w 484095"/>
              <a:gd name="connsiteY0" fmla="*/ 85486 h 407571"/>
              <a:gd name="connsiteX1" fmla="*/ 136540 w 484095"/>
              <a:gd name="connsiteY1" fmla="*/ 2734 h 407571"/>
              <a:gd name="connsiteX2" fmla="*/ 293767 w 484095"/>
              <a:gd name="connsiteY2" fmla="*/ 39972 h 407571"/>
              <a:gd name="connsiteX3" fmla="*/ 277217 w 484095"/>
              <a:gd name="connsiteY3" fmla="*/ 230299 h 407571"/>
              <a:gd name="connsiteX4" fmla="*/ 285492 w 484095"/>
              <a:gd name="connsiteY4" fmla="*/ 362702 h 407571"/>
              <a:gd name="connsiteX5" fmla="*/ 335142 w 484095"/>
              <a:gd name="connsiteY5" fmla="*/ 358564 h 407571"/>
              <a:gd name="connsiteX6" fmla="*/ 446856 w 484095"/>
              <a:gd name="connsiteY6" fmla="*/ 404077 h 407571"/>
              <a:gd name="connsiteX7" fmla="*/ 484095 w 484095"/>
              <a:gd name="connsiteY7" fmla="*/ 250988 h 407571"/>
              <a:gd name="connsiteX0" fmla="*/ 0 w 484095"/>
              <a:gd name="connsiteY0" fmla="*/ 85486 h 415576"/>
              <a:gd name="connsiteX1" fmla="*/ 136540 w 484095"/>
              <a:gd name="connsiteY1" fmla="*/ 2734 h 415576"/>
              <a:gd name="connsiteX2" fmla="*/ 293767 w 484095"/>
              <a:gd name="connsiteY2" fmla="*/ 39972 h 415576"/>
              <a:gd name="connsiteX3" fmla="*/ 277217 w 484095"/>
              <a:gd name="connsiteY3" fmla="*/ 230299 h 415576"/>
              <a:gd name="connsiteX4" fmla="*/ 285492 w 484095"/>
              <a:gd name="connsiteY4" fmla="*/ 362702 h 415576"/>
              <a:gd name="connsiteX5" fmla="*/ 351693 w 484095"/>
              <a:gd name="connsiteY5" fmla="*/ 399939 h 415576"/>
              <a:gd name="connsiteX6" fmla="*/ 446856 w 484095"/>
              <a:gd name="connsiteY6" fmla="*/ 404077 h 415576"/>
              <a:gd name="connsiteX7" fmla="*/ 484095 w 484095"/>
              <a:gd name="connsiteY7" fmla="*/ 250988 h 415576"/>
              <a:gd name="connsiteX0" fmla="*/ 0 w 484095"/>
              <a:gd name="connsiteY0" fmla="*/ 85486 h 409717"/>
              <a:gd name="connsiteX1" fmla="*/ 136540 w 484095"/>
              <a:gd name="connsiteY1" fmla="*/ 2734 h 409717"/>
              <a:gd name="connsiteX2" fmla="*/ 293767 w 484095"/>
              <a:gd name="connsiteY2" fmla="*/ 39972 h 409717"/>
              <a:gd name="connsiteX3" fmla="*/ 277217 w 484095"/>
              <a:gd name="connsiteY3" fmla="*/ 230299 h 409717"/>
              <a:gd name="connsiteX4" fmla="*/ 285492 w 484095"/>
              <a:gd name="connsiteY4" fmla="*/ 362702 h 409717"/>
              <a:gd name="connsiteX5" fmla="*/ 446856 w 484095"/>
              <a:gd name="connsiteY5" fmla="*/ 404077 h 409717"/>
              <a:gd name="connsiteX6" fmla="*/ 484095 w 484095"/>
              <a:gd name="connsiteY6" fmla="*/ 250988 h 409717"/>
              <a:gd name="connsiteX0" fmla="*/ 0 w 484095"/>
              <a:gd name="connsiteY0" fmla="*/ 85486 h 432622"/>
              <a:gd name="connsiteX1" fmla="*/ 136540 w 484095"/>
              <a:gd name="connsiteY1" fmla="*/ 2734 h 432622"/>
              <a:gd name="connsiteX2" fmla="*/ 293767 w 484095"/>
              <a:gd name="connsiteY2" fmla="*/ 39972 h 432622"/>
              <a:gd name="connsiteX3" fmla="*/ 277217 w 484095"/>
              <a:gd name="connsiteY3" fmla="*/ 230299 h 432622"/>
              <a:gd name="connsiteX4" fmla="*/ 285492 w 484095"/>
              <a:gd name="connsiteY4" fmla="*/ 362702 h 432622"/>
              <a:gd name="connsiteX5" fmla="*/ 413756 w 484095"/>
              <a:gd name="connsiteY5" fmla="*/ 428903 h 432622"/>
              <a:gd name="connsiteX6" fmla="*/ 484095 w 484095"/>
              <a:gd name="connsiteY6" fmla="*/ 250988 h 432622"/>
              <a:gd name="connsiteX0" fmla="*/ 0 w 484095"/>
              <a:gd name="connsiteY0" fmla="*/ 85486 h 436556"/>
              <a:gd name="connsiteX1" fmla="*/ 136540 w 484095"/>
              <a:gd name="connsiteY1" fmla="*/ 2734 h 436556"/>
              <a:gd name="connsiteX2" fmla="*/ 293767 w 484095"/>
              <a:gd name="connsiteY2" fmla="*/ 39972 h 436556"/>
              <a:gd name="connsiteX3" fmla="*/ 277217 w 484095"/>
              <a:gd name="connsiteY3" fmla="*/ 230299 h 436556"/>
              <a:gd name="connsiteX4" fmla="*/ 285492 w 484095"/>
              <a:gd name="connsiteY4" fmla="*/ 362702 h 436556"/>
              <a:gd name="connsiteX5" fmla="*/ 422031 w 484095"/>
              <a:gd name="connsiteY5" fmla="*/ 433040 h 436556"/>
              <a:gd name="connsiteX6" fmla="*/ 484095 w 484095"/>
              <a:gd name="connsiteY6" fmla="*/ 250988 h 436556"/>
              <a:gd name="connsiteX0" fmla="*/ 0 w 484095"/>
              <a:gd name="connsiteY0" fmla="*/ 85486 h 435395"/>
              <a:gd name="connsiteX1" fmla="*/ 136540 w 484095"/>
              <a:gd name="connsiteY1" fmla="*/ 2734 h 435395"/>
              <a:gd name="connsiteX2" fmla="*/ 293767 w 484095"/>
              <a:gd name="connsiteY2" fmla="*/ 39972 h 435395"/>
              <a:gd name="connsiteX3" fmla="*/ 277217 w 484095"/>
              <a:gd name="connsiteY3" fmla="*/ 230299 h 435395"/>
              <a:gd name="connsiteX4" fmla="*/ 285492 w 484095"/>
              <a:gd name="connsiteY4" fmla="*/ 362702 h 435395"/>
              <a:gd name="connsiteX5" fmla="*/ 422031 w 484095"/>
              <a:gd name="connsiteY5" fmla="*/ 433040 h 435395"/>
              <a:gd name="connsiteX6" fmla="*/ 484095 w 484095"/>
              <a:gd name="connsiteY6" fmla="*/ 250988 h 435395"/>
              <a:gd name="connsiteX0" fmla="*/ 0 w 484095"/>
              <a:gd name="connsiteY0" fmla="*/ 85486 h 415719"/>
              <a:gd name="connsiteX1" fmla="*/ 136540 w 484095"/>
              <a:gd name="connsiteY1" fmla="*/ 2734 h 415719"/>
              <a:gd name="connsiteX2" fmla="*/ 293767 w 484095"/>
              <a:gd name="connsiteY2" fmla="*/ 39972 h 415719"/>
              <a:gd name="connsiteX3" fmla="*/ 277217 w 484095"/>
              <a:gd name="connsiteY3" fmla="*/ 230299 h 415719"/>
              <a:gd name="connsiteX4" fmla="*/ 285492 w 484095"/>
              <a:gd name="connsiteY4" fmla="*/ 362702 h 415719"/>
              <a:gd name="connsiteX5" fmla="*/ 405481 w 484095"/>
              <a:gd name="connsiteY5" fmla="*/ 412353 h 415719"/>
              <a:gd name="connsiteX6" fmla="*/ 484095 w 484095"/>
              <a:gd name="connsiteY6" fmla="*/ 250988 h 415719"/>
              <a:gd name="connsiteX0" fmla="*/ 0 w 484095"/>
              <a:gd name="connsiteY0" fmla="*/ 83759 h 413992"/>
              <a:gd name="connsiteX1" fmla="*/ 136540 w 484095"/>
              <a:gd name="connsiteY1" fmla="*/ 1007 h 413992"/>
              <a:gd name="connsiteX2" fmla="*/ 277217 w 484095"/>
              <a:gd name="connsiteY2" fmla="*/ 50657 h 413992"/>
              <a:gd name="connsiteX3" fmla="*/ 277217 w 484095"/>
              <a:gd name="connsiteY3" fmla="*/ 228572 h 413992"/>
              <a:gd name="connsiteX4" fmla="*/ 285492 w 484095"/>
              <a:gd name="connsiteY4" fmla="*/ 360975 h 413992"/>
              <a:gd name="connsiteX5" fmla="*/ 405481 w 484095"/>
              <a:gd name="connsiteY5" fmla="*/ 410626 h 413992"/>
              <a:gd name="connsiteX6" fmla="*/ 484095 w 484095"/>
              <a:gd name="connsiteY6" fmla="*/ 249261 h 413992"/>
              <a:gd name="connsiteX0" fmla="*/ 0 w 484095"/>
              <a:gd name="connsiteY0" fmla="*/ 83946 h 414179"/>
              <a:gd name="connsiteX1" fmla="*/ 136540 w 484095"/>
              <a:gd name="connsiteY1" fmla="*/ 1194 h 414179"/>
              <a:gd name="connsiteX2" fmla="*/ 277217 w 484095"/>
              <a:gd name="connsiteY2" fmla="*/ 50844 h 414179"/>
              <a:gd name="connsiteX3" fmla="*/ 260666 w 484095"/>
              <a:gd name="connsiteY3" fmla="*/ 253584 h 414179"/>
              <a:gd name="connsiteX4" fmla="*/ 285492 w 484095"/>
              <a:gd name="connsiteY4" fmla="*/ 361162 h 414179"/>
              <a:gd name="connsiteX5" fmla="*/ 405481 w 484095"/>
              <a:gd name="connsiteY5" fmla="*/ 410813 h 414179"/>
              <a:gd name="connsiteX6" fmla="*/ 484095 w 484095"/>
              <a:gd name="connsiteY6" fmla="*/ 249448 h 414179"/>
              <a:gd name="connsiteX0" fmla="*/ 0 w 484095"/>
              <a:gd name="connsiteY0" fmla="*/ 83946 h 392485"/>
              <a:gd name="connsiteX1" fmla="*/ 136540 w 484095"/>
              <a:gd name="connsiteY1" fmla="*/ 1194 h 392485"/>
              <a:gd name="connsiteX2" fmla="*/ 277217 w 484095"/>
              <a:gd name="connsiteY2" fmla="*/ 50844 h 392485"/>
              <a:gd name="connsiteX3" fmla="*/ 260666 w 484095"/>
              <a:gd name="connsiteY3" fmla="*/ 253584 h 392485"/>
              <a:gd name="connsiteX4" fmla="*/ 285492 w 484095"/>
              <a:gd name="connsiteY4" fmla="*/ 361162 h 392485"/>
              <a:gd name="connsiteX5" fmla="*/ 393068 w 484095"/>
              <a:gd name="connsiteY5" fmla="*/ 385987 h 392485"/>
              <a:gd name="connsiteX6" fmla="*/ 484095 w 484095"/>
              <a:gd name="connsiteY6" fmla="*/ 249448 h 39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095" h="392485">
                <a:moveTo>
                  <a:pt x="0" y="83946"/>
                </a:moveTo>
                <a:cubicBezTo>
                  <a:pt x="41376" y="47052"/>
                  <a:pt x="90337" y="6711"/>
                  <a:pt x="136540" y="1194"/>
                </a:cubicBezTo>
                <a:cubicBezTo>
                  <a:pt x="182743" y="-4323"/>
                  <a:pt x="256529" y="8779"/>
                  <a:pt x="277217" y="50844"/>
                </a:cubicBezTo>
                <a:cubicBezTo>
                  <a:pt x="297905" y="92909"/>
                  <a:pt x="259287" y="201864"/>
                  <a:pt x="260666" y="253584"/>
                </a:cubicBezTo>
                <a:cubicBezTo>
                  <a:pt x="262045" y="305304"/>
                  <a:pt x="257219" y="332199"/>
                  <a:pt x="285492" y="361162"/>
                </a:cubicBezTo>
                <a:cubicBezTo>
                  <a:pt x="313765" y="390125"/>
                  <a:pt x="359968" y="400468"/>
                  <a:pt x="393068" y="385987"/>
                </a:cubicBezTo>
                <a:cubicBezTo>
                  <a:pt x="426168" y="371506"/>
                  <a:pt x="484095" y="249448"/>
                  <a:pt x="484095" y="249448"/>
                </a:cubicBezTo>
              </a:path>
            </a:pathLst>
          </a:custGeom>
          <a:noFill/>
          <a:ln w="38100">
            <a:solidFill>
              <a:srgbClr val="00B0F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7" idx="4"/>
            <a:endCxn id="53" idx="0"/>
          </p:cNvCxnSpPr>
          <p:nvPr/>
        </p:nvCxnSpPr>
        <p:spPr>
          <a:xfrm flipV="1">
            <a:off x="5969028" y="2234766"/>
            <a:ext cx="167742" cy="2699549"/>
          </a:xfrm>
          <a:prstGeom prst="line">
            <a:avLst/>
          </a:prstGeom>
          <a:ln w="38100">
            <a:solidFill>
              <a:srgbClr val="C0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8828382" y="1695077"/>
            <a:ext cx="2387763" cy="3454468"/>
            <a:chOff x="9407236" y="4162453"/>
            <a:chExt cx="1863189" cy="2695547"/>
          </a:xfrm>
        </p:grpSpPr>
        <p:grpSp>
          <p:nvGrpSpPr>
            <p:cNvPr id="119" name="Group 118"/>
            <p:cNvGrpSpPr/>
            <p:nvPr/>
          </p:nvGrpSpPr>
          <p:grpSpPr>
            <a:xfrm>
              <a:off x="9407236" y="4162453"/>
              <a:ext cx="1863189" cy="1354112"/>
              <a:chOff x="9407236" y="4162453"/>
              <a:chExt cx="1863189" cy="1354112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407236" y="4513284"/>
                <a:ext cx="1863189" cy="1003281"/>
              </a:xfrm>
              <a:prstGeom prst="rect">
                <a:avLst/>
              </a:prstGeom>
              <a:solidFill>
                <a:srgbClr val="00B0F0">
                  <a:alpha val="21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10556936" y="4162453"/>
                <a:ext cx="0" cy="350831"/>
              </a:xfrm>
              <a:prstGeom prst="straightConnector1">
                <a:avLst/>
              </a:prstGeom>
              <a:ln w="60325">
                <a:solidFill>
                  <a:srgbClr val="0000FF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10329984" y="4585257"/>
                <a:ext cx="479289" cy="159202"/>
                <a:chOff x="7909826" y="6101112"/>
                <a:chExt cx="479289" cy="15920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5400000">
                <a:off x="9306677" y="4935497"/>
                <a:ext cx="641078" cy="159654"/>
                <a:chOff x="8068576" y="6100660"/>
                <a:chExt cx="641078" cy="15965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B0F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3" name="Straight Arrow Connector 102"/>
              <p:cNvCxnSpPr>
                <a:endCxn id="94" idx="4"/>
              </p:cNvCxnSpPr>
              <p:nvPr/>
            </p:nvCxnSpPr>
            <p:spPr>
              <a:xfrm flipH="1" flipV="1">
                <a:off x="10568109" y="4744007"/>
                <a:ext cx="4034" cy="533982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9669434" y="4706398"/>
                <a:ext cx="669437" cy="317813"/>
              </a:xfrm>
              <a:prstGeom prst="straightConnector1">
                <a:avLst/>
              </a:prstGeom>
              <a:ln w="60325">
                <a:solidFill>
                  <a:srgbClr val="00B0F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9961548" y="5140410"/>
              <a:ext cx="1219200" cy="1717590"/>
              <a:chOff x="9961548" y="5140410"/>
              <a:chExt cx="1219200" cy="171759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9961548" y="5140410"/>
                <a:ext cx="1219200" cy="1366759"/>
              </a:xfrm>
              <a:prstGeom prst="rect">
                <a:avLst/>
              </a:prstGeom>
              <a:solidFill>
                <a:srgbClr val="C00000">
                  <a:alpha val="20000"/>
                </a:srgb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10571148" y="6507169"/>
                <a:ext cx="0" cy="350831"/>
              </a:xfrm>
              <a:prstGeom prst="straightConnector1">
                <a:avLst/>
              </a:prstGeom>
              <a:ln w="60325">
                <a:solidFill>
                  <a:srgbClr val="D4AE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10171234" y="5785435"/>
                <a:ext cx="799828" cy="159654"/>
                <a:chOff x="7909826" y="6100660"/>
                <a:chExt cx="799828" cy="159654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389115" y="610066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8550904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0250609" y="6293335"/>
                <a:ext cx="641078" cy="159654"/>
                <a:chOff x="8220976" y="6474735"/>
                <a:chExt cx="641078" cy="159654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220976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8382765" y="6475639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8541515" y="6474735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8703304" y="6475187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0331504" y="5277988"/>
                <a:ext cx="479289" cy="159202"/>
                <a:chOff x="7909826" y="6101112"/>
                <a:chExt cx="479289" cy="159202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06857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8230365" y="6101564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7909826" y="6101112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C00000"/>
                  </a:solidFill>
                  <a:tailEnd type="stealt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3" name="Straight Arrow Connector 112"/>
              <p:cNvCxnSpPr>
                <a:endCxn id="76" idx="4"/>
              </p:cNvCxnSpPr>
              <p:nvPr/>
            </p:nvCxnSpPr>
            <p:spPr>
              <a:xfrm flipH="1" flipV="1">
                <a:off x="10571148" y="5945089"/>
                <a:ext cx="5056" cy="363010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76" idx="0"/>
                <a:endCxn id="88" idx="4"/>
              </p:cNvCxnSpPr>
              <p:nvPr/>
            </p:nvCxnSpPr>
            <p:spPr>
              <a:xfrm flipH="1" flipV="1">
                <a:off x="10569629" y="5436738"/>
                <a:ext cx="1519" cy="349601"/>
              </a:xfrm>
              <a:prstGeom prst="straightConnector1">
                <a:avLst/>
              </a:prstGeom>
              <a:ln w="60325">
                <a:solidFill>
                  <a:srgbClr val="C0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/>
          <p:cNvGrpSpPr/>
          <p:nvPr/>
        </p:nvGrpSpPr>
        <p:grpSpPr>
          <a:xfrm>
            <a:off x="5349820" y="4432917"/>
            <a:ext cx="1632563" cy="1697116"/>
            <a:chOff x="8902924" y="4432917"/>
            <a:chExt cx="1632563" cy="1697116"/>
          </a:xfrm>
        </p:grpSpPr>
        <p:grpSp>
          <p:nvGrpSpPr>
            <p:cNvPr id="137" name="Group 136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027835" y="1979676"/>
            <a:ext cx="2306438" cy="701290"/>
            <a:chOff x="8580939" y="1979676"/>
            <a:chExt cx="2306438" cy="70129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939" y="1979676"/>
              <a:ext cx="468280" cy="698162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9098" y="1982804"/>
              <a:ext cx="468279" cy="698162"/>
            </a:xfrm>
            <a:prstGeom prst="rect">
              <a:avLst/>
            </a:prstGeom>
          </p:spPr>
        </p:pic>
      </p:grpSp>
      <p:grpSp>
        <p:nvGrpSpPr>
          <p:cNvPr id="150" name="Group 149"/>
          <p:cNvGrpSpPr/>
          <p:nvPr/>
        </p:nvGrpSpPr>
        <p:grpSpPr>
          <a:xfrm>
            <a:off x="5348449" y="4433017"/>
            <a:ext cx="1632563" cy="1697116"/>
            <a:chOff x="8902924" y="4432917"/>
            <a:chExt cx="1632563" cy="1697116"/>
          </a:xfrm>
        </p:grpSpPr>
        <p:grpSp>
          <p:nvGrpSpPr>
            <p:cNvPr id="151" name="Group 150"/>
            <p:cNvGrpSpPr/>
            <p:nvPr/>
          </p:nvGrpSpPr>
          <p:grpSpPr>
            <a:xfrm>
              <a:off x="8902924" y="4432917"/>
              <a:ext cx="1632563" cy="1697116"/>
              <a:chOff x="8902924" y="4432917"/>
              <a:chExt cx="1632563" cy="1697116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9109606" y="4432917"/>
                <a:ext cx="1219200" cy="1219200"/>
              </a:xfrm>
              <a:prstGeom prst="rect">
                <a:avLst/>
              </a:prstGeom>
              <a:noFill/>
              <a:ln w="25400">
                <a:solidFill>
                  <a:srgbClr val="D4A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902924" y="5699146"/>
                <a:ext cx="16325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>
                    <a:solidFill>
                      <a:srgbClr val="D4AE00"/>
                    </a:solidFill>
                    <a:latin typeface="+mn-lt"/>
                  </a:rPr>
                  <a:t>visual image</a:t>
                </a:r>
                <a:endParaRPr lang="en-US" sz="2200" b="1" dirty="0">
                  <a:solidFill>
                    <a:srgbClr val="D4AE00"/>
                  </a:solidFill>
                  <a:latin typeface="+mn-lt"/>
                </a:endParaRPr>
              </a:p>
            </p:txBody>
          </p:sp>
        </p:grpSp>
        <p:sp>
          <p:nvSpPr>
            <p:cNvPr id="152" name="Oval 151"/>
            <p:cNvSpPr/>
            <p:nvPr/>
          </p:nvSpPr>
          <p:spPr>
            <a:xfrm>
              <a:off x="9491652" y="4873355"/>
              <a:ext cx="60960" cy="60960"/>
            </a:xfrm>
            <a:prstGeom prst="ellipse">
              <a:avLst/>
            </a:prstGeom>
            <a:solidFill>
              <a:srgbClr val="D4AE00"/>
            </a:solidFill>
            <a:ln w="25400">
              <a:solidFill>
                <a:srgbClr val="D4A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488769" y="1634995"/>
            <a:ext cx="1353897" cy="1690827"/>
            <a:chOff x="7177069" y="805969"/>
            <a:chExt cx="1353897" cy="1690827"/>
          </a:xfrm>
        </p:grpSpPr>
        <p:sp>
          <p:nvSpPr>
            <p:cNvPr id="159" name="Oval 158"/>
            <p:cNvSpPr/>
            <p:nvPr/>
          </p:nvSpPr>
          <p:spPr>
            <a:xfrm>
              <a:off x="7396818" y="224441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7894903" y="183293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8204538" y="2274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46666" y="1493954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8280738" y="1512898"/>
              <a:ext cx="60960" cy="60960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7610178" y="1270569"/>
              <a:ext cx="213360" cy="28804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7244419" y="1543378"/>
              <a:ext cx="579120" cy="50292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823539" y="1558618"/>
              <a:ext cx="365760" cy="22860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8189299" y="1787218"/>
              <a:ext cx="274319" cy="333769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7975939" y="1802458"/>
              <a:ext cx="213360" cy="355996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7701621" y="2151084"/>
              <a:ext cx="274318" cy="1234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7427298" y="1892004"/>
              <a:ext cx="289560" cy="266450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 flipV="1">
              <a:off x="7884498" y="2158455"/>
              <a:ext cx="76770" cy="338341"/>
            </a:xfrm>
            <a:prstGeom prst="line">
              <a:avLst/>
            </a:prstGeom>
            <a:ln w="19050">
              <a:solidFill>
                <a:srgbClr val="0000FF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/>
            <p:cNvSpPr/>
            <p:nvPr/>
          </p:nvSpPr>
          <p:spPr>
            <a:xfrm>
              <a:off x="7244418" y="1270569"/>
              <a:ext cx="1219200" cy="1219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7177069" y="805969"/>
              <a:ext cx="13538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>
                  <a:solidFill>
                    <a:srgbClr val="0000FF"/>
                  </a:solidFill>
                </a:rPr>
                <a:t>semantics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159156" y="3484868"/>
            <a:ext cx="1640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feedforward</a:t>
            </a:r>
          </a:p>
          <a:p>
            <a:pPr algn="ctr"/>
            <a:r>
              <a:rPr lang="en-US" sz="2200" b="1" dirty="0" smtClean="0">
                <a:solidFill>
                  <a:srgbClr val="C00000"/>
                </a:solidFill>
              </a:rPr>
              <a:t>net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7373966" y="2398576"/>
            <a:ext cx="1215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attractor</a:t>
            </a:r>
          </a:p>
          <a:p>
            <a:pPr algn="ctr"/>
            <a:r>
              <a:rPr lang="en-US" sz="2200" b="1" dirty="0" smtClean="0">
                <a:solidFill>
                  <a:srgbClr val="00B0F0"/>
                </a:solidFill>
              </a:rPr>
              <a:t>net</a:t>
            </a:r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8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4049 0.1064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532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0.33932 -0.23518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66" y="-1175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 animBg="1"/>
      <p:bldP spid="53" grpId="1" animBg="1"/>
      <p:bldP spid="179" grpId="0"/>
      <p:bldP spid="1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Degrees of Awareness of a Visual Stimulus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Allport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1988)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186543" y="3136097"/>
            <a:ext cx="964474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387328" y="2923826"/>
            <a:ext cx="2123915" cy="1586084"/>
            <a:chOff x="984556" y="1334512"/>
            <a:chExt cx="2123915" cy="1586084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04651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984556" y="1904933"/>
              <a:ext cx="21239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at chance on a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presence/absence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task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196990" y="2923826"/>
            <a:ext cx="1602233" cy="2201637"/>
            <a:chOff x="3291910" y="1334512"/>
            <a:chExt cx="1602233" cy="2201637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093027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1910" y="1904933"/>
              <a:ext cx="160223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detection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but at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chance for</a:t>
              </a:r>
              <a:endParaRPr lang="en-US" sz="2000" b="1" dirty="0" smtClean="0">
                <a:solidFill>
                  <a:srgbClr val="0F6FC6"/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484970" y="2923826"/>
            <a:ext cx="1640577" cy="1893860"/>
            <a:chOff x="5253941" y="1334512"/>
            <a:chExt cx="1640577" cy="189386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074228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253941" y="1904933"/>
              <a:ext cx="16405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above chance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identification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with low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confidence</a:t>
              </a:r>
              <a:endParaRPr lang="en-US" sz="2000" b="1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661869" y="2923826"/>
            <a:ext cx="2007730" cy="2195384"/>
            <a:chOff x="8803383" y="1334512"/>
            <a:chExt cx="2007730" cy="2195384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9807234" y="1334512"/>
              <a:ext cx="0" cy="424543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8803383" y="1898680"/>
              <a:ext cx="200773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reliable</a:t>
              </a:r>
              <a:br>
                <a:rPr lang="en-US" sz="2000" b="1" dirty="0" smtClean="0">
                  <a:solidFill>
                    <a:srgbClr val="0F6FC6"/>
                  </a:solidFill>
                </a:rPr>
              </a:br>
              <a:r>
                <a:rPr lang="en-US" sz="2000" b="1" dirty="0" smtClean="0">
                  <a:solidFill>
                    <a:srgbClr val="0F6FC6"/>
                  </a:solidFill>
                </a:rPr>
                <a:t>identification,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guides action in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flexible, arbitrary</a:t>
              </a:r>
            </a:p>
            <a:p>
              <a:pPr algn="ctr"/>
              <a:r>
                <a:rPr lang="en-US" sz="2000" b="1" dirty="0" smtClean="0">
                  <a:solidFill>
                    <a:srgbClr val="0F6FC6"/>
                  </a:solidFill>
                </a:rPr>
                <a:t>manner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63601" y="2479969"/>
            <a:ext cx="18200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unconscious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885159" y="2479969"/>
            <a:ext cx="14770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conscious</a:t>
            </a:r>
            <a:endParaRPr lang="en-US" sz="25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94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111668</TotalTime>
  <Words>997</Words>
  <Application>Microsoft Macintosh PowerPoint</Application>
  <PresentationFormat>Widescreen</PresentationFormat>
  <Paragraphs>323</Paragraphs>
  <Slides>26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Cambria Math</vt:lpstr>
      <vt:lpstr>Mangal</vt:lpstr>
      <vt:lpstr>ＭＳ Ｐゴシック</vt:lpstr>
      <vt:lpstr>Wingdings</vt:lpstr>
      <vt:lpstr>Arial</vt:lpstr>
      <vt:lpstr>Default2015</vt:lpstr>
      <vt:lpstr>Access Consciousness and the Construction of Actionable Representations</vt:lpstr>
      <vt:lpstr>Varieties of Consciousness</vt:lpstr>
      <vt:lpstr>Conscious States Are Interpretations</vt:lpstr>
      <vt:lpstr>Lexical Decision</vt:lpstr>
      <vt:lpstr>Semantic Priming</vt:lpstr>
      <vt:lpstr>Semantic Priming with Polysemous Words (Marcel, 1980)</vt:lpstr>
      <vt:lpstr>Semantic Priming with Polysemous Words (Marcel, 1980)</vt:lpstr>
      <vt:lpstr>Mapping-Projection Architecture (Mathis &amp; Mozer, 1995)</vt:lpstr>
      <vt:lpstr>Degrees of Awareness of a Visual Stimulus (Allport, 1988)</vt:lpstr>
      <vt:lpstr>PowerPoint Presentation</vt:lpstr>
      <vt:lpstr>What sort of representation in output of pathway A will support appropriate behavior of pathway B?</vt:lpstr>
      <vt:lpstr>Denoising RNNs: Motivation</vt:lpstr>
      <vt:lpstr>PowerPoint Presentation</vt:lpstr>
      <vt:lpstr>PowerPoint Presentation</vt:lpstr>
      <vt:lpstr>State-Denoised RNNs</vt:lpstr>
      <vt:lpstr>State-Denoising RNNs</vt:lpstr>
      <vt:lpstr>State-Denoising RNNs</vt:lpstr>
      <vt:lpstr>State-Denoising RNNs</vt:lpstr>
      <vt:lpstr>Attractor Net</vt:lpstr>
      <vt:lpstr>Training Attractor Net</vt:lpstr>
      <vt:lpstr>PowerPoint Presentation</vt:lpstr>
      <vt:lpstr>Parity Function</vt:lpstr>
      <vt:lpstr>Majority Function</vt:lpstr>
      <vt:lpstr>Reber Grammar</vt:lpstr>
      <vt:lpstr>Kazakov Grammar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Michael C Mozer</cp:lastModifiedBy>
  <cp:revision>5468</cp:revision>
  <cp:lastPrinted>2016-03-26T19:02:22Z</cp:lastPrinted>
  <dcterms:created xsi:type="dcterms:W3CDTF">2015-11-30T16:35:29Z</dcterms:created>
  <dcterms:modified xsi:type="dcterms:W3CDTF">2017-12-09T01:11:10Z</dcterms:modified>
  <cp:category/>
</cp:coreProperties>
</file>