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473" r:id="rId2"/>
    <p:sldId id="480" r:id="rId3"/>
    <p:sldId id="477" r:id="rId4"/>
    <p:sldId id="478" r:id="rId5"/>
    <p:sldId id="479" r:id="rId6"/>
    <p:sldId id="482" r:id="rId7"/>
    <p:sldId id="470" r:id="rId8"/>
    <p:sldId id="483" r:id="rId9"/>
    <p:sldId id="471" r:id="rId10"/>
    <p:sldId id="498" r:id="rId11"/>
    <p:sldId id="485" r:id="rId12"/>
    <p:sldId id="486" r:id="rId13"/>
    <p:sldId id="481" r:id="rId14"/>
    <p:sldId id="444" r:id="rId15"/>
    <p:sldId id="496" r:id="rId16"/>
    <p:sldId id="495" r:id="rId17"/>
    <p:sldId id="494" r:id="rId18"/>
    <p:sldId id="499" r:id="rId19"/>
    <p:sldId id="465" r:id="rId20"/>
    <p:sldId id="467" r:id="rId21"/>
    <p:sldId id="468" r:id="rId22"/>
    <p:sldId id="472" r:id="rId23"/>
    <p:sldId id="475" r:id="rId24"/>
    <p:sldId id="501" r:id="rId25"/>
    <p:sldId id="5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A"/>
    <a:srgbClr val="FF00BA"/>
    <a:srgbClr val="FF00FF"/>
    <a:srgbClr val="0000FF"/>
    <a:srgbClr val="00FFFF"/>
    <a:srgbClr val="D4AE00"/>
    <a:srgbClr val="663F00"/>
    <a:srgbClr val="E6C17F"/>
    <a:srgbClr val="F17527"/>
    <a:srgbClr val="A4F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8"/>
    <p:restoredTop sz="78439"/>
  </p:normalViewPr>
  <p:slideViewPr>
    <p:cSldViewPr snapToGrid="0" snapToObjects="1">
      <p:cViewPr varScale="1">
        <p:scale>
          <a:sx n="137" d="100"/>
          <a:sy n="137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Gaussian mean zero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4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steps in attractor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r>
              <a:rPr lang="en-US" baseline="0" dirty="0" smtClean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symbols effective for communication: common</a:t>
            </a:r>
            <a:r>
              <a:rPr lang="en-US" baseline="0" dirty="0" smtClean="0"/>
              <a:t> point </a:t>
            </a:r>
            <a:r>
              <a:rPr lang="en-US" baseline="0" dirty="0" err="1" smtClean="0"/>
              <a:t>yoshua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subliminal: at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BUT WHAT DOES THIS HAVE TO DO WITH AWARENESS?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Cascade pathways</a:t>
            </a:r>
          </a:p>
          <a:p>
            <a:endParaRPr lang="en-US" dirty="0" smtClean="0"/>
          </a:p>
          <a:p>
            <a:r>
              <a:rPr lang="en-US" dirty="0" smtClean="0"/>
              <a:t>Many response systems. </a:t>
            </a:r>
          </a:p>
          <a:p>
            <a:r>
              <a:rPr lang="en-US" dirty="0" smtClean="0"/>
              <a:t>[*]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flexibility of the semantic representation to influence processing is related to awareness.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what does it mean to </a:t>
            </a:r>
            <a:r>
              <a:rPr lang="en-US" dirty="0" err="1" smtClean="0"/>
              <a:t>respondin</a:t>
            </a:r>
            <a:r>
              <a:rPr lang="en-US" dirty="0" smtClean="0"/>
              <a:t> arbitrary ways?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gears and talk about comp utility of this simple mapping projection architecture.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to use a dorky simple sequential task</a:t>
            </a:r>
            <a:endParaRPr lang="en-US" b="1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 in output</a:t>
            </a:r>
            <a:r>
              <a:rPr lang="en-US" baseline="0" dirty="0" smtClean="0"/>
              <a:t> -&gt; fed back to input, degenerates</a:t>
            </a:r>
          </a:p>
          <a:p>
            <a:r>
              <a:rPr lang="en-US" baseline="0" dirty="0" smtClean="0"/>
              <a:t>add a clean up mechanism via </a:t>
            </a:r>
            <a:r>
              <a:rPr lang="en-US" baseline="0" dirty="0" err="1" smtClean="0"/>
              <a:t>atractor</a:t>
            </a:r>
            <a:r>
              <a:rPr lang="en-US" baseline="0" dirty="0" smtClean="0"/>
              <a:t>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12/9/17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Consciousness and</a:t>
            </a:r>
            <a:br>
              <a:rPr lang="en-US" dirty="0" smtClean="0"/>
            </a:br>
            <a:r>
              <a:rPr lang="en-US" dirty="0" smtClean="0"/>
              <a:t>the Construction of Actionable Representations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C.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Denis </a:t>
            </a:r>
            <a:r>
              <a:rPr lang="en-US" dirty="0" err="1" smtClean="0">
                <a:solidFill>
                  <a:schemeClr val="tx1"/>
                </a:solidFill>
              </a:rPr>
              <a:t>Kazakov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University of Colorado at  Boulder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146" y="167951"/>
            <a:ext cx="811170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NIPS 2017 Workshop on Cognitively Informed AI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sort of representation in output of pathway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support appropriate behavior of pathway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7833" y="1690841"/>
            <a:ext cx="1961721" cy="4587606"/>
            <a:chOff x="5227833" y="1690841"/>
            <a:chExt cx="1961721" cy="4587606"/>
          </a:xfrm>
        </p:grpSpPr>
        <p:grpSp>
          <p:nvGrpSpPr>
            <p:cNvPr id="5" name="Group 4"/>
            <p:cNvGrpSpPr/>
            <p:nvPr/>
          </p:nvGrpSpPr>
          <p:grpSpPr>
            <a:xfrm>
              <a:off x="5227833" y="4482087"/>
              <a:ext cx="1427447" cy="1796360"/>
              <a:chOff x="5227833" y="4482087"/>
              <a:chExt cx="1427447" cy="17963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27833" y="4482087"/>
                <a:ext cx="1427447" cy="768645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34779" y="4537228"/>
                <a:ext cx="367198" cy="121970"/>
                <a:chOff x="7909826" y="6101112"/>
                <a:chExt cx="479289" cy="15920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5150791" y="4805557"/>
                <a:ext cx="491150" cy="122316"/>
                <a:chOff x="8068576" y="6100660"/>
                <a:chExt cx="641078" cy="15965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6117214" y="4658851"/>
                <a:ext cx="3091" cy="409100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28711" y="4630037"/>
                <a:ext cx="512876" cy="243487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52509" y="4962547"/>
                <a:ext cx="934067" cy="1047117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19543" y="6009664"/>
                <a:ext cx="0" cy="268783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5813156" y="5456721"/>
                <a:ext cx="612773" cy="122316"/>
                <a:chOff x="7909826" y="6100660"/>
                <a:chExt cx="799828" cy="15965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73968" y="5845839"/>
                <a:ext cx="491150" cy="122316"/>
                <a:chOff x="8220976" y="6474735"/>
                <a:chExt cx="641078" cy="15965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935944" y="5067950"/>
                <a:ext cx="367198" cy="121970"/>
                <a:chOff x="7909826" y="6101112"/>
                <a:chExt cx="479289" cy="15920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119543" y="5579037"/>
                <a:ext cx="3874" cy="278113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118379" y="5189573"/>
                <a:ext cx="1164" cy="26784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227833" y="1690841"/>
              <a:ext cx="1427447" cy="1796360"/>
              <a:chOff x="9407236" y="4162453"/>
              <a:chExt cx="1863189" cy="23447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6104303" y="3487201"/>
              <a:ext cx="0" cy="1000973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6764438" y="4820576"/>
              <a:ext cx="42511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A</a:t>
              </a:r>
              <a:endParaRPr lang="en-US" sz="3100" b="1" dirty="0">
                <a:latin typeface="+mn-lt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64438" y="2252143"/>
              <a:ext cx="4074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B</a:t>
              </a:r>
              <a:endParaRPr lang="en-US" sz="3100" b="1" dirty="0">
                <a:latin typeface="+mn-lt"/>
              </a:endParaRPr>
            </a:p>
          </p:txBody>
        </p:sp>
      </p:grpSp>
      <p:sp>
        <p:nvSpPr>
          <p:cNvPr id="207" name="Content Placeholder 6"/>
          <p:cNvSpPr>
            <a:spLocks noGrp="1"/>
          </p:cNvSpPr>
          <p:nvPr>
            <p:ph idx="1"/>
          </p:nvPr>
        </p:nvSpPr>
        <p:spPr>
          <a:xfrm>
            <a:off x="6860299" y="1367308"/>
            <a:ext cx="3650820" cy="141523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dirty="0" smtClean="0"/>
              <a:t>Sufficient 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output from A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768417" y="2648609"/>
            <a:ext cx="6032699" cy="3169685"/>
            <a:chOff x="189158" y="2854855"/>
            <a:chExt cx="6032699" cy="316968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1" y="2854855"/>
              <a:ext cx="4022973" cy="3082644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4067100" y="5547486"/>
              <a:ext cx="21547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00B050"/>
                  </a:solidFill>
                </a:rPr>
                <a:t>familiarity to B</a:t>
              </a:r>
              <a:endParaRPr lang="en-US" sz="25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V="1">
              <a:off x="2776654" y="5218771"/>
              <a:ext cx="2205810" cy="59996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1115122" y="5054281"/>
              <a:ext cx="1679112" cy="75066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89158" y="5474985"/>
              <a:ext cx="16962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6">
                      <a:lumMod val="75000"/>
                    </a:schemeClr>
                  </a:solidFill>
                </a:rPr>
                <a:t>persistence</a:t>
              </a:r>
              <a:endParaRPr lang="en-US" sz="2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H="1" flipV="1">
              <a:off x="1155004" y="3377481"/>
              <a:ext cx="2759" cy="1676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352741" y="2900427"/>
              <a:ext cx="1856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 smtClean="0"/>
                <a:t>Pr</a:t>
              </a:r>
              <a:r>
                <a:rPr lang="en-US" sz="2500" b="1" dirty="0" smtClean="0"/>
                <a:t>(B correct)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19843 -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05"/>
            <a:ext cx="10972800" cy="838200"/>
          </a:xfrm>
        </p:spPr>
        <p:txBody>
          <a:bodyPr/>
          <a:lstStyle/>
          <a:p>
            <a:r>
              <a:rPr lang="en-US" dirty="0" smtClean="0"/>
              <a:t>Challenge: Sequential Operations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655493" y="4122933"/>
            <a:ext cx="1749973" cy="0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05466" y="4122933"/>
            <a:ext cx="0" cy="2175242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12483" y="6291181"/>
            <a:ext cx="792983" cy="6994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44297" y="3854874"/>
            <a:ext cx="8768185" cy="2718778"/>
            <a:chOff x="1844297" y="3854874"/>
            <a:chExt cx="8768185" cy="27187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13337" y="6101616"/>
              <a:ext cx="2707970" cy="400110"/>
              <a:chOff x="1898100" y="3534508"/>
              <a:chExt cx="2707970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8100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80339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6886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125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4</a:t>
                </a:r>
                <a:endParaRPr lang="en-US" sz="2000" b="1" baseline="-250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14014" y="6101616"/>
              <a:ext cx="4851060" cy="400110"/>
              <a:chOff x="5360239" y="3534508"/>
              <a:chExt cx="4851060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60239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88402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6565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472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0171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59834" y="3922878"/>
              <a:ext cx="6931652" cy="400110"/>
              <a:chOff x="2013948" y="2617817"/>
              <a:chExt cx="6931652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95809" y="5027044"/>
              <a:ext cx="26597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               hidden               </a:t>
              </a:r>
              <a:endParaRPr lang="en-US" sz="2000" b="1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331607" y="556433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993331" y="555665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25660" y="4429004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466776" y="3854874"/>
              <a:ext cx="7141419" cy="534284"/>
            </a:xfrm>
            <a:prstGeom prst="roundRect">
              <a:avLst/>
            </a:prstGeom>
            <a:solidFill>
              <a:srgbClr val="0000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4297" y="6024039"/>
              <a:ext cx="2851512" cy="534284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68294" y="6039368"/>
              <a:ext cx="5044188" cy="534284"/>
            </a:xfrm>
            <a:prstGeom prst="roundRect">
              <a:avLst/>
            </a:prstGeom>
            <a:solidFill>
              <a:srgbClr val="00FF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0631" y="2755829"/>
            <a:ext cx="9064835" cy="3530848"/>
            <a:chOff x="2563371" y="2128409"/>
            <a:chExt cx="9064835" cy="3530848"/>
          </a:xfrm>
        </p:grpSpPr>
        <p:grpSp>
          <p:nvGrpSpPr>
            <p:cNvPr id="61" name="Group 60"/>
            <p:cNvGrpSpPr/>
            <p:nvPr/>
          </p:nvGrpSpPr>
          <p:grpSpPr>
            <a:xfrm>
              <a:off x="2782574" y="2184222"/>
              <a:ext cx="6931652" cy="400110"/>
              <a:chOff x="2013948" y="2617817"/>
              <a:chExt cx="6931652" cy="40011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9878233" y="2397610"/>
              <a:ext cx="1749973" cy="0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1628206" y="2395551"/>
              <a:ext cx="0" cy="3263706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2689515" y="2128409"/>
              <a:ext cx="7141419" cy="534284"/>
            </a:xfrm>
            <a:prstGeom prst="roundRect">
              <a:avLst/>
            </a:prstGeom>
            <a:solidFill>
              <a:srgbClr val="FFC00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215406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75458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319573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83255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9336390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56337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2810760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4099475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650226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193493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867448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2" y="915008"/>
            <a:ext cx="6109456" cy="14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Projection Improves Generalization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4308"/>
            <a:ext cx="10869988" cy="3675184"/>
          </a:xfrm>
        </p:spPr>
      </p:pic>
    </p:spTree>
    <p:extLst>
      <p:ext uri="{BB962C8B-B14F-4D97-AF65-F5344CB8AC3E}">
        <p14:creationId xmlns:p14="http://schemas.microsoft.com/office/powerpoint/2010/main" val="5431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RNN, feedback at each step can introduce noise</a:t>
            </a:r>
          </a:p>
          <a:p>
            <a:pPr lvl="1"/>
            <a:r>
              <a:rPr lang="en-US" dirty="0" smtClean="0"/>
              <a:t>Noise can amplify over time</a:t>
            </a:r>
          </a:p>
          <a:p>
            <a:r>
              <a:rPr lang="en-US" dirty="0" smtClean="0"/>
              <a:t>Suppose we could ‘clean up’ the representation at each step to reduce that noise?</a:t>
            </a:r>
          </a:p>
          <a:p>
            <a:pPr lvl="1"/>
            <a:r>
              <a:rPr lang="en-US" dirty="0" smtClean="0"/>
              <a:t>May lead to better learning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83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354780" cy="4051110"/>
            <a:chOff x="7905763" y="1772174"/>
            <a:chExt cx="3354780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7670979" y="4177286"/>
            <a:ext cx="355421" cy="414867"/>
            <a:chOff x="7670979" y="4219621"/>
            <a:chExt cx="355421" cy="414867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7670979" y="4634488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670979" y="4219621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26400" y="4219621"/>
              <a:ext cx="0" cy="414867"/>
            </a:xfrm>
            <a:prstGeom prst="line">
              <a:avLst/>
            </a:prstGeom>
            <a:ln w="50800" cap="sq">
              <a:solidFill>
                <a:srgbClr val="FF00BA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641086" y="1756418"/>
            <a:ext cx="6917082" cy="4058447"/>
            <a:chOff x="2641086" y="1756418"/>
            <a:chExt cx="6917082" cy="4058447"/>
          </a:xfrm>
        </p:grpSpPr>
        <p:grpSp>
          <p:nvGrpSpPr>
            <p:cNvPr id="127" name="Group 126"/>
            <p:cNvGrpSpPr/>
            <p:nvPr/>
          </p:nvGrpSpPr>
          <p:grpSpPr>
            <a:xfrm>
              <a:off x="2641086" y="1756418"/>
              <a:ext cx="6917082" cy="4058447"/>
              <a:chOff x="2641086" y="1756418"/>
              <a:chExt cx="6917082" cy="40584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641086" y="1756418"/>
                <a:ext cx="6917082" cy="4058447"/>
                <a:chOff x="5046315" y="2253942"/>
                <a:chExt cx="6917082" cy="405844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8116076" y="5746905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D4A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113160" y="2253942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39" idx="0"/>
                  <a:endCxn id="23" idx="4"/>
                </p:cNvCxnSpPr>
                <p:nvPr/>
              </p:nvCxnSpPr>
              <p:spPr>
                <a:xfrm flipH="1" flipV="1">
                  <a:off x="8395902" y="2819426"/>
                  <a:ext cx="2916" cy="588609"/>
                </a:xfrm>
                <a:prstGeom prst="straightConnector1">
                  <a:avLst/>
                </a:prstGeom>
                <a:ln w="50800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2"/>
                </p:cNvCxnSpPr>
                <p:nvPr/>
              </p:nvCxnSpPr>
              <p:spPr>
                <a:xfrm flipV="1">
                  <a:off x="8398818" y="5214988"/>
                  <a:ext cx="0" cy="531917"/>
                </a:xfrm>
                <a:prstGeom prst="straightConnector1">
                  <a:avLst/>
                </a:prstGeom>
                <a:ln w="50800">
                  <a:solidFill>
                    <a:srgbClr val="D4AE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46315" y="2959269"/>
                  <a:ext cx="1241045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</a:rPr>
                    <a:t>within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00B0F0"/>
                      </a:solidFill>
                    </a:rPr>
                    <a:t>step</a:t>
                  </a:r>
                  <a:endParaRPr lang="en-US" sz="31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749539" y="3641974"/>
                  <a:ext cx="1213858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</a:rPr>
                    <a:t>across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 smtClean="0">
                      <a:solidFill>
                        <a:srgbClr val="FF00BA"/>
                      </a:solidFill>
                    </a:rPr>
                    <a:t>steps</a:t>
                  </a:r>
                  <a:endParaRPr lang="en-US" sz="3100" b="1" dirty="0">
                    <a:solidFill>
                      <a:srgbClr val="FF00BA"/>
                    </a:solidFill>
                  </a:endParaRPr>
                </a:p>
              </p:txBody>
            </p:sp>
            <p:cxnSp>
              <p:nvCxnSpPr>
                <p:cNvPr id="46" name="Straight Arrow Connector 45"/>
                <p:cNvCxnSpPr>
                  <a:stCxn id="28" idx="0"/>
                  <a:endCxn id="39" idx="2"/>
                </p:cNvCxnSpPr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7669507" y="3243034"/>
                <a:ext cx="547984" cy="1347777"/>
                <a:chOff x="7670979" y="4219621"/>
                <a:chExt cx="355421" cy="414867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FF00BA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/>
            <p:cNvGrpSpPr/>
            <p:nvPr/>
          </p:nvGrpSpPr>
          <p:grpSpPr>
            <a:xfrm flipH="1">
              <a:off x="3972056" y="3039957"/>
              <a:ext cx="355421" cy="414867"/>
              <a:chOff x="7670979" y="4219621"/>
              <a:chExt cx="355421" cy="4148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7670979" y="4634488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670979" y="4219621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026400" y="4219621"/>
                <a:ext cx="0" cy="414867"/>
              </a:xfrm>
              <a:prstGeom prst="line">
                <a:avLst/>
              </a:prstGeom>
              <a:ln w="50800" cap="sq">
                <a:solidFill>
                  <a:srgbClr val="00B0F0"/>
                </a:solidFill>
                <a:bevel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9501809" y="6241774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173" name="Oval 172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442" y="5260267"/>
            <a:ext cx="311847" cy="238827"/>
            <a:chOff x="4124456" y="3192357"/>
            <a:chExt cx="355421" cy="414867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4124456" y="3607224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124456" y="3192357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124456" y="3192357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85 L -0.24492 0.2722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370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3000" y="53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endCxn id="52" idx="3"/>
          </p:cNvCxnSpPr>
          <p:nvPr/>
        </p:nvCxnSpPr>
        <p:spPr>
          <a:xfrm rot="16200000" flipH="1">
            <a:off x="2951015" y="5003126"/>
            <a:ext cx="1955720" cy="1526"/>
          </a:xfrm>
          <a:prstGeom prst="bentConnector4">
            <a:avLst>
              <a:gd name="adj1" fmla="val -804"/>
              <a:gd name="adj2" fmla="val 18409305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2865873" y="3192783"/>
            <a:ext cx="365663" cy="652560"/>
            <a:chOff x="8533634" y="2198583"/>
            <a:chExt cx="365663" cy="652560"/>
          </a:xfrm>
        </p:grpSpPr>
        <p:sp>
          <p:nvSpPr>
            <p:cNvPr id="192" name="Oval 191"/>
            <p:cNvSpPr/>
            <p:nvPr/>
          </p:nvSpPr>
          <p:spPr>
            <a:xfrm>
              <a:off x="8533634" y="2198583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8723539" y="2544185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9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20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 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 attractor weights</a:t>
            </a:r>
          </a:p>
          <a:p>
            <a:r>
              <a:rPr lang="en-US" dirty="0" smtClean="0"/>
              <a:t>Train all other weights with supervised signal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22" name="Group 121"/>
          <p:cNvGrpSpPr/>
          <p:nvPr/>
        </p:nvGrpSpPr>
        <p:grpSpPr>
          <a:xfrm rot="5400000">
            <a:off x="9780266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4026" y="2364455"/>
            <a:ext cx="6338697" cy="2850288"/>
            <a:chOff x="2924026" y="2364455"/>
            <a:chExt cx="6338697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2926855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924026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36389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36106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002292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999463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21950" y="3398049"/>
            <a:ext cx="278239" cy="2003243"/>
            <a:chOff x="4321950" y="3398049"/>
            <a:chExt cx="278239" cy="2003243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Phase 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3" y="1153887"/>
            <a:ext cx="7168989" cy="2517944"/>
          </a:xfrm>
        </p:spPr>
        <p:txBody>
          <a:bodyPr>
            <a:normAutofit/>
          </a:bodyPr>
          <a:lstStyle/>
          <a:p>
            <a:r>
              <a:rPr lang="en-US" dirty="0" smtClean="0"/>
              <a:t>Train only attractor weights</a:t>
            </a:r>
          </a:p>
          <a:p>
            <a:r>
              <a:rPr lang="en-US" dirty="0" smtClean="0"/>
              <a:t>Saved hidden states as input with added noise</a:t>
            </a:r>
          </a:p>
          <a:p>
            <a:r>
              <a:rPr lang="en-US" dirty="0" smtClean="0"/>
              <a:t>Goal: reconstruct noise-free input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332750"/>
            <a:chOff x="5836598" y="2203389"/>
            <a:chExt cx="2171214" cy="2882228"/>
          </a:xfrm>
        </p:grpSpPr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332751"/>
            <a:chOff x="5836598" y="2203389"/>
            <a:chExt cx="2171214" cy="2882228"/>
          </a:xfrm>
        </p:grpSpPr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253994" y="2013529"/>
            <a:ext cx="1757287" cy="2332750"/>
            <a:chOff x="5836598" y="2203389"/>
            <a:chExt cx="2171214" cy="28822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45038" y="4166714"/>
            <a:ext cx="6835024" cy="2534761"/>
            <a:chOff x="1545038" y="4166714"/>
            <a:chExt cx="6835024" cy="2534761"/>
          </a:xfrm>
        </p:grpSpPr>
        <p:grpSp>
          <p:nvGrpSpPr>
            <p:cNvPr id="12" name="Group 11"/>
            <p:cNvGrpSpPr/>
            <p:nvPr/>
          </p:nvGrpSpPr>
          <p:grpSpPr>
            <a:xfrm>
              <a:off x="1545038" y="6027892"/>
              <a:ext cx="744114" cy="673583"/>
              <a:chOff x="1545038" y="6027892"/>
              <a:chExt cx="744114" cy="67358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64" name="Straight Arrow Connector 163"/>
              <p:cNvCxnSpPr>
                <a:stCxn id="161" idx="0"/>
              </p:cNvCxnSpPr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993504" y="5400603"/>
              <a:ext cx="744114" cy="673583"/>
              <a:chOff x="1545038" y="6027892"/>
              <a:chExt cx="744114" cy="67358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635948" y="4166714"/>
              <a:ext cx="744114" cy="673583"/>
              <a:chOff x="1545038" y="6027892"/>
              <a:chExt cx="744114" cy="673583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7030A0"/>
                    </a:solidFill>
                    <a:latin typeface="+mn-lt"/>
                  </a:rPr>
                  <a:t>noise</a:t>
                </a:r>
                <a:endParaRPr lang="en-US" sz="2000" b="1" i="1" dirty="0">
                  <a:solidFill>
                    <a:srgbClr val="7030A0"/>
                  </a:solidFill>
                  <a:latin typeface="+mn-lt"/>
                </a:endParaRPr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87" name="Straight Arrow Connector 186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737618" y="1752600"/>
            <a:ext cx="2563641" cy="564394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rved Right Arrow 193"/>
          <p:cNvSpPr/>
          <p:nvPr/>
        </p:nvSpPr>
        <p:spPr>
          <a:xfrm rot="10800000">
            <a:off x="10022918" y="2018270"/>
            <a:ext cx="740780" cy="2252725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10192756" y="2934640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4" grpId="0" animBg="1"/>
      <p:bldP spid="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</p:spPr>
            <p:txBody>
              <a:bodyPr>
                <a:normAutofit fontScale="925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A50002"/>
                            </a:solidFill>
                            <a:latin typeface="Cambria Math" charset="0"/>
                          </a:rPr>
                          <m:t>𝒉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To achieve attractor dynamics</a:t>
                </a:r>
                <a:br>
                  <a:rPr lang="en-US" b="1" dirty="0" smtClean="0">
                    <a:solidFill>
                      <a:srgbClr val="7030A0"/>
                    </a:solidFill>
                  </a:rPr>
                </a:br>
                <a:r>
                  <a:rPr lang="en-US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b="1" dirty="0" err="1" smtClean="0">
                    <a:solidFill>
                      <a:srgbClr val="7030A0"/>
                    </a:solidFill>
                  </a:rPr>
                  <a:t>Koiran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, 1994):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441643" y="2420876"/>
            <a:ext cx="2223783" cy="1223683"/>
            <a:chOff x="2441643" y="2420876"/>
            <a:chExt cx="2223783" cy="122368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2441643" y="2441644"/>
              <a:ext cx="1180104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05137" y="2441644"/>
              <a:ext cx="575389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96191" y="2420876"/>
              <a:ext cx="2588" cy="768240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26955" y="3244449"/>
              <a:ext cx="2138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C6BA"/>
                  </a:solidFill>
                  <a:latin typeface="+mn-lt"/>
                </a:rPr>
                <a:t>model parameters</a:t>
              </a:r>
              <a:endParaRPr lang="en-US" sz="2000" b="1" dirty="0">
                <a:solidFill>
                  <a:srgbClr val="00C6BA"/>
                </a:solidFill>
                <a:latin typeface="+mn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7993" y="2919190"/>
            <a:ext cx="4239947" cy="1806953"/>
            <a:chOff x="9254388" y="6716610"/>
            <a:chExt cx="4239947" cy="1806953"/>
          </a:xfrm>
        </p:grpSpPr>
        <p:grpSp>
          <p:nvGrpSpPr>
            <p:cNvPr id="44" name="Group 43"/>
            <p:cNvGrpSpPr/>
            <p:nvPr/>
          </p:nvGrpSpPr>
          <p:grpSpPr>
            <a:xfrm>
              <a:off x="9254388" y="6716610"/>
              <a:ext cx="3698923" cy="1806953"/>
              <a:chOff x="3972056" y="2910511"/>
              <a:chExt cx="3698923" cy="18069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316199" y="2910511"/>
                <a:ext cx="3354780" cy="1806953"/>
                <a:chOff x="6721428" y="3408035"/>
                <a:chExt cx="3354780" cy="1806953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flipH="1">
                <a:off x="3972056" y="3039957"/>
                <a:ext cx="355421" cy="414867"/>
                <a:chOff x="7670979" y="4219621"/>
                <a:chExt cx="355421" cy="414867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00B0F0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Conscious States Are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928875" y="2044437"/>
            <a:ext cx="3324687" cy="3772037"/>
            <a:chOff x="7912728" y="930008"/>
            <a:chExt cx="3324687" cy="37720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728" y="2480816"/>
              <a:ext cx="1489849" cy="22212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66" y="2480815"/>
              <a:ext cx="1489849" cy="22212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06840" y="930008"/>
              <a:ext cx="112627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PALM</a:t>
              </a:r>
              <a:endParaRPr lang="en-US" sz="3100" b="1" dirty="0">
                <a:latin typeface="+mn-lt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657653" y="1499394"/>
              <a:ext cx="1834838" cy="777609"/>
              <a:chOff x="8657653" y="1499394"/>
              <a:chExt cx="1834838" cy="981422"/>
            </a:xfrm>
          </p:grpSpPr>
          <p:cxnSp>
            <p:nvCxnSpPr>
              <p:cNvPr id="18" name="Straight Arrow Connector 17"/>
              <p:cNvCxnSpPr>
                <a:stCxn id="16" idx="2"/>
                <a:endCxn id="15" idx="0"/>
              </p:cNvCxnSpPr>
              <p:nvPr/>
            </p:nvCxnSpPr>
            <p:spPr>
              <a:xfrm>
                <a:off x="9569975" y="1499395"/>
                <a:ext cx="922516" cy="98142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>
              <a:xfrm flipH="1">
                <a:off x="8657653" y="1499394"/>
                <a:ext cx="912322" cy="9814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319276" y="2742568"/>
            <a:ext cx="6567412" cy="3613192"/>
            <a:chOff x="5319276" y="2742568"/>
            <a:chExt cx="6567412" cy="3613192"/>
          </a:xfrm>
        </p:grpSpPr>
        <p:grpSp>
          <p:nvGrpSpPr>
            <p:cNvPr id="24" name="Group 23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799132" y="3183493"/>
              <a:ext cx="101983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E6C17F"/>
                  </a:solidFill>
                </a:rPr>
                <a:t>hand</a:t>
              </a:r>
              <a:endParaRPr lang="en-US" sz="31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8984" y="4974648"/>
              <a:ext cx="8599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</a:rPr>
                <a:t>tree</a:t>
              </a:r>
              <a:endParaRPr lang="en-US" sz="31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681281" y="3380563"/>
              <a:ext cx="184537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2199" y="5786373"/>
              <a:ext cx="94448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68057" y="1707976"/>
            <a:ext cx="1933671" cy="4108497"/>
            <a:chOff x="10258329" y="1707976"/>
            <a:chExt cx="1933671" cy="4108497"/>
          </a:xfrm>
        </p:grpSpPr>
        <p:sp>
          <p:nvSpPr>
            <p:cNvPr id="32" name="Rectangle 31"/>
            <p:cNvSpPr/>
            <p:nvPr/>
          </p:nvSpPr>
          <p:spPr>
            <a:xfrm>
              <a:off x="10799132" y="2255520"/>
              <a:ext cx="1019831" cy="3560953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58329" y="1707976"/>
              <a:ext cx="19336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rgbClr val="00FFFF"/>
                  </a:solidFill>
                </a:rPr>
                <a:t>awareness</a:t>
              </a:r>
              <a:endParaRPr lang="en-US" sz="3100" b="1" dirty="0">
                <a:solidFill>
                  <a:srgbClr val="00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7059"/>
              </p:ext>
            </p:extLst>
          </p:nvPr>
        </p:nvGraphicFramePr>
        <p:xfrm>
          <a:off x="2835072" y="3433814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denoising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r>
                        <a:rPr lang="en-US" baseline="0" dirty="0" smtClean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5 element sequences</a:t>
            </a:r>
          </a:p>
          <a:p>
            <a:pPr lvl="1"/>
            <a:r>
              <a:rPr lang="en-US" dirty="0" smtClean="0"/>
              <a:t>training on all 32 sequences</a:t>
            </a:r>
          </a:p>
          <a:p>
            <a:pPr lvl="1"/>
            <a:r>
              <a:rPr lang="en-US" dirty="0" smtClean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 smtClean="0">
                <a:solidFill>
                  <a:srgbClr val="00B050"/>
                </a:solidFill>
              </a:rPr>
              <a:t>11011 -&gt; 0</a:t>
            </a:r>
            <a:endParaRPr lang="en-US" sz="31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258766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4579" y="3356043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12 element binary sequences</a:t>
            </a:r>
          </a:p>
          <a:p>
            <a:pPr lvl="1"/>
            <a:r>
              <a:rPr lang="en-US" dirty="0" smtClean="0"/>
              <a:t>training on 64 random examples, testing on remaining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9441"/>
              </p:ext>
            </p:extLst>
          </p:nvPr>
        </p:nvGraphicFramePr>
        <p:xfrm>
          <a:off x="2844800" y="3385172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denoising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82.4%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sided paired t-test</a:t>
                      </a:r>
                    </a:p>
                    <a:p>
                      <a:r>
                        <a:rPr lang="en-US" dirty="0" smtClean="0"/>
                        <a:t>t(99)=3.35</a:t>
                      </a:r>
                    </a:p>
                    <a:p>
                      <a:r>
                        <a:rPr lang="en-US" dirty="0" smtClean="0"/>
                        <a:t>p=.0011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3005213"/>
            <a:ext cx="16472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3217" y="2624209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Learning </a:t>
                </a:r>
                <a:r>
                  <a:rPr lang="en-US" dirty="0" err="1" smtClean="0"/>
                  <a:t>Reber</a:t>
                </a:r>
                <a:r>
                  <a:rPr lang="en-US" dirty="0" smtClean="0"/>
                  <a:t> grammar</a:t>
                </a:r>
              </a:p>
              <a:p>
                <a:pPr lvl="1"/>
                <a:r>
                  <a:rPr lang="en-US" dirty="0" smtClean="0"/>
                  <a:t>200 training, 200 testing with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 smtClean="0"/>
                  <a:t>,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−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negative examples formed by replacing single symbol in sequence</a:t>
                </a:r>
              </a:p>
              <a:p>
                <a:pPr lvl="1"/>
                <a:r>
                  <a:rPr lang="en-US" dirty="0" smtClean="0"/>
                  <a:t>sequences up to 15 elements long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5707"/>
              </p:ext>
            </p:extLst>
          </p:nvPr>
        </p:nvGraphicFramePr>
        <p:xfrm>
          <a:off x="2844800" y="3898844"/>
          <a:ext cx="6502400" cy="26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87.7%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80.8%</a:t>
                      </a:r>
                    </a:p>
                    <a:p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2 sided paired t-test</a:t>
                      </a:r>
                      <a:r>
                        <a:rPr lang="en-US" sz="17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t(99)=3.35, p=.001</a:t>
                      </a:r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07" y="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Kazakov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400 training, 2000 testing</a:t>
            </a:r>
          </a:p>
          <a:p>
            <a:pPr lvl="1"/>
            <a:r>
              <a:rPr lang="en-US" dirty="0" smtClean="0"/>
              <a:t>sequences up to 20 elements long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8799"/>
              </p:ext>
            </p:extLst>
          </p:nvPr>
        </p:nvGraphicFramePr>
        <p:xfrm>
          <a:off x="3667332" y="426377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76.5%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t(99)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50612" y="3910521"/>
            <a:ext cx="1974715" cy="2607013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22" y="1105899"/>
            <a:ext cx="3922236" cy="1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7559352" cy="49319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Consciousness is at the interface </a:t>
            </a:r>
            <a:r>
              <a:rPr lang="en-US" dirty="0"/>
              <a:t>between </a:t>
            </a:r>
            <a:r>
              <a:rPr lang="en-US" dirty="0" err="1"/>
              <a:t>subsymbolic</a:t>
            </a:r>
            <a:r>
              <a:rPr lang="en-US" dirty="0"/>
              <a:t> and </a:t>
            </a:r>
            <a:r>
              <a:rPr lang="en-US" dirty="0" smtClean="0"/>
              <a:t>symbolic representations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Symbols are effective for communication</a:t>
            </a:r>
          </a:p>
          <a:p>
            <a:pPr lvl="1"/>
            <a:r>
              <a:rPr lang="en-US" dirty="0" smtClean="0"/>
              <a:t>between people (language)</a:t>
            </a:r>
          </a:p>
          <a:p>
            <a:pPr lvl="1"/>
            <a:r>
              <a:rPr lang="en-US" dirty="0" smtClean="0"/>
              <a:t>and internally in the mind?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Some reason to hope this idea will improve information transmission in recurrent neural nets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27379" y="952753"/>
            <a:ext cx="3627378" cy="1952025"/>
            <a:chOff x="5091540" y="2721861"/>
            <a:chExt cx="7307781" cy="3932585"/>
          </a:xfrm>
        </p:grpSpPr>
        <p:grpSp>
          <p:nvGrpSpPr>
            <p:cNvPr id="5" name="Group 4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799131" y="3183493"/>
              <a:ext cx="1573382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 smtClean="0">
                  <a:solidFill>
                    <a:srgbClr val="E6C17F"/>
                  </a:solidFill>
                </a:rPr>
                <a:t>hand</a:t>
              </a:r>
              <a:endParaRPr lang="en-US" sz="22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58983" y="4974647"/>
              <a:ext cx="1324716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 smtClean="0">
                  <a:solidFill>
                    <a:srgbClr val="00B050"/>
                  </a:solidFill>
                </a:rPr>
                <a:t>tree</a:t>
              </a:r>
              <a:endParaRPr lang="en-US" sz="22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70635" y="3642766"/>
              <a:ext cx="2709884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2199" y="5786373"/>
              <a:ext cx="1457122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24002" y="2678175"/>
            <a:ext cx="883215" cy="2468414"/>
            <a:chOff x="5564221" y="3229150"/>
            <a:chExt cx="1091059" cy="3049297"/>
          </a:xfrm>
        </p:grpSpPr>
        <p:sp>
          <p:nvSpPr>
            <p:cNvPr id="156" name="Rectangle 155"/>
            <p:cNvSpPr/>
            <p:nvPr/>
          </p:nvSpPr>
          <p:spPr>
            <a:xfrm>
              <a:off x="5564221" y="4905412"/>
              <a:ext cx="1091059" cy="587508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197532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92274" y="4947823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04570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5646557" y="5011696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5646292" y="5106438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5400000">
              <a:off x="5646822" y="5199400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 rot="5400000">
              <a:off x="5646557" y="5294142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6244013" y="5040520"/>
              <a:ext cx="2363" cy="31269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5717761" y="5018497"/>
              <a:ext cx="392013" cy="186108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888819" y="5272648"/>
              <a:ext cx="713947" cy="80035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V="1">
              <a:off x="6245793" y="6073005"/>
              <a:ext cx="0" cy="205442"/>
            </a:xfrm>
            <a:prstGeom prst="straightConnector1">
              <a:avLst/>
            </a:prstGeom>
            <a:ln w="127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104570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199312" y="565089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292274" y="565036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6387016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11608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058090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6152832" y="594831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245793" y="594778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340535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198422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293164" y="535347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05461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1" flipV="1">
              <a:off x="6245793" y="5743858"/>
              <a:ext cx="2961" cy="2125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6244904" y="5446174"/>
              <a:ext cx="890" cy="2047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5564221" y="3229150"/>
              <a:ext cx="1091059" cy="1373035"/>
              <a:chOff x="5564221" y="2771943"/>
              <a:chExt cx="1091059" cy="137303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5564221" y="2977385"/>
                <a:ext cx="1091059" cy="587508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6237470" y="2771943"/>
                <a:ext cx="0" cy="20544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6197532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292274" y="301979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104570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5400000">
                <a:off x="5646558" y="30836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5400000">
                <a:off x="5646293" y="317841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5400000">
                <a:off x="5646823" y="3271373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5400000">
                <a:off x="5646558" y="3366115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6244013" y="3112493"/>
                <a:ext cx="2363" cy="312693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5717761" y="3090470"/>
                <a:ext cx="392013" cy="186107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5888819" y="3344622"/>
                <a:ext cx="713947" cy="800356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104570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199312" y="37228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292274" y="372234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6387016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11608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6058090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52832" y="4020289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6245793" y="401976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340535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198422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293164" y="342545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105461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 flipV="1">
                <a:off x="6245793" y="3815831"/>
                <a:ext cx="2961" cy="21257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244904" y="3518147"/>
                <a:ext cx="890" cy="20472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Arrow Connector 182"/>
            <p:cNvCxnSpPr/>
            <p:nvPr/>
          </p:nvCxnSpPr>
          <p:spPr>
            <a:xfrm flipV="1">
              <a:off x="6234145" y="4591455"/>
              <a:ext cx="0" cy="31861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9092006" y="4353844"/>
            <a:ext cx="1768461" cy="2176568"/>
            <a:chOff x="2173877" y="4558201"/>
            <a:chExt cx="1768461" cy="2176568"/>
          </a:xfrm>
        </p:grpSpPr>
        <p:sp>
          <p:nvSpPr>
            <p:cNvPr id="211" name="Oval 210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5" name="Elbow Connector 224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6968"/>
            <a:ext cx="10972800" cy="838200"/>
          </a:xfrm>
        </p:spPr>
        <p:txBody>
          <a:bodyPr/>
          <a:lstStyle/>
          <a:p>
            <a:r>
              <a:rPr lang="en-US" dirty="0" smtClean="0"/>
              <a:t>I’m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044462"/>
            <a:ext cx="11176000" cy="2093428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Measure response latency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3514" y="2003682"/>
            <a:ext cx="5484972" cy="855785"/>
            <a:chOff x="3324206" y="2003682"/>
            <a:chExt cx="5484972" cy="855785"/>
          </a:xfrm>
        </p:grpSpPr>
        <p:sp>
          <p:nvSpPr>
            <p:cNvPr id="6" name="Rectangle 5"/>
            <p:cNvSpPr/>
            <p:nvPr/>
          </p:nvSpPr>
          <p:spPr>
            <a:xfrm>
              <a:off x="3324206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6901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TURE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106214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04241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3514" y="3903029"/>
            <a:ext cx="1512277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“word”</a:t>
            </a:r>
            <a:endParaRPr lang="en-US" sz="3000" dirty="0">
              <a:solidFill>
                <a:srgbClr val="663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03905" y="3903029"/>
            <a:ext cx="2000672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</a:t>
            </a:r>
            <a:r>
              <a:rPr lang="en-US" sz="3000" dirty="0" err="1" smtClean="0">
                <a:solidFill>
                  <a:srgbClr val="663F00"/>
                </a:solidFill>
              </a:rPr>
              <a:t>nonword</a:t>
            </a:r>
            <a:r>
              <a:rPr lang="en-US" sz="3000" dirty="0" smtClean="0">
                <a:solidFill>
                  <a:srgbClr val="663F00"/>
                </a:solidFill>
              </a:rPr>
              <a:t>”</a:t>
            </a:r>
            <a:endParaRPr lang="en-US" sz="3000" dirty="0">
              <a:solidFill>
                <a:srgbClr val="663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Priming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52688" y="2872757"/>
            <a:ext cx="2765227" cy="1423952"/>
            <a:chOff x="8552688" y="2872757"/>
            <a:chExt cx="2765227" cy="1423952"/>
          </a:xfrm>
        </p:grpSpPr>
        <p:sp>
          <p:nvSpPr>
            <p:cNvPr id="10" name="Rectangle 9"/>
            <p:cNvSpPr/>
            <p:nvPr/>
          </p:nvSpPr>
          <p:spPr>
            <a:xfrm>
              <a:off x="8552688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05638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2482" y="1689498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71130" y="1683384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96071" y="2872757"/>
            <a:ext cx="3450717" cy="855785"/>
            <a:chOff x="2596071" y="2872757"/>
            <a:chExt cx="3450717" cy="855785"/>
          </a:xfrm>
        </p:grpSpPr>
        <p:sp>
          <p:nvSpPr>
            <p:cNvPr id="6" name="Rectangle 5"/>
            <p:cNvSpPr/>
            <p:nvPr/>
          </p:nvSpPr>
          <p:spPr>
            <a:xfrm>
              <a:off x="453451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LEAF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6071" y="2977445"/>
              <a:ext cx="114646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F6FC6"/>
                  </a:solidFill>
                  <a:latin typeface="+mn-lt"/>
                </a:rPr>
                <a:t>prime</a:t>
              </a:r>
              <a:endParaRPr lang="en-US" sz="3100" b="1" i="1" dirty="0">
                <a:solidFill>
                  <a:srgbClr val="0F6FC6"/>
                </a:solidFill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3401" y="2872757"/>
            <a:ext cx="1410508" cy="1300658"/>
            <a:chOff x="7063401" y="2872757"/>
            <a:chExt cx="1410508" cy="130065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7063401" y="2872757"/>
              <a:ext cx="1410508" cy="130065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470909">
              <a:off x="7365503" y="3005532"/>
              <a:ext cx="9348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F0"/>
                  </a:solidFill>
                  <a:latin typeface="+mn-lt"/>
                </a:rPr>
                <a:t>time</a:t>
              </a:r>
              <a:endParaRPr lang="en-US" sz="3100" b="1" i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87460" y="4667761"/>
            <a:ext cx="1506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00B050"/>
                </a:solidFill>
                <a:latin typeface="+mn-lt"/>
              </a:rPr>
              <a:t>500 </a:t>
            </a:r>
            <a:r>
              <a:rPr lang="en-US" sz="3100" b="1" i="1" dirty="0" err="1" smtClean="0">
                <a:solidFill>
                  <a:srgbClr val="00B05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5638" y="4662847"/>
            <a:ext cx="15122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C00000"/>
                </a:solidFill>
                <a:latin typeface="+mn-lt"/>
              </a:rPr>
              <a:t>550 </a:t>
            </a:r>
            <a:r>
              <a:rPr lang="en-US" sz="3100" b="1" i="1" dirty="0" err="1" smtClean="0">
                <a:solidFill>
                  <a:srgbClr val="C0000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6071" y="3440924"/>
            <a:ext cx="4703667" cy="855785"/>
            <a:chOff x="2596071" y="3440924"/>
            <a:chExt cx="4703667" cy="855785"/>
          </a:xfrm>
        </p:grpSpPr>
        <p:sp>
          <p:nvSpPr>
            <p:cNvPr id="4" name="Rectangle 3"/>
            <p:cNvSpPr/>
            <p:nvPr/>
          </p:nvSpPr>
          <p:spPr>
            <a:xfrm>
              <a:off x="578746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6071" y="3601095"/>
              <a:ext cx="120866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F6FC6"/>
                  </a:solidFill>
                  <a:latin typeface="+mn-lt"/>
                </a:rPr>
                <a:t>target</a:t>
              </a:r>
              <a:endParaRPr lang="en-US" sz="3100" b="1" i="1" dirty="0">
                <a:solidFill>
                  <a:srgbClr val="0F6FC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3561" y="2307277"/>
            <a:ext cx="1512277" cy="85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LEAF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86511" y="2872757"/>
            <a:ext cx="2765227" cy="1423952"/>
            <a:chOff x="2385671" y="2872757"/>
            <a:chExt cx="2765227" cy="1423952"/>
          </a:xfrm>
        </p:grpSpPr>
        <p:sp>
          <p:nvSpPr>
            <p:cNvPr id="6" name="Rectangle 5"/>
            <p:cNvSpPr/>
            <p:nvPr/>
          </p:nvSpPr>
          <p:spPr>
            <a:xfrm>
              <a:off x="238567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862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0227" y="1480949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9320" y="1480949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61251" y="2307277"/>
            <a:ext cx="4018177" cy="1989432"/>
            <a:chOff x="4261251" y="2307277"/>
            <a:chExt cx="4018177" cy="1989432"/>
          </a:xfrm>
        </p:grpSpPr>
        <p:sp>
          <p:nvSpPr>
            <p:cNvPr id="23" name="Rectangle 22"/>
            <p:cNvSpPr/>
            <p:nvPr/>
          </p:nvSpPr>
          <p:spPr>
            <a:xfrm>
              <a:off x="426125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420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15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99317" y="1480949"/>
            <a:ext cx="217162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incongruent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904067" y="2307277"/>
            <a:ext cx="4018177" cy="1989432"/>
            <a:chOff x="7401147" y="2307277"/>
            <a:chExt cx="4018177" cy="1989432"/>
          </a:xfrm>
        </p:grpSpPr>
        <p:sp>
          <p:nvSpPr>
            <p:cNvPr id="27" name="Rectangle 26"/>
            <p:cNvSpPr/>
            <p:nvPr/>
          </p:nvSpPr>
          <p:spPr>
            <a:xfrm>
              <a:off x="7401147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97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7047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7368" y="4474565"/>
            <a:ext cx="9040501" cy="569389"/>
            <a:chOff x="2817368" y="4474565"/>
            <a:chExt cx="9040501" cy="569389"/>
          </a:xfrm>
        </p:grpSpPr>
        <p:sp>
          <p:nvSpPr>
            <p:cNvPr id="7" name="TextBox 6"/>
            <p:cNvSpPr txBox="1"/>
            <p:nvPr/>
          </p:nvSpPr>
          <p:spPr>
            <a:xfrm>
              <a:off x="2817368" y="4474567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058" y="4474566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01407" y="4474565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7368" y="5221811"/>
            <a:ext cx="9040501" cy="569389"/>
            <a:chOff x="2817368" y="5221811"/>
            <a:chExt cx="9040501" cy="569389"/>
          </a:xfrm>
        </p:grpSpPr>
        <p:sp>
          <p:nvSpPr>
            <p:cNvPr id="33" name="TextBox 32"/>
            <p:cNvSpPr txBox="1"/>
            <p:nvPr/>
          </p:nvSpPr>
          <p:spPr>
            <a:xfrm>
              <a:off x="2817368" y="5221813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5058" y="5221812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1407" y="5221811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6140" y="4474565"/>
            <a:ext cx="224131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supraliminal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992" y="5220588"/>
            <a:ext cx="18934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subliminal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1485900" y="2867025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15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91611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26" grpId="0"/>
      <p:bldP spid="36" grpId="0"/>
      <p:bldP spid="37" grpId="0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40" y="1480949"/>
            <a:ext cx="11776104" cy="4310251"/>
            <a:chOff x="146140" y="1480949"/>
            <a:chExt cx="11776104" cy="4310251"/>
          </a:xfrm>
        </p:grpSpPr>
        <p:sp>
          <p:nvSpPr>
            <p:cNvPr id="21" name="Rectangle 20"/>
            <p:cNvSpPr/>
            <p:nvPr/>
          </p:nvSpPr>
          <p:spPr>
            <a:xfrm>
              <a:off x="23356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LEAF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86511" y="2872757"/>
              <a:ext cx="2765227" cy="1423952"/>
              <a:chOff x="2385671" y="2872757"/>
              <a:chExt cx="2765227" cy="1423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8567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3862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0227" y="1480949"/>
              <a:ext cx="186384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7030A0"/>
                  </a:solidFill>
                  <a:latin typeface="+mn-lt"/>
                </a:rPr>
                <a:t>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9320" y="1480949"/>
              <a:ext cx="17876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unrelated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1251" y="2307277"/>
              <a:ext cx="4018177" cy="1989432"/>
              <a:chOff x="4261251" y="2307277"/>
              <a:chExt cx="4018177" cy="1989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1251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420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715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99317" y="1480949"/>
              <a:ext cx="21716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incongruent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04067" y="2307277"/>
              <a:ext cx="4018177" cy="1989432"/>
              <a:chOff x="7401147" y="2307277"/>
              <a:chExt cx="4018177" cy="1989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01147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54097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AUTO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7047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17368" y="4474565"/>
              <a:ext cx="9040501" cy="569389"/>
              <a:chOff x="2817368" y="4474565"/>
              <a:chExt cx="9040501" cy="5693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368" y="4474567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45058" y="4474566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501407" y="4474565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17368" y="5221811"/>
              <a:ext cx="9040501" cy="569389"/>
              <a:chOff x="2817368" y="5221811"/>
              <a:chExt cx="9040501" cy="5693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17368" y="5221813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5058" y="5221812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01407" y="5221811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0" y="4474565"/>
              <a:ext cx="224131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supraliminal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992" y="5220588"/>
              <a:ext cx="18934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subliminal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07544" y="2249721"/>
            <a:ext cx="4952614" cy="2785774"/>
            <a:chOff x="5278903" y="2640030"/>
            <a:chExt cx="6749472" cy="3796477"/>
          </a:xfrm>
        </p:grpSpPr>
        <p:grpSp>
          <p:nvGrpSpPr>
            <p:cNvPr id="41" name="Group 40"/>
            <p:cNvGrpSpPr/>
            <p:nvPr/>
          </p:nvGrpSpPr>
          <p:grpSpPr>
            <a:xfrm>
              <a:off x="5835466" y="2895600"/>
              <a:ext cx="5998025" cy="2920874"/>
              <a:chOff x="4990732" y="1888872"/>
              <a:chExt cx="6873240" cy="31922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0732" y="5081167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799131" y="3183492"/>
              <a:ext cx="1173560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E6C17F"/>
                  </a:solidFill>
                </a:rPr>
                <a:t>hand</a:t>
              </a:r>
              <a:endParaRPr lang="en-US" sz="25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58984" y="4974648"/>
              <a:ext cx="983501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00B050"/>
                  </a:solidFill>
                </a:rPr>
                <a:t>tree</a:t>
              </a:r>
              <a:endParaRPr lang="en-US" sz="25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578742" y="3340191"/>
              <a:ext cx="2050455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2198" y="5786373"/>
              <a:ext cx="1086177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798849" y="1340171"/>
            <a:ext cx="1090364" cy="3240356"/>
            <a:chOff x="10582006" y="1400487"/>
            <a:chExt cx="1485958" cy="4415986"/>
          </a:xfrm>
        </p:grpSpPr>
        <p:sp>
          <p:nvSpPr>
            <p:cNvPr id="51" name="Rectangle 50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82006" y="1400487"/>
              <a:ext cx="1485958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supra-</a:t>
              </a:r>
            </a:p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 flipV="1">
            <a:off x="1745838" y="4201343"/>
            <a:ext cx="2897416" cy="1"/>
          </a:xfrm>
          <a:prstGeom prst="line">
            <a:avLst/>
          </a:prstGeom>
          <a:ln w="381000">
            <a:solidFill>
              <a:srgbClr val="00FFFF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45838" y="4614770"/>
            <a:ext cx="2897416" cy="1"/>
          </a:xfrm>
          <a:prstGeom prst="line">
            <a:avLst/>
          </a:prstGeom>
          <a:ln w="381000">
            <a:solidFill>
              <a:srgbClr val="FFFF00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869316" y="1340172"/>
            <a:ext cx="1090364" cy="3240356"/>
            <a:chOff x="10582010" y="1400487"/>
            <a:chExt cx="1485959" cy="4415986"/>
          </a:xfrm>
        </p:grpSpPr>
        <p:sp>
          <p:nvSpPr>
            <p:cNvPr id="56" name="Rectangle 55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82010" y="1400487"/>
              <a:ext cx="1485959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sub-</a:t>
              </a:r>
            </a:p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44679" y="6160061"/>
            <a:ext cx="60808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smtClean="0">
                <a:solidFill>
                  <a:srgbClr val="0F6FC6"/>
                </a:solidFill>
                <a:latin typeface="+mn-lt"/>
              </a:rPr>
              <a:t>Conscious states are interpretations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4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0482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Mapping-Projection Architecture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(Mathis &amp;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Mozer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1995)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4677225" cy="475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quick and dirty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Projection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slow but accurate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converges on a meaningful state (interpretation)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08901" y="2660820"/>
            <a:ext cx="868680" cy="502920"/>
            <a:chOff x="9262005" y="2660820"/>
            <a:chExt cx="868680" cy="502920"/>
          </a:xfrm>
        </p:grpSpPr>
        <p:sp>
          <p:nvSpPr>
            <p:cNvPr id="11" name="Oval 10"/>
            <p:cNvSpPr/>
            <p:nvPr/>
          </p:nvSpPr>
          <p:spPr>
            <a:xfrm>
              <a:off x="9262005" y="307230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60090" y="266082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69725" y="3102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58749" y="2321836"/>
            <a:ext cx="895032" cy="79904"/>
            <a:chOff x="9311853" y="2321836"/>
            <a:chExt cx="895032" cy="79904"/>
          </a:xfrm>
        </p:grpSpPr>
        <p:sp>
          <p:nvSpPr>
            <p:cNvPr id="12" name="Oval 11"/>
            <p:cNvSpPr/>
            <p:nvPr/>
          </p:nvSpPr>
          <p:spPr>
            <a:xfrm>
              <a:off x="9311853" y="2321836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145925" y="2340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56502" y="2098451"/>
            <a:ext cx="1219199" cy="1226227"/>
            <a:chOff x="9109606" y="2098451"/>
            <a:chExt cx="1219199" cy="12262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75365" y="2098451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109606" y="2371260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726" y="2386500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054486" y="2615100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841126" y="2630340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66808" y="2978966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292485" y="2719886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749685" y="2986337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89152" y="1633851"/>
            <a:ext cx="1353897" cy="1683800"/>
            <a:chOff x="9042256" y="1633851"/>
            <a:chExt cx="1353897" cy="1683800"/>
          </a:xfrm>
        </p:grpSpPr>
        <p:sp>
          <p:nvSpPr>
            <p:cNvPr id="10" name="Rectangle 9"/>
            <p:cNvSpPr/>
            <p:nvPr/>
          </p:nvSpPr>
          <p:spPr>
            <a:xfrm>
              <a:off x="9109605" y="2098451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2256" y="1633851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36770" y="2150820"/>
            <a:ext cx="484095" cy="392485"/>
          </a:xfrm>
          <a:custGeom>
            <a:avLst/>
            <a:gdLst>
              <a:gd name="connsiteX0" fmla="*/ 0 w 484095"/>
              <a:gd name="connsiteY0" fmla="*/ 87230 h 410951"/>
              <a:gd name="connsiteX1" fmla="*/ 136540 w 484095"/>
              <a:gd name="connsiteY1" fmla="*/ 4478 h 410951"/>
              <a:gd name="connsiteX2" fmla="*/ 322730 w 484095"/>
              <a:gd name="connsiteY2" fmla="*/ 33441 h 410951"/>
              <a:gd name="connsiteX3" fmla="*/ 314455 w 484095"/>
              <a:gd name="connsiteY3" fmla="*/ 219631 h 410951"/>
              <a:gd name="connsiteX4" fmla="*/ 335142 w 484095"/>
              <a:gd name="connsiteY4" fmla="*/ 360308 h 410951"/>
              <a:gd name="connsiteX5" fmla="*/ 446856 w 484095"/>
              <a:gd name="connsiteY5" fmla="*/ 405821 h 410951"/>
              <a:gd name="connsiteX6" fmla="*/ 484095 w 484095"/>
              <a:gd name="connsiteY6" fmla="*/ 252732 h 410951"/>
              <a:gd name="connsiteX0" fmla="*/ 0 w 484095"/>
              <a:gd name="connsiteY0" fmla="*/ 85247 h 408968"/>
              <a:gd name="connsiteX1" fmla="*/ 136540 w 484095"/>
              <a:gd name="connsiteY1" fmla="*/ 2495 h 408968"/>
              <a:gd name="connsiteX2" fmla="*/ 293767 w 484095"/>
              <a:gd name="connsiteY2" fmla="*/ 39733 h 408968"/>
              <a:gd name="connsiteX3" fmla="*/ 314455 w 484095"/>
              <a:gd name="connsiteY3" fmla="*/ 217648 h 408968"/>
              <a:gd name="connsiteX4" fmla="*/ 335142 w 484095"/>
              <a:gd name="connsiteY4" fmla="*/ 358325 h 408968"/>
              <a:gd name="connsiteX5" fmla="*/ 446856 w 484095"/>
              <a:gd name="connsiteY5" fmla="*/ 403838 h 408968"/>
              <a:gd name="connsiteX6" fmla="*/ 484095 w 484095"/>
              <a:gd name="connsiteY6" fmla="*/ 250749 h 408968"/>
              <a:gd name="connsiteX0" fmla="*/ 0 w 484095"/>
              <a:gd name="connsiteY0" fmla="*/ 85486 h 409018"/>
              <a:gd name="connsiteX1" fmla="*/ 136540 w 484095"/>
              <a:gd name="connsiteY1" fmla="*/ 2734 h 409018"/>
              <a:gd name="connsiteX2" fmla="*/ 293767 w 484095"/>
              <a:gd name="connsiteY2" fmla="*/ 39972 h 409018"/>
              <a:gd name="connsiteX3" fmla="*/ 277217 w 484095"/>
              <a:gd name="connsiteY3" fmla="*/ 230299 h 409018"/>
              <a:gd name="connsiteX4" fmla="*/ 335142 w 484095"/>
              <a:gd name="connsiteY4" fmla="*/ 358564 h 409018"/>
              <a:gd name="connsiteX5" fmla="*/ 446856 w 484095"/>
              <a:gd name="connsiteY5" fmla="*/ 404077 h 409018"/>
              <a:gd name="connsiteX6" fmla="*/ 484095 w 484095"/>
              <a:gd name="connsiteY6" fmla="*/ 250988 h 409018"/>
              <a:gd name="connsiteX0" fmla="*/ 0 w 484095"/>
              <a:gd name="connsiteY0" fmla="*/ 85486 h 407571"/>
              <a:gd name="connsiteX1" fmla="*/ 136540 w 484095"/>
              <a:gd name="connsiteY1" fmla="*/ 2734 h 407571"/>
              <a:gd name="connsiteX2" fmla="*/ 293767 w 484095"/>
              <a:gd name="connsiteY2" fmla="*/ 39972 h 407571"/>
              <a:gd name="connsiteX3" fmla="*/ 277217 w 484095"/>
              <a:gd name="connsiteY3" fmla="*/ 230299 h 407571"/>
              <a:gd name="connsiteX4" fmla="*/ 285492 w 484095"/>
              <a:gd name="connsiteY4" fmla="*/ 362702 h 407571"/>
              <a:gd name="connsiteX5" fmla="*/ 335142 w 484095"/>
              <a:gd name="connsiteY5" fmla="*/ 358564 h 407571"/>
              <a:gd name="connsiteX6" fmla="*/ 446856 w 484095"/>
              <a:gd name="connsiteY6" fmla="*/ 404077 h 407571"/>
              <a:gd name="connsiteX7" fmla="*/ 484095 w 484095"/>
              <a:gd name="connsiteY7" fmla="*/ 250988 h 407571"/>
              <a:gd name="connsiteX0" fmla="*/ 0 w 484095"/>
              <a:gd name="connsiteY0" fmla="*/ 85486 h 415576"/>
              <a:gd name="connsiteX1" fmla="*/ 136540 w 484095"/>
              <a:gd name="connsiteY1" fmla="*/ 2734 h 415576"/>
              <a:gd name="connsiteX2" fmla="*/ 293767 w 484095"/>
              <a:gd name="connsiteY2" fmla="*/ 39972 h 415576"/>
              <a:gd name="connsiteX3" fmla="*/ 277217 w 484095"/>
              <a:gd name="connsiteY3" fmla="*/ 230299 h 415576"/>
              <a:gd name="connsiteX4" fmla="*/ 285492 w 484095"/>
              <a:gd name="connsiteY4" fmla="*/ 362702 h 415576"/>
              <a:gd name="connsiteX5" fmla="*/ 351693 w 484095"/>
              <a:gd name="connsiteY5" fmla="*/ 399939 h 415576"/>
              <a:gd name="connsiteX6" fmla="*/ 446856 w 484095"/>
              <a:gd name="connsiteY6" fmla="*/ 404077 h 415576"/>
              <a:gd name="connsiteX7" fmla="*/ 484095 w 484095"/>
              <a:gd name="connsiteY7" fmla="*/ 250988 h 415576"/>
              <a:gd name="connsiteX0" fmla="*/ 0 w 484095"/>
              <a:gd name="connsiteY0" fmla="*/ 85486 h 409717"/>
              <a:gd name="connsiteX1" fmla="*/ 136540 w 484095"/>
              <a:gd name="connsiteY1" fmla="*/ 2734 h 409717"/>
              <a:gd name="connsiteX2" fmla="*/ 293767 w 484095"/>
              <a:gd name="connsiteY2" fmla="*/ 39972 h 409717"/>
              <a:gd name="connsiteX3" fmla="*/ 277217 w 484095"/>
              <a:gd name="connsiteY3" fmla="*/ 230299 h 409717"/>
              <a:gd name="connsiteX4" fmla="*/ 285492 w 484095"/>
              <a:gd name="connsiteY4" fmla="*/ 362702 h 409717"/>
              <a:gd name="connsiteX5" fmla="*/ 446856 w 484095"/>
              <a:gd name="connsiteY5" fmla="*/ 404077 h 409717"/>
              <a:gd name="connsiteX6" fmla="*/ 484095 w 484095"/>
              <a:gd name="connsiteY6" fmla="*/ 250988 h 409717"/>
              <a:gd name="connsiteX0" fmla="*/ 0 w 484095"/>
              <a:gd name="connsiteY0" fmla="*/ 85486 h 432622"/>
              <a:gd name="connsiteX1" fmla="*/ 136540 w 484095"/>
              <a:gd name="connsiteY1" fmla="*/ 2734 h 432622"/>
              <a:gd name="connsiteX2" fmla="*/ 293767 w 484095"/>
              <a:gd name="connsiteY2" fmla="*/ 39972 h 432622"/>
              <a:gd name="connsiteX3" fmla="*/ 277217 w 484095"/>
              <a:gd name="connsiteY3" fmla="*/ 230299 h 432622"/>
              <a:gd name="connsiteX4" fmla="*/ 285492 w 484095"/>
              <a:gd name="connsiteY4" fmla="*/ 362702 h 432622"/>
              <a:gd name="connsiteX5" fmla="*/ 413756 w 484095"/>
              <a:gd name="connsiteY5" fmla="*/ 428903 h 432622"/>
              <a:gd name="connsiteX6" fmla="*/ 484095 w 484095"/>
              <a:gd name="connsiteY6" fmla="*/ 250988 h 432622"/>
              <a:gd name="connsiteX0" fmla="*/ 0 w 484095"/>
              <a:gd name="connsiteY0" fmla="*/ 85486 h 436556"/>
              <a:gd name="connsiteX1" fmla="*/ 136540 w 484095"/>
              <a:gd name="connsiteY1" fmla="*/ 2734 h 436556"/>
              <a:gd name="connsiteX2" fmla="*/ 293767 w 484095"/>
              <a:gd name="connsiteY2" fmla="*/ 39972 h 436556"/>
              <a:gd name="connsiteX3" fmla="*/ 277217 w 484095"/>
              <a:gd name="connsiteY3" fmla="*/ 230299 h 436556"/>
              <a:gd name="connsiteX4" fmla="*/ 285492 w 484095"/>
              <a:gd name="connsiteY4" fmla="*/ 362702 h 436556"/>
              <a:gd name="connsiteX5" fmla="*/ 422031 w 484095"/>
              <a:gd name="connsiteY5" fmla="*/ 433040 h 436556"/>
              <a:gd name="connsiteX6" fmla="*/ 484095 w 484095"/>
              <a:gd name="connsiteY6" fmla="*/ 250988 h 436556"/>
              <a:gd name="connsiteX0" fmla="*/ 0 w 484095"/>
              <a:gd name="connsiteY0" fmla="*/ 85486 h 435395"/>
              <a:gd name="connsiteX1" fmla="*/ 136540 w 484095"/>
              <a:gd name="connsiteY1" fmla="*/ 2734 h 435395"/>
              <a:gd name="connsiteX2" fmla="*/ 293767 w 484095"/>
              <a:gd name="connsiteY2" fmla="*/ 39972 h 435395"/>
              <a:gd name="connsiteX3" fmla="*/ 277217 w 484095"/>
              <a:gd name="connsiteY3" fmla="*/ 230299 h 435395"/>
              <a:gd name="connsiteX4" fmla="*/ 285492 w 484095"/>
              <a:gd name="connsiteY4" fmla="*/ 362702 h 435395"/>
              <a:gd name="connsiteX5" fmla="*/ 422031 w 484095"/>
              <a:gd name="connsiteY5" fmla="*/ 433040 h 435395"/>
              <a:gd name="connsiteX6" fmla="*/ 484095 w 484095"/>
              <a:gd name="connsiteY6" fmla="*/ 250988 h 435395"/>
              <a:gd name="connsiteX0" fmla="*/ 0 w 484095"/>
              <a:gd name="connsiteY0" fmla="*/ 85486 h 415719"/>
              <a:gd name="connsiteX1" fmla="*/ 136540 w 484095"/>
              <a:gd name="connsiteY1" fmla="*/ 2734 h 415719"/>
              <a:gd name="connsiteX2" fmla="*/ 293767 w 484095"/>
              <a:gd name="connsiteY2" fmla="*/ 39972 h 415719"/>
              <a:gd name="connsiteX3" fmla="*/ 277217 w 484095"/>
              <a:gd name="connsiteY3" fmla="*/ 230299 h 415719"/>
              <a:gd name="connsiteX4" fmla="*/ 285492 w 484095"/>
              <a:gd name="connsiteY4" fmla="*/ 362702 h 415719"/>
              <a:gd name="connsiteX5" fmla="*/ 405481 w 484095"/>
              <a:gd name="connsiteY5" fmla="*/ 412353 h 415719"/>
              <a:gd name="connsiteX6" fmla="*/ 484095 w 484095"/>
              <a:gd name="connsiteY6" fmla="*/ 250988 h 415719"/>
              <a:gd name="connsiteX0" fmla="*/ 0 w 484095"/>
              <a:gd name="connsiteY0" fmla="*/ 83759 h 413992"/>
              <a:gd name="connsiteX1" fmla="*/ 136540 w 484095"/>
              <a:gd name="connsiteY1" fmla="*/ 1007 h 413992"/>
              <a:gd name="connsiteX2" fmla="*/ 277217 w 484095"/>
              <a:gd name="connsiteY2" fmla="*/ 50657 h 413992"/>
              <a:gd name="connsiteX3" fmla="*/ 277217 w 484095"/>
              <a:gd name="connsiteY3" fmla="*/ 228572 h 413992"/>
              <a:gd name="connsiteX4" fmla="*/ 285492 w 484095"/>
              <a:gd name="connsiteY4" fmla="*/ 360975 h 413992"/>
              <a:gd name="connsiteX5" fmla="*/ 405481 w 484095"/>
              <a:gd name="connsiteY5" fmla="*/ 410626 h 413992"/>
              <a:gd name="connsiteX6" fmla="*/ 484095 w 484095"/>
              <a:gd name="connsiteY6" fmla="*/ 249261 h 413992"/>
              <a:gd name="connsiteX0" fmla="*/ 0 w 484095"/>
              <a:gd name="connsiteY0" fmla="*/ 83946 h 414179"/>
              <a:gd name="connsiteX1" fmla="*/ 136540 w 484095"/>
              <a:gd name="connsiteY1" fmla="*/ 1194 h 414179"/>
              <a:gd name="connsiteX2" fmla="*/ 277217 w 484095"/>
              <a:gd name="connsiteY2" fmla="*/ 50844 h 414179"/>
              <a:gd name="connsiteX3" fmla="*/ 260666 w 484095"/>
              <a:gd name="connsiteY3" fmla="*/ 253584 h 414179"/>
              <a:gd name="connsiteX4" fmla="*/ 285492 w 484095"/>
              <a:gd name="connsiteY4" fmla="*/ 361162 h 414179"/>
              <a:gd name="connsiteX5" fmla="*/ 405481 w 484095"/>
              <a:gd name="connsiteY5" fmla="*/ 410813 h 414179"/>
              <a:gd name="connsiteX6" fmla="*/ 484095 w 484095"/>
              <a:gd name="connsiteY6" fmla="*/ 249448 h 414179"/>
              <a:gd name="connsiteX0" fmla="*/ 0 w 484095"/>
              <a:gd name="connsiteY0" fmla="*/ 83946 h 392485"/>
              <a:gd name="connsiteX1" fmla="*/ 136540 w 484095"/>
              <a:gd name="connsiteY1" fmla="*/ 1194 h 392485"/>
              <a:gd name="connsiteX2" fmla="*/ 277217 w 484095"/>
              <a:gd name="connsiteY2" fmla="*/ 50844 h 392485"/>
              <a:gd name="connsiteX3" fmla="*/ 260666 w 484095"/>
              <a:gd name="connsiteY3" fmla="*/ 253584 h 392485"/>
              <a:gd name="connsiteX4" fmla="*/ 285492 w 484095"/>
              <a:gd name="connsiteY4" fmla="*/ 361162 h 392485"/>
              <a:gd name="connsiteX5" fmla="*/ 393068 w 484095"/>
              <a:gd name="connsiteY5" fmla="*/ 385987 h 392485"/>
              <a:gd name="connsiteX6" fmla="*/ 484095 w 484095"/>
              <a:gd name="connsiteY6" fmla="*/ 249448 h 3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095" h="392485">
                <a:moveTo>
                  <a:pt x="0" y="83946"/>
                </a:moveTo>
                <a:cubicBezTo>
                  <a:pt x="41376" y="47052"/>
                  <a:pt x="90337" y="6711"/>
                  <a:pt x="136540" y="1194"/>
                </a:cubicBezTo>
                <a:cubicBezTo>
                  <a:pt x="182743" y="-4323"/>
                  <a:pt x="256529" y="8779"/>
                  <a:pt x="277217" y="50844"/>
                </a:cubicBezTo>
                <a:cubicBezTo>
                  <a:pt x="297905" y="92909"/>
                  <a:pt x="259287" y="201864"/>
                  <a:pt x="260666" y="253584"/>
                </a:cubicBezTo>
                <a:cubicBezTo>
                  <a:pt x="262045" y="305304"/>
                  <a:pt x="257219" y="332199"/>
                  <a:pt x="285492" y="361162"/>
                </a:cubicBezTo>
                <a:cubicBezTo>
                  <a:pt x="313765" y="390125"/>
                  <a:pt x="359968" y="400468"/>
                  <a:pt x="393068" y="385987"/>
                </a:cubicBezTo>
                <a:cubicBezTo>
                  <a:pt x="426168" y="371506"/>
                  <a:pt x="484095" y="249448"/>
                  <a:pt x="484095" y="24944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7" idx="4"/>
            <a:endCxn id="53" idx="0"/>
          </p:cNvCxnSpPr>
          <p:nvPr/>
        </p:nvCxnSpPr>
        <p:spPr>
          <a:xfrm flipV="1">
            <a:off x="5969028" y="2234766"/>
            <a:ext cx="167742" cy="2699549"/>
          </a:xfrm>
          <a:prstGeom prst="line">
            <a:avLst/>
          </a:prstGeom>
          <a:ln w="38100">
            <a:solidFill>
              <a:srgbClr val="C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828382" y="1695077"/>
            <a:ext cx="2387763" cy="3454468"/>
            <a:chOff x="9407236" y="4162453"/>
            <a:chExt cx="1863189" cy="2695547"/>
          </a:xfrm>
        </p:grpSpPr>
        <p:grpSp>
          <p:nvGrpSpPr>
            <p:cNvPr id="119" name="Group 118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/>
              <p:cNvCxnSpPr>
                <a:endCxn id="94" idx="4"/>
              </p:cNvCxnSpPr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9961548" y="5140410"/>
              <a:ext cx="1219200" cy="1717590"/>
              <a:chOff x="9961548" y="5140410"/>
              <a:chExt cx="1219200" cy="171759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0571148" y="6507169"/>
                <a:ext cx="0" cy="350831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76" idx="4"/>
              </p:cNvCxnSpPr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76" idx="0"/>
                <a:endCxn id="88" idx="4"/>
              </p:cNvCxnSpPr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5349820" y="4432917"/>
            <a:ext cx="1632563" cy="1697116"/>
            <a:chOff x="8902924" y="4432917"/>
            <a:chExt cx="1632563" cy="1697116"/>
          </a:xfrm>
        </p:grpSpPr>
        <p:grpSp>
          <p:nvGrpSpPr>
            <p:cNvPr id="137" name="Group 136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027835" y="1979676"/>
            <a:ext cx="2306438" cy="701290"/>
            <a:chOff x="8580939" y="1979676"/>
            <a:chExt cx="2306438" cy="70129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939" y="1979676"/>
              <a:ext cx="468280" cy="698162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098" y="1982804"/>
              <a:ext cx="468279" cy="698162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348449" y="4433017"/>
            <a:ext cx="1632563" cy="1697116"/>
            <a:chOff x="8902924" y="4432917"/>
            <a:chExt cx="1632563" cy="16971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88769" y="1634995"/>
            <a:ext cx="1353897" cy="1690827"/>
            <a:chOff x="7177069" y="805969"/>
            <a:chExt cx="1353897" cy="1690827"/>
          </a:xfrm>
        </p:grpSpPr>
        <p:sp>
          <p:nvSpPr>
            <p:cNvPr id="159" name="Oval 158"/>
            <p:cNvSpPr/>
            <p:nvPr/>
          </p:nvSpPr>
          <p:spPr>
            <a:xfrm>
              <a:off x="7396818" y="224441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94903" y="183293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204538" y="2274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46666" y="1493954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280738" y="1512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7610178" y="1270569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244419" y="1543378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823539" y="1558618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189299" y="1787218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7975939" y="1802458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701621" y="2151084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7427298" y="1892004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884498" y="2158455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244418" y="1270569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77069" y="805969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159156" y="3484868"/>
            <a:ext cx="1640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feedforward</a:t>
            </a:r>
          </a:p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net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73966" y="2398576"/>
            <a:ext cx="1215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attractor</a:t>
            </a:r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net</a:t>
            </a:r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4049 0.1064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2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33932 -0.2351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175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3" grpId="1" animBg="1"/>
      <p:bldP spid="179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108654" y="4213304"/>
            <a:ext cx="0" cy="26878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7833" y="4482087"/>
            <a:ext cx="1427447" cy="1796360"/>
            <a:chOff x="5227833" y="4482087"/>
            <a:chExt cx="1427447" cy="1796360"/>
          </a:xfrm>
        </p:grpSpPr>
        <p:sp>
          <p:nvSpPr>
            <p:cNvPr id="62" name="Rectangle 61"/>
            <p:cNvSpPr/>
            <p:nvPr/>
          </p:nvSpPr>
          <p:spPr>
            <a:xfrm>
              <a:off x="5227833" y="4482087"/>
              <a:ext cx="1427447" cy="768645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34779" y="4537228"/>
              <a:ext cx="367198" cy="121970"/>
              <a:chOff x="7909826" y="6101112"/>
              <a:chExt cx="479289" cy="15920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5150791" y="4805557"/>
              <a:ext cx="491150" cy="122316"/>
              <a:chOff x="8068576" y="6100660"/>
              <a:chExt cx="641078" cy="1596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H="1" flipV="1">
              <a:off x="6117214" y="4658851"/>
              <a:ext cx="3091" cy="409100"/>
            </a:xfrm>
            <a:prstGeom prst="straightConnector1">
              <a:avLst/>
            </a:prstGeom>
            <a:ln w="60325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428711" y="4630037"/>
              <a:ext cx="512876" cy="243487"/>
            </a:xfrm>
            <a:prstGeom prst="straightConnector1">
              <a:avLst/>
            </a:prstGeom>
            <a:ln w="60325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52509" y="4962547"/>
              <a:ext cx="934067" cy="104711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119543" y="6009664"/>
              <a:ext cx="0" cy="268783"/>
            </a:xfrm>
            <a:prstGeom prst="straightConnector1">
              <a:avLst/>
            </a:prstGeom>
            <a:ln w="60325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13156" y="5456721"/>
              <a:ext cx="612773" cy="122316"/>
              <a:chOff x="7909826" y="6100660"/>
              <a:chExt cx="799828" cy="15965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73968" y="5845839"/>
              <a:ext cx="491150" cy="122316"/>
              <a:chOff x="8220976" y="6474735"/>
              <a:chExt cx="641078" cy="15965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20976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765" y="6475639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541515" y="6474735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703304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35944" y="5067950"/>
              <a:ext cx="367198" cy="121970"/>
              <a:chOff x="7909826" y="6101112"/>
              <a:chExt cx="479289" cy="15920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6119543" y="5579037"/>
              <a:ext cx="3874" cy="278113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118379" y="5189573"/>
              <a:ext cx="1164" cy="26784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7833" y="1690841"/>
            <a:ext cx="1427447" cy="1796360"/>
            <a:chOff x="9407236" y="4162453"/>
            <a:chExt cx="1863189" cy="2344716"/>
          </a:xfrm>
        </p:grpSpPr>
        <p:grpSp>
          <p:nvGrpSpPr>
            <p:cNvPr id="76" name="Group 75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/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61548" y="5140410"/>
              <a:ext cx="1219200" cy="1366759"/>
              <a:chOff x="9961548" y="5140410"/>
              <a:chExt cx="1219200" cy="13667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6718059" y="5928611"/>
            <a:ext cx="1632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D4AE00"/>
                </a:solidFill>
                <a:latin typeface="+mn-lt"/>
              </a:rPr>
              <a:t>visual image</a:t>
            </a:r>
            <a:endParaRPr lang="en-US" sz="2200" b="1" dirty="0">
              <a:solidFill>
                <a:srgbClr val="D4AE00"/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95436" y="4132251"/>
            <a:ext cx="1353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semantics</a:t>
            </a:r>
            <a:endParaRPr lang="en-US" sz="2200" b="1" dirty="0">
              <a:solidFill>
                <a:srgbClr val="0000FF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104303" y="3487201"/>
            <a:ext cx="0" cy="100097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085" y="1502632"/>
            <a:ext cx="1056700" cy="6605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2200" b="1" dirty="0" smtClean="0">
                <a:solidFill>
                  <a:srgbClr val="7030A0"/>
                </a:solidFill>
              </a:rPr>
              <a:t>verbal</a:t>
            </a:r>
            <a:br>
              <a:rPr lang="en-US" sz="2200" b="1" dirty="0" smtClean="0">
                <a:solidFill>
                  <a:srgbClr val="7030A0"/>
                </a:solidFill>
              </a:rPr>
            </a:br>
            <a:r>
              <a:rPr lang="en-US" sz="2200" b="1" dirty="0" smtClean="0">
                <a:solidFill>
                  <a:srgbClr val="7030A0"/>
                </a:solidFill>
              </a:rPr>
              <a:t>naming</a:t>
            </a:r>
            <a:endParaRPr lang="en-US" sz="2200" b="1" dirty="0">
              <a:solidFill>
                <a:srgbClr val="7030A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9712" y="1628353"/>
            <a:ext cx="3707501" cy="2853734"/>
            <a:chOff x="5380233" y="1786840"/>
            <a:chExt cx="3707501" cy="28537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7" name="Straight Arrow Connector 156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Arrow Connector 165"/>
            <p:cNvCxnSpPr/>
            <p:nvPr/>
          </p:nvCxnSpPr>
          <p:spPr>
            <a:xfrm flipH="1" flipV="1">
              <a:off x="6256703" y="3639602"/>
              <a:ext cx="2831031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843485" y="1786840"/>
              <a:ext cx="1301703" cy="378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smtClean="0">
                  <a:solidFill>
                    <a:srgbClr val="7030A0"/>
                  </a:solidFill>
                </a:rPr>
                <a:t>detection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213" y="1496545"/>
            <a:ext cx="4545046" cy="2985542"/>
            <a:chOff x="3448113" y="1655032"/>
            <a:chExt cx="4545046" cy="2985542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8" name="Straight Arrow Connector 177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/>
            <p:cNvCxnSpPr/>
            <p:nvPr/>
          </p:nvCxnSpPr>
          <p:spPr>
            <a:xfrm flipV="1">
              <a:off x="3448113" y="3639602"/>
              <a:ext cx="2808590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43485" y="1655032"/>
              <a:ext cx="1149674" cy="656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lexical</a:t>
              </a:r>
            </a:p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decision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718059" y="4229780"/>
            <a:ext cx="1256168" cy="268783"/>
          </a:xfrm>
          <a:prstGeom prst="roundRect">
            <a:avLst/>
          </a:prstGeom>
          <a:solidFill>
            <a:srgbClr val="0000FF">
              <a:alpha val="11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Degrees of Awareness of a Visual Stimulus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Allport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1988)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86543" y="3136097"/>
            <a:ext cx="96447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87328" y="2923826"/>
            <a:ext cx="2123915" cy="1586084"/>
            <a:chOff x="984556" y="1334512"/>
            <a:chExt cx="2123915" cy="158608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04651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4556" y="1904933"/>
              <a:ext cx="21239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at chance on a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presence/absence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task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196990" y="2923826"/>
            <a:ext cx="1602233" cy="2201637"/>
            <a:chOff x="3291910" y="1334512"/>
            <a:chExt cx="1602233" cy="2201637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093027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1910" y="1904933"/>
              <a:ext cx="16022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detection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but at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chance for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84970" y="2923826"/>
            <a:ext cx="1640577" cy="1893860"/>
            <a:chOff x="5253941" y="1334512"/>
            <a:chExt cx="1640577" cy="189386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074228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253941" y="1904933"/>
              <a:ext cx="16405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above chance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with low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confidence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661869" y="2923826"/>
            <a:ext cx="2007730" cy="2195384"/>
            <a:chOff x="8803383" y="1334512"/>
            <a:chExt cx="2007730" cy="219538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80723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803383" y="1898680"/>
              <a:ext cx="200773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  <a:br>
                <a:rPr lang="en-US" sz="2000" b="1" dirty="0" smtClean="0">
                  <a:solidFill>
                    <a:srgbClr val="0F6FC6"/>
                  </a:solidFill>
                </a:rPr>
              </a:br>
              <a:r>
                <a:rPr lang="en-US" sz="2000" b="1" dirty="0" smtClean="0">
                  <a:solidFill>
                    <a:srgbClr val="0F6FC6"/>
                  </a:solidFill>
                </a:rPr>
                <a:t>identification,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guides action in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flexible, arbitrary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manner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63601" y="2479969"/>
            <a:ext cx="1820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unconscious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885159" y="2479969"/>
            <a:ext cx="147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113169</TotalTime>
  <Words>780</Words>
  <Application>Microsoft Macintosh PowerPoint</Application>
  <PresentationFormat>Widescreen</PresentationFormat>
  <Paragraphs>316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Access Consciousness and the Construction of Actionable Representations</vt:lpstr>
      <vt:lpstr>Conscious States Are Interpretations</vt:lpstr>
      <vt:lpstr>Lexical Decision</vt:lpstr>
      <vt:lpstr>Semantic Priming</vt:lpstr>
      <vt:lpstr>Semantic Priming with Polysemous Words (Marcel, 1980)</vt:lpstr>
      <vt:lpstr>Semantic Priming with Polysemous Words (Marcel, 1980)</vt:lpstr>
      <vt:lpstr>Mapping-Projection Architecture (Mathis &amp; Mozer, 1995)</vt:lpstr>
      <vt:lpstr>PowerPoint Presentation</vt:lpstr>
      <vt:lpstr>Degrees of Awareness of a Visual Stimulus (Allport, 1988)</vt:lpstr>
      <vt:lpstr>What sort of representation in output of pathway A will support appropriate behavior of pathway B?</vt:lpstr>
      <vt:lpstr>Challenge: Sequential Operations</vt:lpstr>
      <vt:lpstr>Incorporating Projection Improves Generalization</vt:lpstr>
      <vt:lpstr>State-Denoising RNNs</vt:lpstr>
      <vt:lpstr>State-Denoising RNNs</vt:lpstr>
      <vt:lpstr>State-Denoising RNNs</vt:lpstr>
      <vt:lpstr>State-Denoising RNNs</vt:lpstr>
      <vt:lpstr>Training Phase I</vt:lpstr>
      <vt:lpstr>Training Phase II</vt:lpstr>
      <vt:lpstr>Attractor Net</vt:lpstr>
      <vt:lpstr>Parity Function</vt:lpstr>
      <vt:lpstr>Majority Function</vt:lpstr>
      <vt:lpstr>Reber Grammar</vt:lpstr>
      <vt:lpstr>Kazakov Grammar</vt:lpstr>
      <vt:lpstr>Wrap Up</vt:lpstr>
      <vt:lpstr>I’m done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5662</cp:revision>
  <cp:lastPrinted>2016-03-26T19:02:22Z</cp:lastPrinted>
  <dcterms:created xsi:type="dcterms:W3CDTF">2015-11-30T16:35:29Z</dcterms:created>
  <dcterms:modified xsi:type="dcterms:W3CDTF">2017-12-10T07:27:22Z</dcterms:modified>
  <cp:category/>
</cp:coreProperties>
</file>