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4" r:id="rId4"/>
    <p:sldId id="268" r:id="rId5"/>
    <p:sldId id="275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10BB2-4333-4250-9D5A-39B642BEDD3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3B6C5-7993-47CF-BA50-5D64A8B2C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8661-CE22-F40D-7230-766612606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C83F-A277-EF45-EB47-13B30F05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B74-C400-76DF-F283-B98771B5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DE24-BC09-28D6-4FB8-E0525B59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8EDD-45F9-F15B-8F39-1152B9D9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5CD6-AEB8-7907-8B4F-552D9B35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7A66-DE06-4BB1-8B3A-3C55BD0D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17CE-32A5-9182-55AA-BCE574A5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E35D-C10B-6AFC-66A5-8CF7C4D8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07F4-2407-62E6-DCA9-BBCD886F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39912-10E4-B7D3-D9D1-D3A174CD1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9ECD-537B-29EB-C25E-4B18C4261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DAF1-376D-0C2D-625C-F7D39445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F64A-8082-2E15-C578-2AA54568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C4BB-BBB3-FCD8-E14C-0DCA6BF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35700" y="2677834"/>
            <a:ext cx="12280867" cy="4230167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35700" y="2852933"/>
            <a:ext cx="12280867" cy="4055067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2463975" y="24194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 rot="8100000">
            <a:off x="8051975" y="27978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 rot="8100000">
            <a:off x="9575975" y="28423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12700" y="2698767"/>
            <a:ext cx="12223767" cy="793733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57115" y="2673452"/>
            <a:ext cx="12306100" cy="857049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987600" y="2863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>
            <a:off x="1447600" y="32447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>
            <a:off x="6527600" y="27701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2"/>
          <p:cNvSpPr/>
          <p:nvPr/>
        </p:nvSpPr>
        <p:spPr>
          <a:xfrm rot="8100000">
            <a:off x="11599932" y="25210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3797300" y="4484567"/>
            <a:ext cx="7480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510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5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5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03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38099" y="5929033"/>
            <a:ext cx="12255500" cy="949971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38099" y="6104149"/>
            <a:ext cx="12255500" cy="779252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2463975" y="567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8051975" y="604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9575975" y="609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12700" y="5949967"/>
            <a:ext cx="12223767" cy="793733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57115" y="5924651"/>
            <a:ext cx="12306100" cy="857051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3987600" y="611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7"/>
          <p:cNvSpPr/>
          <p:nvPr/>
        </p:nvSpPr>
        <p:spPr>
          <a:xfrm>
            <a:off x="1447600" y="649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7"/>
          <p:cNvSpPr/>
          <p:nvPr/>
        </p:nvSpPr>
        <p:spPr>
          <a:xfrm>
            <a:off x="6527600" y="602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11599932" y="577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9412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44055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7869800" y="2168800"/>
            <a:ext cx="32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◉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83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All graph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6766" y="849033"/>
            <a:ext cx="12271933" cy="6067867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44634" y="1024134"/>
            <a:ext cx="12280867" cy="5874933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2463975" y="590625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8051975" y="969092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9575975" y="1013559"/>
            <a:ext cx="163483" cy="16348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12700" y="869967"/>
            <a:ext cx="12223767" cy="793733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57115" y="844652"/>
            <a:ext cx="12306100" cy="857049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3987600" y="1034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1"/>
          <p:cNvSpPr/>
          <p:nvPr/>
        </p:nvSpPr>
        <p:spPr>
          <a:xfrm>
            <a:off x="1447600" y="1415933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11"/>
          <p:cNvSpPr/>
          <p:nvPr/>
        </p:nvSpPr>
        <p:spPr>
          <a:xfrm>
            <a:off x="6527600" y="941376"/>
            <a:ext cx="152800" cy="1528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11599932" y="692225"/>
            <a:ext cx="163483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7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6F91-7F30-F0D8-481C-ADAD97A4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9E78-23F6-4AAD-0E96-D3BED6CE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1A46-EB8D-DFB1-9F36-80A4E05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8D8E-AB27-C840-23D2-10563A6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00F9-7781-3105-F68B-6CFF0EB5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6DE7-AA39-BD03-7BC0-15CF3219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014B-CFB1-1922-7FE8-3CAB2CE4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D2FB-4641-B0B0-05BC-13AF839C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326-4027-4F6D-40B5-CD164A15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94C1-F2B0-7A7B-3E3A-EFB014B8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EAD7-A27B-1D5D-C7FC-628B9332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C008-B82B-A0FD-DBFA-CA31EEABF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3B0B7-8CDF-9853-D340-C6CF9C38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CDD8-D10A-7FB5-71DD-02F163DB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7876-3884-ED2A-FE49-A65F5C4D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31FE-EDE1-4ED8-7579-00A2F4CF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2C6-9720-864C-A118-E8D872BE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338C-A261-B934-2D9C-7122491F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3F4C6-E66D-B32B-4C3F-439B224D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B3E7-DBC7-AE27-3053-7B04F713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6DB23-2D9D-223A-B045-DE4C66EF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EBFB7-2B03-B2F6-3A43-63785697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EB3F8-94AC-8452-D2BE-0A51351F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B8829-5D08-1235-9446-A6855EF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EB1-3AB7-16E8-10AE-A499C9D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D814-EBC1-56F6-5586-86F6EF7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3FD9A-1D21-B415-7473-B9BE25C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14540-2F5B-65E3-6FF0-BD90DE83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950DE-7C82-C3B0-9B89-49A4E969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5FB97-DCFA-6E1A-E0B0-03348BEB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17E3-8B2E-9E28-BF68-C5DB2E24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A179-648D-F6BA-5F00-88984BA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A517-D816-DE21-D3B2-53F39139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5021-F19C-C4FB-AD71-803E68D9A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CD11-C6F3-9403-6172-29534562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1ACC-E85A-0647-BF7C-FBB8D0CF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4AA6D-D133-237F-76BE-4C74D93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7BB4-AAD0-F05E-698E-B8B62C91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7F8CD-64B3-23FD-B83E-D7A01DDE4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73AF2-F76F-5FC1-EAA1-F65941029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7D81-B40D-413B-2018-1B44A95B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4EA11-8E32-ED0F-F59E-B7FAD6DE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8A5F9-3F3F-9528-3772-D11C4DD2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5B02-D77C-CFDA-ED8C-68D829B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D680-F2F8-0C56-F5EA-3DA3DCCE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0D84-0E7C-8A12-981C-5F7B8788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F34C-91C9-41E8-8BF1-5986FA16812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6879-E427-FB05-A879-98EB38F5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2B1B-B094-B2FB-2E86-E498C2FE0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6BDE-F41E-417C-AD14-3F82EE7A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61472" y="4473680"/>
            <a:ext cx="74804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dirty="0"/>
              <a:t>appraiseMe:</a:t>
            </a:r>
            <a:br>
              <a:rPr lang="en" dirty="0"/>
            </a:br>
            <a:r>
              <a:rPr lang="en" dirty="0"/>
              <a:t>A User-Friendly Appraisal Tool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1909-9FE4-4009-A1D5-1207B870A4AE}"/>
              </a:ext>
            </a:extLst>
          </p:cNvPr>
          <p:cNvSpPr txBox="1"/>
          <p:nvPr/>
        </p:nvSpPr>
        <p:spPr>
          <a:xfrm>
            <a:off x="8640775" y="5143863"/>
            <a:ext cx="3214726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67" dirty="0"/>
              <a:t>Matthew Noonan</a:t>
            </a:r>
          </a:p>
          <a:p>
            <a:pPr algn="r"/>
            <a:r>
              <a:rPr lang="en-US" sz="2667" dirty="0"/>
              <a:t>mcn9284@gmail.com</a:t>
            </a:r>
          </a:p>
          <a:p>
            <a:pPr algn="r"/>
            <a:r>
              <a:rPr lang="en-US" sz="2667" dirty="0"/>
              <a:t>5/3/2022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8000" dirty="0"/>
              <a:t> OUTLINE</a:t>
            </a:r>
            <a:endParaRPr sz="80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397000" y="1607252"/>
            <a:ext cx="9328800" cy="25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45048" indent="-609585">
              <a:spcBef>
                <a:spcPts val="0"/>
              </a:spcBef>
              <a:buAutoNum type="arabicPeriod"/>
            </a:pPr>
            <a:r>
              <a:rPr lang="en" sz="3733" dirty="0"/>
              <a:t>Problem</a:t>
            </a:r>
          </a:p>
          <a:p>
            <a:pPr marL="745048" indent="-609585">
              <a:spcBef>
                <a:spcPts val="0"/>
              </a:spcBef>
              <a:buFont typeface="Source Sans Pro"/>
              <a:buAutoNum type="arabicPeriod"/>
            </a:pPr>
            <a:r>
              <a:rPr lang="en" sz="3733" dirty="0"/>
              <a:t>Understand</a:t>
            </a:r>
          </a:p>
          <a:p>
            <a:pPr marL="745048" indent="-609585">
              <a:spcBef>
                <a:spcPts val="0"/>
              </a:spcBef>
              <a:buFont typeface="Source Sans Pro"/>
              <a:buAutoNum type="arabicPeriod"/>
            </a:pPr>
            <a:r>
              <a:rPr lang="en" sz="3733" dirty="0"/>
              <a:t>Analysis</a:t>
            </a:r>
          </a:p>
          <a:p>
            <a:pPr marL="745048" indent="-609585">
              <a:spcBef>
                <a:spcPts val="0"/>
              </a:spcBef>
              <a:buAutoNum type="arabicPeriod"/>
            </a:pPr>
            <a:r>
              <a:rPr lang="en" sz="3733" dirty="0"/>
              <a:t>Results</a:t>
            </a:r>
          </a:p>
          <a:p>
            <a:pPr marL="745048" indent="-609585">
              <a:spcBef>
                <a:spcPts val="0"/>
              </a:spcBef>
              <a:buAutoNum type="arabicPeriod"/>
            </a:pPr>
            <a:r>
              <a:rPr lang="en" sz="3733" dirty="0"/>
              <a:t>Future</a:t>
            </a:r>
            <a:endParaRPr sz="3733" dirty="0"/>
          </a:p>
          <a:p>
            <a:pPr marL="0" indent="0"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5333" dirty="0"/>
              <a:t>The Business Problem</a:t>
            </a:r>
            <a:endParaRPr sz="5333"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941200" y="2168800"/>
            <a:ext cx="32956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The Problem:</a:t>
            </a:r>
          </a:p>
          <a:p>
            <a:pPr marL="0" indent="0">
              <a:buNone/>
            </a:pPr>
            <a:r>
              <a:rPr lang="en" b="1" dirty="0"/>
              <a:t>Home owners don’t have access to quick and easy property value estimation. What information they DO have is often outdated or not reflective of the current market.</a:t>
            </a:r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4405500" y="2168800"/>
            <a:ext cx="32956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The Solution:</a:t>
            </a:r>
          </a:p>
          <a:p>
            <a:pPr marL="0" indent="0">
              <a:buNone/>
            </a:pPr>
            <a:r>
              <a:rPr lang="en" b="1" dirty="0"/>
              <a:t>A mobile app with access to real estate databases, past records, and user-supplied information fed into a predictive model that can estimate current values and reasonably predict short-to-mid term price changes.</a:t>
            </a: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7869800" y="2168800"/>
            <a:ext cx="3295600" cy="36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The Value:</a:t>
            </a:r>
          </a:p>
          <a:p>
            <a:pPr marL="0" indent="0">
              <a:buNone/>
            </a:pPr>
            <a:r>
              <a:rPr lang="en-US" sz="2667" dirty="0"/>
              <a:t>Our product/service supports and informs users seeking greater confidence and control over the market forces that often seem too capricious. </a:t>
            </a:r>
            <a:endParaRPr sz="2667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8657" y="108857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 dirty="0"/>
              <a:t>Results</a:t>
            </a:r>
            <a:endParaRPr sz="6400"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942800681"/>
              </p:ext>
            </p:extLst>
          </p:nvPr>
        </p:nvGraphicFramePr>
        <p:xfrm>
          <a:off x="2029867" y="1231083"/>
          <a:ext cx="7815172" cy="49100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4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R-Squared</a:t>
                      </a: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CV </a:t>
                      </a:r>
                      <a:r>
                        <a:rPr lang="en-US" sz="1500" b="1" dirty="0" err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KFold</a:t>
                      </a: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38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Baseline Model</a:t>
                      </a:r>
                      <a:endParaRPr sz="15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0.494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$257580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0.492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5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 2</a:t>
                      </a:r>
                      <a:endParaRPr sz="15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0.679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$204791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0.699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68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Model_4</a:t>
                      </a:r>
                      <a:endParaRPr sz="15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0.759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$193634</a:t>
                      </a:r>
                      <a:endParaRPr sz="2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0.763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7137600" y="498097"/>
            <a:ext cx="2826061" cy="5861812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l="173207" t="-2636" r="-173207" b="26420"/>
          <a:stretch/>
        </p:blipFill>
        <p:spPr>
          <a:xfrm>
            <a:off x="7199367" y="1008116"/>
            <a:ext cx="2700700" cy="4842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F21B5-D345-4C3F-A180-8BF67FF31ED0}"/>
              </a:ext>
            </a:extLst>
          </p:cNvPr>
          <p:cNvSpPr txBox="1"/>
          <p:nvPr/>
        </p:nvSpPr>
        <p:spPr>
          <a:xfrm>
            <a:off x="371429" y="1740058"/>
            <a:ext cx="62629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most successful model was the transformed model. It was developed from data that had been log(x+1) transformed in order to make It conform to a normal distribution</a:t>
            </a:r>
          </a:p>
          <a:p>
            <a:endParaRPr lang="en-US" sz="2000" dirty="0"/>
          </a:p>
          <a:p>
            <a:r>
              <a:rPr lang="en-US" sz="2000" dirty="0"/>
              <a:t>The ‘</a:t>
            </a:r>
            <a:r>
              <a:rPr lang="en-US" sz="2000" dirty="0" err="1"/>
              <a:t>sqft_living</a:t>
            </a:r>
            <a:r>
              <a:rPr lang="en-US" sz="2000" dirty="0"/>
              <a:t>’ coefficient 133.04 indicates that for every unit change in square footage of living space, there is a $133.04 change in sale price. The number of bathrooms was also a surprising predictor, with every additional bathroom adding $43,257.61 to sale price.</a:t>
            </a:r>
          </a:p>
          <a:p>
            <a:endParaRPr lang="en-US" sz="2000" dirty="0"/>
          </a:p>
          <a:p>
            <a:r>
              <a:rPr lang="en-US" sz="2000" dirty="0"/>
              <a:t>Looking at p-values for the transformed model, the only feature that we rejected was grade_3 Poor. This feature consistently across models failed to reach significance. It is likely that these construction grade features will be re-engineered into more meaningful ones.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89979-3FBD-42F5-9503-63A5ADD15538}"/>
              </a:ext>
            </a:extLst>
          </p:cNvPr>
          <p:cNvSpPr txBox="1"/>
          <p:nvPr/>
        </p:nvSpPr>
        <p:spPr>
          <a:xfrm>
            <a:off x="-47501" y="157011"/>
            <a:ext cx="599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Discussion/Analysis</a:t>
            </a:r>
          </a:p>
        </p:txBody>
      </p:sp>
      <p:pic>
        <p:nvPicPr>
          <p:cNvPr id="7" name="Picture 6" descr="A picture containing building, tree, outdoor, house&#10;&#10;Description automatically generated">
            <a:extLst>
              <a:ext uri="{FF2B5EF4-FFF2-40B4-BE49-F238E27FC236}">
                <a16:creationId xmlns:a16="http://schemas.microsoft.com/office/drawing/2014/main" id="{E06F3193-6BC6-4804-9F4F-43AD499A4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75" y="1036891"/>
            <a:ext cx="2657628" cy="2100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98F05-01A9-4BB1-A6B4-8FD83F3FAA14}"/>
              </a:ext>
            </a:extLst>
          </p:cNvPr>
          <p:cNvSpPr txBox="1"/>
          <p:nvPr/>
        </p:nvSpPr>
        <p:spPr>
          <a:xfrm>
            <a:off x="7406640" y="2835780"/>
            <a:ext cx="19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123 A Street</a:t>
            </a:r>
          </a:p>
          <a:p>
            <a:endParaRPr lang="en-US" sz="2000" dirty="0"/>
          </a:p>
          <a:p>
            <a:r>
              <a:rPr lang="en-US" sz="2000" dirty="0"/>
              <a:t>Value: $650,000</a:t>
            </a:r>
          </a:p>
          <a:p>
            <a:endParaRPr lang="en-US" sz="2000" dirty="0"/>
          </a:p>
          <a:p>
            <a:r>
              <a:rPr lang="en-US" sz="2000" dirty="0"/>
              <a:t>Square Feet: 2,500</a:t>
            </a:r>
          </a:p>
          <a:p>
            <a:endParaRPr lang="en-US" sz="2000" dirty="0"/>
          </a:p>
          <a:p>
            <a:r>
              <a:rPr lang="en-US" sz="2000" dirty="0"/>
              <a:t>Bedrooms: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397000" y="845500"/>
            <a:ext cx="9328800" cy="9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 dirty="0"/>
              <a:t>Future Directions</a:t>
            </a:r>
            <a:endParaRPr b="1"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434467" y="2053567"/>
            <a:ext cx="9328800" cy="25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lnSpc>
                <a:spcPct val="115000"/>
              </a:lnSpc>
              <a:buClr>
                <a:srgbClr val="28324A"/>
              </a:buClr>
              <a:buSzPts val="2400"/>
            </a:pPr>
            <a:r>
              <a:rPr lang="en" sz="3200" dirty="0">
                <a:solidFill>
                  <a:srgbClr val="28324A"/>
                </a:solidFill>
              </a:rPr>
              <a:t>Find way to meaningfully incorporate geo data</a:t>
            </a:r>
            <a:endParaRPr sz="3200" dirty="0">
              <a:solidFill>
                <a:srgbClr val="28324A"/>
              </a:solidFill>
            </a:endParaRPr>
          </a:p>
          <a:p>
            <a:pPr indent="-507987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ts val="2400"/>
            </a:pPr>
            <a:r>
              <a:rPr lang="en" sz="3200" dirty="0">
                <a:solidFill>
                  <a:srgbClr val="28324A"/>
                </a:solidFill>
              </a:rPr>
              <a:t>Explore other linear models (Lasso, Ridge, etc.)</a:t>
            </a:r>
          </a:p>
          <a:p>
            <a:pPr indent="-507987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ts val="2400"/>
            </a:pPr>
            <a:r>
              <a:rPr lang="en" sz="3200" dirty="0">
                <a:solidFill>
                  <a:srgbClr val="28324A"/>
                </a:solidFill>
              </a:rPr>
              <a:t>Engineer new features (avg commute times, proximity to recreation, shopping, etc.)</a:t>
            </a:r>
            <a:endParaRPr sz="32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700200" y="1704733"/>
            <a:ext cx="8791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3333" dirty="0">
                <a:solidFill>
                  <a:schemeClr val="accent5">
                    <a:lumMod val="75000"/>
                  </a:schemeClr>
                </a:solidFill>
              </a:rPr>
              <a:t>THANKS!</a:t>
            </a:r>
            <a:endParaRPr sz="13333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700200" y="3100999"/>
            <a:ext cx="8791600" cy="22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4800" b="1" dirty="0">
                <a:solidFill>
                  <a:schemeClr val="accent5">
                    <a:lumMod val="75000"/>
                  </a:schemeClr>
                </a:solidFill>
              </a:rPr>
              <a:t>Any questions?</a:t>
            </a:r>
            <a:endParaRPr sz="4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" dirty="0"/>
              <a:t>You can find me at</a:t>
            </a:r>
            <a:endParaRPr dirty="0"/>
          </a:p>
          <a:p>
            <a:pPr marL="0" indent="0" algn="ctr">
              <a:spcBef>
                <a:spcPts val="800"/>
              </a:spcBef>
              <a:buNone/>
            </a:pPr>
            <a:r>
              <a:rPr lang="en" dirty="0"/>
              <a:t>mcn9284@gmail.com</a:t>
            </a:r>
            <a:endParaRPr dirty="0"/>
          </a:p>
          <a:p>
            <a:pPr marL="0" indent="0" algn="ctr">
              <a:spcBef>
                <a:spcPts val="800"/>
              </a:spcBef>
              <a:buNone/>
            </a:pPr>
            <a:endParaRPr sz="48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11409033" y="6434933"/>
            <a:ext cx="731600" cy="4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350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appraiseMe: A User-Friendly Appraisal Tool</vt:lpstr>
      <vt:lpstr> OUTLINE</vt:lpstr>
      <vt:lpstr>The Business Problem</vt:lpstr>
      <vt:lpstr>Results</vt:lpstr>
      <vt:lpstr>PowerPoint Presentation</vt:lpstr>
      <vt:lpstr>Future Directions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appraiseMe: A User-Friendly Appraisal Tool</dc:title>
  <dc:creator>Matthew Noonan</dc:creator>
  <cp:lastModifiedBy>Matthew Noonan</cp:lastModifiedBy>
  <cp:revision>3</cp:revision>
  <dcterms:created xsi:type="dcterms:W3CDTF">2022-05-04T01:05:15Z</dcterms:created>
  <dcterms:modified xsi:type="dcterms:W3CDTF">2022-05-15T22:21:51Z</dcterms:modified>
</cp:coreProperties>
</file>