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0" r:id="rId7"/>
    <p:sldId id="265" r:id="rId8"/>
    <p:sldId id="264" r:id="rId9"/>
    <p:sldId id="269" r:id="rId10"/>
    <p:sldId id="263" r:id="rId11"/>
    <p:sldId id="26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A0131-29BD-4789-AFA7-1795328A4C0C}" v="22" dt="2022-11-30T19:29:25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1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1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6:5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9T15:15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customXml" Target="../ink/ink13.xml"/><Relationship Id="rId18" Type="http://schemas.openxmlformats.org/officeDocument/2006/relationships/customXml" Target="../ink/ink18.xml"/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12" Type="http://schemas.openxmlformats.org/officeDocument/2006/relationships/customXml" Target="../ink/ink12.xml"/><Relationship Id="rId17" Type="http://schemas.openxmlformats.org/officeDocument/2006/relationships/customXml" Target="../ink/ink17.xml"/><Relationship Id="rId2" Type="http://schemas.openxmlformats.org/officeDocument/2006/relationships/image" Target="../media/image18.png"/><Relationship Id="rId16" Type="http://schemas.openxmlformats.org/officeDocument/2006/relationships/customXml" Target="../ink/ink16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.xml"/><Relationship Id="rId11" Type="http://schemas.openxmlformats.org/officeDocument/2006/relationships/customXml" Target="../ink/ink11.xml"/><Relationship Id="rId5" Type="http://schemas.openxmlformats.org/officeDocument/2006/relationships/customXml" Target="../ink/ink5.xml"/><Relationship Id="rId15" Type="http://schemas.openxmlformats.org/officeDocument/2006/relationships/customXml" Target="../ink/ink15.xml"/><Relationship Id="rId10" Type="http://schemas.openxmlformats.org/officeDocument/2006/relationships/customXml" Target="../ink/ink10.xml"/><Relationship Id="rId19" Type="http://schemas.openxmlformats.org/officeDocument/2006/relationships/customXml" Target="../ink/ink19.xml"/><Relationship Id="rId4" Type="http://schemas.openxmlformats.org/officeDocument/2006/relationships/image" Target="../media/image17.png"/><Relationship Id="rId9" Type="http://schemas.openxmlformats.org/officeDocument/2006/relationships/customXml" Target="../ink/ink9.xml"/><Relationship Id="rId1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0240" y="3937000"/>
            <a:ext cx="4357572" cy="1122202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240" y="5282090"/>
            <a:ext cx="4941770" cy="396660"/>
          </a:xfrm>
        </p:spPr>
        <p:txBody>
          <a:bodyPr>
            <a:noAutofit/>
          </a:bodyPr>
          <a:lstStyle/>
          <a:p>
            <a:r>
              <a:rPr lang="en-US" sz="1200" i="1" dirty="0"/>
              <a:t>Matthew Noonan</a:t>
            </a:r>
          </a:p>
          <a:p>
            <a:r>
              <a:rPr lang="en-US" sz="1200" i="1" dirty="0"/>
              <a:t>Flatiron School- Data Science</a:t>
            </a:r>
          </a:p>
          <a:p>
            <a:r>
              <a:rPr lang="en-US" sz="1200" i="1" dirty="0"/>
              <a:t>29 November ,2022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5" y="-1236821"/>
            <a:ext cx="3799840" cy="2011363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OUTLINE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249"/>
            <a:ext cx="5600485" cy="510222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Introduction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Business Understanding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Data Understanding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Results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100" dirty="0"/>
              <a:t>Improvements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9CB40C-ADAA-6863-63CA-CC7A646606B1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9CB40C-ADAA-6863-63CA-CC7A64660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ED1B53-79AF-AD06-5ED0-0317F449A339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ED1B53-79AF-AD06-5ED0-0317F449A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DDF66B-D3F2-495F-6465-C764D4127C9C}"/>
                  </a:ext>
                </a:extLst>
              </p14:cNvPr>
              <p14:cNvContentPartPr/>
              <p14:nvPr/>
            </p14:nvContentPartPr>
            <p14:xfrm>
              <a:off x="1219080" y="213336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DDF66B-D3F2-495F-6465-C764D4127C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0080" y="2124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6525"/>
            <a:ext cx="4770120" cy="1325563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EC430-2E50-208A-ADB6-C341302F5A74}"/>
              </a:ext>
            </a:extLst>
          </p:cNvPr>
          <p:cNvSpPr txBox="1"/>
          <p:nvPr/>
        </p:nvSpPr>
        <p:spPr>
          <a:xfrm>
            <a:off x="508000" y="1690688"/>
            <a:ext cx="101803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CNN—Convolutional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important features at pixel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which features associate with which classes</a:t>
            </a:r>
          </a:p>
          <a:p>
            <a:endParaRPr lang="en-US" dirty="0"/>
          </a:p>
          <a:p>
            <a:r>
              <a:rPr lang="en-US" sz="3200" b="1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curve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5893D-1F91-99CC-DCE5-7D4C9D19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480710" y="2394693"/>
            <a:ext cx="5532614" cy="384481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E138941-769B-43B7-2EA1-1C11EDB4D09D}"/>
              </a:ext>
            </a:extLst>
          </p:cNvPr>
          <p:cNvGrpSpPr/>
          <p:nvPr/>
        </p:nvGrpSpPr>
        <p:grpSpPr>
          <a:xfrm>
            <a:off x="1716760" y="1910120"/>
            <a:ext cx="360" cy="360"/>
            <a:chOff x="1716760" y="191012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63FF64-0701-DF57-F942-54918BE2F580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63FF64-0701-DF57-F942-54918BE2F5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6AE360-059A-B27F-748E-3DA17E2DBFF0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6AE360-059A-B27F-748E-3DA17E2DBF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7BCD1F-B66A-C99E-0694-7FD0E9CAC31A}"/>
                    </a:ext>
                  </a:extLst>
                </p14:cNvPr>
                <p14:cNvContentPartPr/>
                <p14:nvPr/>
              </p14:nvContentPartPr>
              <p14:xfrm>
                <a:off x="1716760" y="191012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7BCD1F-B66A-C99E-0694-7FD0E9CAC3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7760" y="1901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F837A2-B2D2-9825-DD1D-84559CE10EBD}"/>
              </a:ext>
            </a:extLst>
          </p:cNvPr>
          <p:cNvGrpSpPr/>
          <p:nvPr/>
        </p:nvGrpSpPr>
        <p:grpSpPr>
          <a:xfrm>
            <a:off x="1727200" y="2031800"/>
            <a:ext cx="360" cy="360"/>
            <a:chOff x="1727200" y="20318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6704F1-75A3-784A-0AC6-876C6F3A16E2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6704F1-75A3-784A-0AC6-876C6F3A16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7236A4-D39C-00CA-310C-5143BC7A90B4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7236A4-D39C-00CA-310C-5143BC7A90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8D1B2C-601A-6412-F964-BBFD0BF0EF9E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8D1B2C-601A-6412-F964-BBFD0BF0EF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11290C-60FF-CC46-60D6-85B571293F78}"/>
                    </a:ext>
                  </a:extLst>
                </p14:cNvPr>
                <p14:cNvContentPartPr/>
                <p14:nvPr/>
              </p14:nvContentPartPr>
              <p14:xfrm>
                <a:off x="1727200" y="203180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11290C-60FF-CC46-60D6-85B571293F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8200" y="2022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83F0C7-6087-1212-B795-AF16D655171B}"/>
              </a:ext>
            </a:extLst>
          </p:cNvPr>
          <p:cNvGrpSpPr/>
          <p:nvPr/>
        </p:nvGrpSpPr>
        <p:grpSpPr>
          <a:xfrm>
            <a:off x="2336320" y="2580440"/>
            <a:ext cx="360" cy="360"/>
            <a:chOff x="2336320" y="25804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9EC5C-9C56-DC87-C807-DC3737D6F366}"/>
                    </a:ext>
                  </a:extLst>
                </p14:cNvPr>
                <p14:cNvContentPartPr/>
                <p14:nvPr/>
              </p14:nvContentPartPr>
              <p14:xfrm>
                <a:off x="2336320" y="258044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9EC5C-9C56-DC87-C807-DC3737D6F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7680" y="257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C98044-9A75-49B5-D7EF-BC992E9C9F60}"/>
                    </a:ext>
                  </a:extLst>
                </p14:cNvPr>
                <p14:cNvContentPartPr/>
                <p14:nvPr/>
              </p14:nvContentPartPr>
              <p14:xfrm>
                <a:off x="2336320" y="258044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C98044-9A75-49B5-D7EF-BC992E9C9F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7680" y="257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D3D5E3-60C2-6338-1CDA-CEC82063703F}"/>
                  </a:ext>
                </a:extLst>
              </p14:cNvPr>
              <p14:cNvContentPartPr/>
              <p14:nvPr/>
            </p14:nvContentPartPr>
            <p14:xfrm>
              <a:off x="1950400" y="376952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3D5E3-60C2-6338-1CDA-CEC8206370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1760" y="3760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A570F2-6792-4814-A0BB-E6285B18831A}"/>
                  </a:ext>
                </a:extLst>
              </p14:cNvPr>
              <p14:cNvContentPartPr/>
              <p14:nvPr/>
            </p14:nvContentPartPr>
            <p14:xfrm>
              <a:off x="7812640" y="1777640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A570F2-6792-4814-A0BB-E6285B1883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3640" y="1768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C0676C7-CE59-7F42-05CE-7E887430BDE4}"/>
              </a:ext>
            </a:extLst>
          </p:cNvPr>
          <p:cNvGrpSpPr/>
          <p:nvPr/>
        </p:nvGrpSpPr>
        <p:grpSpPr>
          <a:xfrm>
            <a:off x="7701040" y="3759080"/>
            <a:ext cx="360" cy="360"/>
            <a:chOff x="7701040" y="375908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3751E9-C94C-DF22-810D-69579EB7CAF5}"/>
                    </a:ext>
                  </a:extLst>
                </p14:cNvPr>
                <p14:cNvContentPartPr/>
                <p14:nvPr/>
              </p14:nvContentPartPr>
              <p14:xfrm>
                <a:off x="7701040" y="375908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3751E9-C94C-DF22-810D-69579EB7CA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2040" y="375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D3DE76-CDC4-FB00-96C1-2B06C5AE6994}"/>
                    </a:ext>
                  </a:extLst>
                </p14:cNvPr>
                <p14:cNvContentPartPr/>
                <p14:nvPr/>
              </p14:nvContentPartPr>
              <p14:xfrm>
                <a:off x="7701040" y="3759080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D3DE76-CDC4-FB00-96C1-2B06C5AE69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2040" y="375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3A7619-543C-1FBB-9221-6AE04E41134B}"/>
              </a:ext>
            </a:extLst>
          </p:cNvPr>
          <p:cNvGrpSpPr/>
          <p:nvPr/>
        </p:nvGrpSpPr>
        <p:grpSpPr>
          <a:xfrm>
            <a:off x="7223320" y="3007400"/>
            <a:ext cx="360" cy="360"/>
            <a:chOff x="7223320" y="30074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EAAA0B-510C-337B-3DEA-1A83913C327C}"/>
                    </a:ext>
                  </a:extLst>
                </p14:cNvPr>
                <p14:cNvContentPartPr/>
                <p14:nvPr/>
              </p14:nvContentPartPr>
              <p14:xfrm>
                <a:off x="7223320" y="3007400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EAAA0B-510C-337B-3DEA-1A83913C32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4680" y="299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89C7EBF-57F9-89C0-2ECE-D6D59EACABD3}"/>
                    </a:ext>
                  </a:extLst>
                </p14:cNvPr>
                <p14:cNvContentPartPr/>
                <p14:nvPr/>
              </p14:nvContentPartPr>
              <p14:xfrm>
                <a:off x="7223320" y="300740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89C7EBF-57F9-89C0-2ECE-D6D59EACAB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4680" y="2998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F63A59-177B-FF0B-3138-76AFE63B475F}"/>
              </a:ext>
            </a:extLst>
          </p:cNvPr>
          <p:cNvGrpSpPr/>
          <p:nvPr/>
        </p:nvGrpSpPr>
        <p:grpSpPr>
          <a:xfrm>
            <a:off x="4246480" y="2234840"/>
            <a:ext cx="360" cy="360"/>
            <a:chOff x="4246480" y="223484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5D5BC7-B486-BEEC-3283-DF5B91092A14}"/>
                    </a:ext>
                  </a:extLst>
                </p14:cNvPr>
                <p14:cNvContentPartPr/>
                <p14:nvPr/>
              </p14:nvContentPartPr>
              <p14:xfrm>
                <a:off x="4246480" y="223484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5D5BC7-B486-BEEC-3283-DF5B91092A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7840" y="2226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ADFCF9-356C-7448-EB92-327B2D4D09BC}"/>
                    </a:ext>
                  </a:extLst>
                </p14:cNvPr>
                <p14:cNvContentPartPr/>
                <p14:nvPr/>
              </p14:nvContentPartPr>
              <p14:xfrm>
                <a:off x="4246480" y="223484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ADFCF9-356C-7448-EB92-327B2D4D09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7840" y="2226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" y="0"/>
            <a:ext cx="6696075" cy="1909763"/>
          </a:xfrm>
        </p:spPr>
        <p:txBody>
          <a:bodyPr>
            <a:normAutofit/>
          </a:bodyPr>
          <a:lstStyle/>
          <a:p>
            <a:r>
              <a:rPr lang="en-US" sz="5400" dirty="0"/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605" y="2305923"/>
            <a:ext cx="6696074" cy="31601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Hospital wants to upgrade its Xray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New model of machine has machine learning diagnostic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Streamlines triage and diagnosis by flagging </a:t>
            </a:r>
            <a:r>
              <a:rPr lang="en-US" sz="2400" b="1" dirty="0" err="1">
                <a:solidFill>
                  <a:schemeClr val="tx1"/>
                </a:solidFill>
              </a:rPr>
              <a:t>xray</a:t>
            </a:r>
            <a:r>
              <a:rPr lang="en-US" sz="2400" b="1" dirty="0">
                <a:solidFill>
                  <a:schemeClr val="tx1"/>
                </a:solidFill>
              </a:rPr>
              <a:t> prints suggestive of pneumonia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Allows medical staff to focus attention on likely positive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Using Neural Networks to Detect Pneumonia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D3710-E823-106A-AD2B-A2E698A2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065" y="2535238"/>
            <a:ext cx="4380194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2804" y="144540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94139E76-1824-2845-7A71-D9ED69E07D1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777" r="9777"/>
          <a:stretch>
            <a:fillRect/>
          </a:stretch>
        </p:blipFill>
        <p:spPr>
          <a:xfrm>
            <a:off x="5808752" y="524486"/>
            <a:ext cx="6014426" cy="6014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49A0E1-6990-E3FA-AD4D-7A366C4144DB}"/>
              </a:ext>
            </a:extLst>
          </p:cNvPr>
          <p:cNvSpPr txBox="1"/>
          <p:nvPr/>
        </p:nvSpPr>
        <p:spPr>
          <a:xfrm>
            <a:off x="619760" y="1706880"/>
            <a:ext cx="5069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X-Ray images from Guangzhou Women’s and Children’s Hospital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5,856 jpeg images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Classified as ‘Normal(0)’ or ‘Pneumonia(1)’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Accuracy per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02ABB24-91D8-2880-DAD3-67C783F2B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25474"/>
              </p:ext>
            </p:extLst>
          </p:nvPr>
        </p:nvGraphicFramePr>
        <p:xfrm>
          <a:off x="1290320" y="1690688"/>
          <a:ext cx="939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161690764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57453217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4732876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54252127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4180634928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505687205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800345771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8213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Model_1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4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93.39%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2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0"/>
            <a:ext cx="12344400" cy="731520"/>
          </a:xfrm>
        </p:spPr>
        <p:txBody>
          <a:bodyPr>
            <a:normAutofit/>
          </a:bodyPr>
          <a:lstStyle/>
          <a:p>
            <a:r>
              <a:rPr lang="en-US" sz="3200" b="1" dirty="0"/>
              <a:t>RESULTs: Confusion Matrices and learning curves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0F1F30DA-C460-2654-3426-83B446A4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081" y="903288"/>
            <a:ext cx="2651919" cy="201429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5AB54B47-E635-9F3B-3317-2E0CF627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1" y="4073525"/>
            <a:ext cx="2651919" cy="211391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156C20D6-EF44-1DD0-0524-93360510B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995" y="4073525"/>
            <a:ext cx="5729605" cy="213418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AF0ED287-AFAD-3F76-CE32-3F859A073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95" y="900430"/>
            <a:ext cx="5729605" cy="201429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A6E721A9-3E9C-46DA-5A3D-1623E1BC8F45}"/>
              </a:ext>
            </a:extLst>
          </p:cNvPr>
          <p:cNvSpPr txBox="1"/>
          <p:nvPr/>
        </p:nvSpPr>
        <p:spPr>
          <a:xfrm>
            <a:off x="8697595" y="2346960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Baseline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1F6AE0FD-A9A6-4573-FE51-44D56F32AE71}"/>
              </a:ext>
            </a:extLst>
          </p:cNvPr>
          <p:cNvSpPr txBox="1"/>
          <p:nvPr/>
        </p:nvSpPr>
        <p:spPr>
          <a:xfrm>
            <a:off x="8706824" y="5479554"/>
            <a:ext cx="1967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 7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1075" y="96520"/>
            <a:ext cx="6040120" cy="171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44CF31-1D60-3903-EEB3-BB20D320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46472"/>
            <a:ext cx="5120640" cy="38800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 model more for triage and rapid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Highlights cases requiring closer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Shortens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Always have trained medical staff review cases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Mirjam Nilsson</a:t>
            </a:r>
          </a:p>
          <a:p>
            <a:r>
              <a:rPr lang="en-US" sz="4900" dirty="0">
                <a:solidFill>
                  <a:schemeClr val="tx1"/>
                </a:solidFill>
              </a:rPr>
              <a:t>Questions? Comments?</a:t>
            </a:r>
          </a:p>
          <a:p>
            <a:endParaRPr lang="en-US" sz="4900" dirty="0">
              <a:solidFill>
                <a:schemeClr val="tx1"/>
              </a:solidFill>
            </a:endParaRPr>
          </a:p>
          <a:p>
            <a:r>
              <a:rPr lang="en-US" sz="4900" dirty="0">
                <a:solidFill>
                  <a:schemeClr val="tx1"/>
                </a:solidFill>
              </a:rPr>
              <a:t>Matthew Noonan</a:t>
            </a:r>
          </a:p>
          <a:p>
            <a:r>
              <a:rPr lang="en-US" sz="4900" dirty="0">
                <a:solidFill>
                  <a:schemeClr val="tx1"/>
                </a:solidFill>
              </a:rPr>
              <a:t>Email: mcn9284@gmail.com</a:t>
            </a:r>
            <a:r>
              <a:rPr lang="en-US" sz="4900" dirty="0"/>
              <a:t>.com</a:t>
            </a:r>
          </a:p>
          <a:p>
            <a:r>
              <a:rPr lang="en-US" sz="4900" dirty="0"/>
              <a:t>www.contoso.com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Using Neural Networks to Detect Pneumonia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71FBE19-9FF6-16B4-8EC4-30249372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760" y="1602611"/>
            <a:ext cx="4179570" cy="15247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{6CD1E103-AB3D-44BC-94EF-4848D444AF0A}tf67328976_win32</Template>
  <TotalTime>4229</TotalTime>
  <Words>265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Office Theme</vt:lpstr>
      <vt:lpstr>Using Neural Networks to Detect Pneumonia</vt:lpstr>
      <vt:lpstr>OUTLINE    </vt:lpstr>
      <vt:lpstr>Introduction</vt:lpstr>
      <vt:lpstr>BUSINESS UNDERSTANDING</vt:lpstr>
      <vt:lpstr>DATA</vt:lpstr>
      <vt:lpstr>Results  Test Accuracy per Model</vt:lpstr>
      <vt:lpstr>RESULTs: Confusion Matrices and learning curves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to Detect PneuMonia</dc:title>
  <dc:creator>Beulah Pizzahotpockets</dc:creator>
  <cp:lastModifiedBy>Matthew Noonan</cp:lastModifiedBy>
  <cp:revision>3</cp:revision>
  <dcterms:created xsi:type="dcterms:W3CDTF">2022-11-17T00:41:19Z</dcterms:created>
  <dcterms:modified xsi:type="dcterms:W3CDTF">2022-11-30T19:49:58Z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