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0D2BA-17B7-EDCE-8521-5BA192309AF9}" v="150" dt="2024-11-15T02:20:1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erson watching a polar bear swimming in an aquarium">
            <a:extLst>
              <a:ext uri="{FF2B5EF4-FFF2-40B4-BE49-F238E27FC236}">
                <a16:creationId xmlns:a16="http://schemas.microsoft.com/office/drawing/2014/main" id="{E21C3E2A-0D5D-90B0-31BB-9AF279F856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0772" r="-2" b="483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Analysis of Bear Incident Factors in North America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Data Exploration and Analysis</a:t>
            </a:r>
            <a:endParaRPr lang="en-US" sz="170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Matthew McNabb</a:t>
            </a:r>
            <a:endParaRPr lang="en-US"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</a:rPr>
              <a:t>11/14/2024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B7914-EE2E-2179-0118-71859375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 and Future Directions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8CF6-230F-D2C8-101D-5AFE7BAAD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/>
              <a:t>Key Findings</a:t>
            </a:r>
            <a:r>
              <a:rPr lang="en-US" sz="1700"/>
              <a:t>:</a:t>
            </a:r>
          </a:p>
          <a:p>
            <a:r>
              <a:rPr lang="en-US" sz="1700"/>
              <a:t>Wild incidents involve a broader age range, suggesting they affect a wider demographic.</a:t>
            </a:r>
          </a:p>
          <a:p>
            <a:r>
              <a:rPr lang="en-US" sz="1700"/>
              <a:t>Captive incidents are more age-specific, likely due to the controlled environments where they occur.</a:t>
            </a:r>
          </a:p>
          <a:p>
            <a:r>
              <a:rPr lang="en-US" sz="1700" b="1"/>
              <a:t>Limitations</a:t>
            </a:r>
            <a:r>
              <a:rPr lang="en-US" sz="1700"/>
              <a:t>:</a:t>
            </a:r>
          </a:p>
          <a:p>
            <a:r>
              <a:rPr lang="en-US" sz="1700"/>
              <a:t>The dataset’s size and the lack of certain variables, such as location and bear behavior, limit the depth of analysis.</a:t>
            </a:r>
          </a:p>
          <a:p>
            <a:r>
              <a:rPr lang="en-US" sz="1700"/>
              <a:t>Assumptions were made about data accuracy, especially for historical incidents.</a:t>
            </a:r>
          </a:p>
          <a:p>
            <a:r>
              <a:rPr lang="en-US" sz="1700" b="1"/>
              <a:t>Future Research</a:t>
            </a:r>
            <a:r>
              <a:rPr lang="en-US" sz="1700"/>
              <a:t>:</a:t>
            </a:r>
          </a:p>
          <a:p>
            <a:r>
              <a:rPr lang="en-US" sz="1700"/>
              <a:t>Expanding the dataset to include more incidents and additional variables, such as location, specific bear behaviors, and visitor activities, would provide a more comprehensive understanding.</a:t>
            </a:r>
          </a:p>
          <a:p>
            <a:r>
              <a:rPr lang="en-US" sz="1700"/>
              <a:t>Including these additional factors could improve prediction accuracy and yield more nuanced insights into factors influencing bear incidents.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86479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916C-E98E-9A56-6451-E1D4E0DE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Introduction and Hypothesis</a:t>
            </a:r>
            <a:endParaRPr lang="en-US" sz="3200"/>
          </a:p>
        </p:txBody>
      </p:sp>
      <p:pic>
        <p:nvPicPr>
          <p:cNvPr id="5" name="Picture 4" descr="Polar bear">
            <a:extLst>
              <a:ext uri="{FF2B5EF4-FFF2-40B4-BE49-F238E27FC236}">
                <a16:creationId xmlns:a16="http://schemas.microsoft.com/office/drawing/2014/main" id="{2DD7541C-B4B4-B342-67B3-01451254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48" r="16587" b="-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26A0-5A9F-E8ED-8D85-8F840732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Hypothesis</a:t>
            </a:r>
            <a:r>
              <a:rPr lang="en-US" sz="2000">
                <a:ea typeface="+mn-lt"/>
                <a:cs typeface="+mn-lt"/>
              </a:rPr>
              <a:t>: The age of individuals involved in bear incidents differs based on whether the bear was wild or captive.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Project Goal</a:t>
            </a:r>
            <a:r>
              <a:rPr lang="en-US" sz="2000">
                <a:ea typeface="+mn-lt"/>
                <a:cs typeface="+mn-lt"/>
              </a:rPr>
              <a:t>: To analyze demographic and temporal patterns in bear incidents and determine if characteristics differ between wild and captive environments.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4473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29CCF-1146-DD7A-3EFF-715C27B9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Dataset Overview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34AC-E71A-D6D4-67E3-D66CBA5B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>
                <a:ea typeface="+mn-lt"/>
                <a:cs typeface="+mn-lt"/>
              </a:rPr>
              <a:t>Source</a:t>
            </a:r>
            <a:r>
              <a:rPr lang="en-US" sz="1900">
                <a:ea typeface="+mn-lt"/>
                <a:cs typeface="+mn-lt"/>
              </a:rPr>
              <a:t>: The dataset includes information on incidents involving bear attacks, such as the age of the victim, type of bear involved, incident setting (wild or captive), year, and incident outcomes.</a:t>
            </a:r>
          </a:p>
          <a:p>
            <a:r>
              <a:rPr lang="en-US" sz="1900" b="1">
                <a:ea typeface="+mn-lt"/>
                <a:cs typeface="+mn-lt"/>
              </a:rPr>
              <a:t>Variables Used</a:t>
            </a:r>
            <a:r>
              <a:rPr lang="en-US" sz="1900">
                <a:ea typeface="+mn-lt"/>
                <a:cs typeface="+mn-lt"/>
              </a:rPr>
              <a:t>: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Age</a:t>
            </a:r>
            <a:r>
              <a:rPr lang="en-US" sz="1900">
                <a:ea typeface="+mn-lt"/>
                <a:cs typeface="+mn-lt"/>
              </a:rPr>
              <a:t>: Age of the individual involved.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Year</a:t>
            </a:r>
            <a:r>
              <a:rPr lang="en-US" sz="1900">
                <a:ea typeface="+mn-lt"/>
                <a:cs typeface="+mn-lt"/>
              </a:rPr>
              <a:t>: Year of the incident.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Type</a:t>
            </a:r>
            <a:r>
              <a:rPr lang="en-US" sz="1900">
                <a:ea typeface="+mn-lt"/>
                <a:cs typeface="+mn-lt"/>
              </a:rPr>
              <a:t>: Wild or Captive bear incident.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Type of Bear</a:t>
            </a:r>
            <a:r>
              <a:rPr lang="en-US" sz="1900">
                <a:ea typeface="+mn-lt"/>
                <a:cs typeface="+mn-lt"/>
              </a:rPr>
              <a:t>: Species involved in the incident.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Only one killed</a:t>
            </a:r>
            <a:r>
              <a:rPr lang="en-US" sz="1900">
                <a:ea typeface="+mn-lt"/>
                <a:cs typeface="+mn-lt"/>
              </a:rPr>
              <a:t>: Indicator of whether only one person was killed.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Purpose of Selection</a:t>
            </a:r>
            <a:r>
              <a:rPr lang="en-US" sz="1900">
                <a:ea typeface="+mn-lt"/>
                <a:cs typeface="+mn-lt"/>
              </a:rPr>
              <a:t>: “These variables were chosen to address the hypothesis and explore differences in incident characteristics.”</a:t>
            </a:r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8604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162DF-D448-7110-49EB-10683EA8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 and Preparation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D5A8AE-CCEE-324D-E5CD-842DA952F8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9976" y="877888"/>
            <a:ext cx="5592818" cy="24468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AD7C-71FB-CEB5-FF05-062355D91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9965" y="4212709"/>
            <a:ext cx="5598987" cy="2283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/>
              <a:t>Key Steps</a:t>
            </a:r>
            <a:r>
              <a:rPr lang="en-US" sz="1400" dirty="0"/>
              <a:t>:</a:t>
            </a:r>
          </a:p>
          <a:p>
            <a:r>
              <a:rPr lang="en-US" sz="1400" dirty="0"/>
              <a:t>Renamed columns for consistency.</a:t>
            </a:r>
          </a:p>
          <a:p>
            <a:r>
              <a:rPr lang="en-US" sz="1400" dirty="0"/>
              <a:t>Selected relevant variables.</a:t>
            </a:r>
          </a:p>
          <a:p>
            <a:r>
              <a:rPr lang="en-US" sz="1400" dirty="0"/>
              <a:t>Handled missing values and converted data types for accuracy.</a:t>
            </a:r>
          </a:p>
          <a:p>
            <a:r>
              <a:rPr lang="en-US" sz="1400" b="1" dirty="0"/>
              <a:t>Challenges</a:t>
            </a:r>
            <a:r>
              <a:rPr lang="en-US" sz="1400" dirty="0"/>
              <a:t>:</a:t>
            </a:r>
          </a:p>
          <a:p>
            <a:r>
              <a:rPr lang="en-US" sz="1400" dirty="0"/>
              <a:t>Addressing missing values in some variables.</a:t>
            </a:r>
          </a:p>
          <a:p>
            <a:r>
              <a:rPr lang="en-US" sz="1400" dirty="0"/>
              <a:t>Reformatting certain variables (e.g., Year) to ensure accurate analysis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21190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37F2B-921A-1105-A63F-67DCB76B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Descriptive Statistics and Histograms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26704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person with a blue line&#10;&#10;Description automatically generated">
            <a:extLst>
              <a:ext uri="{FF2B5EF4-FFF2-40B4-BE49-F238E27FC236}">
                <a16:creationId xmlns:a16="http://schemas.microsoft.com/office/drawing/2014/main" id="{E604F0AC-C4DF-426E-A5C7-38EF92E9C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166" y="637762"/>
            <a:ext cx="4231168" cy="2707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C65EB-ED97-1903-1409-54E68657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62" y="3506581"/>
            <a:ext cx="4231171" cy="27079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91B2-F62A-FCA2-930E-91BB2B75F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4641" y="2474804"/>
            <a:ext cx="4310702" cy="373972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b="1"/>
              <a:t>Overview</a:t>
            </a:r>
            <a:r>
              <a:rPr lang="en-US" sz="1400"/>
              <a:t>:</a:t>
            </a:r>
          </a:p>
          <a:p>
            <a:r>
              <a:rPr lang="en-US" sz="1400"/>
              <a:t>Descriptive statistics revealed that adults were the primary victims in bear incidents.</a:t>
            </a:r>
          </a:p>
          <a:p>
            <a:pPr marL="0"/>
            <a:r>
              <a:rPr lang="en-US" sz="1400" b="1"/>
              <a:t>Histograms</a:t>
            </a:r>
            <a:r>
              <a:rPr lang="en-US" sz="1400"/>
              <a:t>:</a:t>
            </a:r>
          </a:p>
          <a:p>
            <a:r>
              <a:rPr lang="en-US" sz="1400" b="1"/>
              <a:t>Age</a:t>
            </a:r>
            <a:r>
              <a:rPr lang="en-US" sz="1400"/>
              <a:t>: Shows the age distribution of individuals involved in incidents.</a:t>
            </a:r>
          </a:p>
          <a:p>
            <a:r>
              <a:rPr lang="en-US" sz="1400" b="1"/>
              <a:t>Year</a:t>
            </a:r>
            <a:r>
              <a:rPr lang="en-US" sz="1400"/>
              <a:t>: Displays the frequency of incidents over time.</a:t>
            </a:r>
          </a:p>
          <a:p>
            <a:r>
              <a:rPr lang="en-US" sz="1400" b="1"/>
              <a:t>Outliers</a:t>
            </a:r>
            <a:r>
              <a:rPr lang="en-US" sz="1400"/>
              <a:t>:</a:t>
            </a:r>
          </a:p>
          <a:p>
            <a:r>
              <a:rPr lang="en-US" sz="1400"/>
              <a:t>Notable outliers in the Age variable (e.g., older individuals).</a:t>
            </a:r>
          </a:p>
          <a:p>
            <a:r>
              <a:rPr lang="en-US" sz="1400"/>
              <a:t>Variations in Year, suggesting patterns or anomalies over time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8017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1356-53D3-3B20-29C6-A3C4711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PMF and CDF Analysis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26704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C0CCF3F1-6685-E033-AFBD-EB3023D8C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547" y="828620"/>
            <a:ext cx="4284407" cy="2517089"/>
          </a:xfrm>
          <a:prstGeom prst="rect">
            <a:avLst/>
          </a:prstGeom>
        </p:spPr>
      </p:pic>
      <p:pic>
        <p:nvPicPr>
          <p:cNvPr id="6" name="Picture 5" descr="A graph of a bear&#10;&#10;Description automatically generated">
            <a:extLst>
              <a:ext uri="{FF2B5EF4-FFF2-40B4-BE49-F238E27FC236}">
                <a16:creationId xmlns:a16="http://schemas.microsoft.com/office/drawing/2014/main" id="{1638B08E-A470-B14E-FD9D-536A6BE8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47" y="3506581"/>
            <a:ext cx="4284401" cy="25170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55EB-A181-943C-CB0E-9C556C13E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4641" y="2474804"/>
            <a:ext cx="4310702" cy="373972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b="1"/>
              <a:t>PMF Analysis</a:t>
            </a:r>
            <a:r>
              <a:rPr lang="en-US" sz="1400"/>
              <a:t>:</a:t>
            </a:r>
          </a:p>
          <a:p>
            <a:r>
              <a:rPr lang="en-US" sz="1400"/>
              <a:t>Compared Age distributions for wild vs. captive incidents.</a:t>
            </a:r>
          </a:p>
          <a:p>
            <a:r>
              <a:rPr lang="en-US" sz="1400"/>
              <a:t>Observed that wild incidents had a broader age range, affecting a wide spectrum of ages.</a:t>
            </a:r>
          </a:p>
          <a:p>
            <a:pPr marL="0"/>
            <a:r>
              <a:rPr lang="en-US" sz="1400" b="1"/>
              <a:t>CDF Analysis</a:t>
            </a:r>
            <a:r>
              <a:rPr lang="en-US" sz="1400"/>
              <a:t>:</a:t>
            </a:r>
          </a:p>
          <a:p>
            <a:r>
              <a:rPr lang="en-US" sz="1400"/>
              <a:t>CDF confirmed cumulative differences in age distribution between wild and captive incidents.</a:t>
            </a:r>
          </a:p>
          <a:p>
            <a:r>
              <a:rPr lang="en-US" sz="1400"/>
              <a:t>Wild incidents show a more evenly distributed age range, whereas captive incidents are concentrated in specific age groups.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5061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FE9AD-EA0A-2E3A-E785-035A836F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Analytical Distribution Fit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CB12-7AF7-F5F0-93C5-C4E0EE38F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  <a:p>
            <a:pPr marL="457200" lvl="1"/>
            <a:r>
              <a:rPr lang="en-US" sz="1600" b="1">
                <a:solidFill>
                  <a:schemeClr val="bg1"/>
                </a:solidFill>
              </a:rPr>
              <a:t>Normal Distribution Fit for Age</a:t>
            </a:r>
            <a:r>
              <a:rPr lang="en-US" sz="160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We overlaid a normal distribution curve on the Age data to see if it approximates a bell curve.</a:t>
            </a:r>
          </a:p>
          <a:p>
            <a:pPr marL="457200" lvl="1"/>
            <a:r>
              <a:rPr lang="en-US" sz="1600" b="1">
                <a:solidFill>
                  <a:schemeClr val="bg1"/>
                </a:solidFill>
              </a:rPr>
              <a:t>Interpretation</a:t>
            </a:r>
            <a:r>
              <a:rPr lang="en-US" sz="160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Age data roughly followed a normal distribution, with most incidents involving middle-aged individuals.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Deviations at the tails suggested rare cases involving either very young or very old individuals.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BE5BE63D-2FF7-3B67-DEB2-A9D3E5406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9464" y="2069792"/>
            <a:ext cx="4305891" cy="27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628B9-312C-58C8-E6B0-E3E461CD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Scatter Plots and Correlation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26704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with blue dots&#10;&#10;Description automatically generated">
            <a:extLst>
              <a:ext uri="{FF2B5EF4-FFF2-40B4-BE49-F238E27FC236}">
                <a16:creationId xmlns:a16="http://schemas.microsoft.com/office/drawing/2014/main" id="{361B7F23-CB8E-633E-94EC-0B5461D0E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6612" y="637762"/>
            <a:ext cx="3982276" cy="2707948"/>
          </a:xfrm>
          <a:prstGeom prst="rect">
            <a:avLst/>
          </a:prstGeom>
        </p:spPr>
      </p:pic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10ED395-D74F-29C5-21DB-2EA4F900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08" y="3506581"/>
            <a:ext cx="3982278" cy="27079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1E4A-D75F-E5A6-3054-16C85A2C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4641" y="2474804"/>
            <a:ext cx="4310702" cy="373972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b="1"/>
              <a:t>Scatter Plots</a:t>
            </a:r>
            <a:r>
              <a:rPr lang="en-US" sz="1400"/>
              <a:t>:</a:t>
            </a:r>
          </a:p>
          <a:p>
            <a:r>
              <a:rPr lang="en-US" sz="1400" b="1"/>
              <a:t>Age vs Year</a:t>
            </a:r>
            <a:r>
              <a:rPr lang="en-US" sz="1400"/>
              <a:t>: Examined potential trends over time, with a weak positive correlation suggesting a slight increase in the ages involved in incidents in recent years.</a:t>
            </a:r>
          </a:p>
          <a:p>
            <a:r>
              <a:rPr lang="en-US" sz="1400" b="1"/>
              <a:t>Age vs Only one killed</a:t>
            </a:r>
            <a:r>
              <a:rPr lang="en-US" sz="1400"/>
              <a:t>: No significant relationship was found, indicating that age may not directly impact incident severity.</a:t>
            </a:r>
          </a:p>
          <a:p>
            <a:pPr marL="0"/>
            <a:r>
              <a:rPr lang="en-US" sz="1400" b="1"/>
              <a:t>Correlation Insights</a:t>
            </a:r>
            <a:r>
              <a:rPr lang="en-US" sz="1400"/>
              <a:t>:</a:t>
            </a:r>
          </a:p>
          <a:p>
            <a:r>
              <a:rPr lang="en-US" sz="1400"/>
              <a:t>Weak positive correlation between Age and Year.</a:t>
            </a:r>
          </a:p>
          <a:p>
            <a:r>
              <a:rPr lang="en-US" sz="1400"/>
              <a:t>Lack of strong correlation suggests that other factors may be needed for predictive insights.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271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067E7-818C-D466-ABC0-B96EE07E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 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9848" y="237994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C08EED1-F964-B61D-520D-A3ED3A35BC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547" y="2628176"/>
            <a:ext cx="4284407" cy="15959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7506-6C7C-B2AB-C159-2778C74ED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3361" y="2580829"/>
            <a:ext cx="4311983" cy="363369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b="1"/>
              <a:t>Content</a:t>
            </a:r>
            <a:r>
              <a:rPr lang="en-US" sz="1400"/>
              <a:t>:</a:t>
            </a:r>
          </a:p>
          <a:p>
            <a:r>
              <a:rPr lang="en-US" sz="1400" b="1"/>
              <a:t>Objective</a:t>
            </a:r>
            <a:r>
              <a:rPr lang="en-US" sz="1400"/>
              <a:t>: To test if Age and Year can predict the type of incident (wild vs. captive).</a:t>
            </a:r>
          </a:p>
          <a:p>
            <a:r>
              <a:rPr lang="en-US" sz="1400" b="1"/>
              <a:t>Results Summary</a:t>
            </a:r>
            <a:r>
              <a:rPr lang="en-US" sz="1400"/>
              <a:t>:</a:t>
            </a:r>
          </a:p>
          <a:p>
            <a:pPr lvl="1"/>
            <a:r>
              <a:rPr lang="en-US" sz="1400"/>
              <a:t>The model achieved moderate prediction accuracy.</a:t>
            </a:r>
          </a:p>
          <a:p>
            <a:pPr lvl="1"/>
            <a:r>
              <a:rPr lang="en-US" sz="1400"/>
              <a:t>Age was a stronger predictor than Year, suggesting that age differences have some impact on incident type.</a:t>
            </a:r>
          </a:p>
          <a:p>
            <a:r>
              <a:rPr lang="en-US" sz="1400" b="1"/>
              <a:t>Interpretation</a:t>
            </a:r>
            <a:r>
              <a:rPr lang="en-US" sz="1400"/>
              <a:t>:</a:t>
            </a:r>
          </a:p>
          <a:p>
            <a:pPr lvl="1"/>
            <a:r>
              <a:rPr lang="en-US" sz="1400"/>
              <a:t>While age shows some predictive power, additional variables would likely improve accuracy, such as behavioral or environmental factors.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7171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Analysis of Bear Incident Factors in North America</vt:lpstr>
      <vt:lpstr>Introduction and Hypothesis</vt:lpstr>
      <vt:lpstr>Dataset Overview</vt:lpstr>
      <vt:lpstr>Data Cleaning and Preparation</vt:lpstr>
      <vt:lpstr>Descriptive Statistics and Histograms</vt:lpstr>
      <vt:lpstr>PMF and CDF Analysis</vt:lpstr>
      <vt:lpstr>Analytical Distribution Fit</vt:lpstr>
      <vt:lpstr>Scatter Plots and Correlation Analysis</vt:lpstr>
      <vt:lpstr>Logistic Regression Results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92</cp:revision>
  <dcterms:created xsi:type="dcterms:W3CDTF">2024-11-15T01:54:25Z</dcterms:created>
  <dcterms:modified xsi:type="dcterms:W3CDTF">2024-11-15T02:22:18Z</dcterms:modified>
</cp:coreProperties>
</file>